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39"/>
  </p:notesMasterIdLst>
  <p:sldIdLst>
    <p:sldId id="269" r:id="rId2"/>
    <p:sldId id="292" r:id="rId3"/>
    <p:sldId id="610" r:id="rId4"/>
    <p:sldId id="620" r:id="rId5"/>
    <p:sldId id="624" r:id="rId6"/>
    <p:sldId id="627" r:id="rId7"/>
    <p:sldId id="641" r:id="rId8"/>
    <p:sldId id="642" r:id="rId9"/>
    <p:sldId id="626" r:id="rId10"/>
    <p:sldId id="643" r:id="rId11"/>
    <p:sldId id="644" r:id="rId12"/>
    <p:sldId id="645" r:id="rId13"/>
    <p:sldId id="646" r:id="rId14"/>
    <p:sldId id="647" r:id="rId15"/>
    <p:sldId id="648" r:id="rId16"/>
    <p:sldId id="649" r:id="rId17"/>
    <p:sldId id="650" r:id="rId18"/>
    <p:sldId id="651" r:id="rId19"/>
    <p:sldId id="652" r:id="rId20"/>
    <p:sldId id="634" r:id="rId21"/>
    <p:sldId id="639" r:id="rId22"/>
    <p:sldId id="632" r:id="rId23"/>
    <p:sldId id="286" r:id="rId24"/>
    <p:sldId id="619" r:id="rId25"/>
    <p:sldId id="604" r:id="rId26"/>
    <p:sldId id="394" r:id="rId27"/>
    <p:sldId id="312" r:id="rId28"/>
    <p:sldId id="274" r:id="rId29"/>
    <p:sldId id="290" r:id="rId30"/>
    <p:sldId id="543" r:id="rId31"/>
    <p:sldId id="640" r:id="rId32"/>
    <p:sldId id="625" r:id="rId33"/>
    <p:sldId id="638" r:id="rId34"/>
    <p:sldId id="586" r:id="rId35"/>
    <p:sldId id="622" r:id="rId36"/>
    <p:sldId id="631" r:id="rId37"/>
    <p:sldId id="60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54" autoAdjust="0"/>
    <p:restoredTop sz="93784" autoAdjust="0"/>
  </p:normalViewPr>
  <p:slideViewPr>
    <p:cSldViewPr snapToGrid="0">
      <p:cViewPr varScale="1">
        <p:scale>
          <a:sx n="67" d="100"/>
          <a:sy n="67" d="100"/>
        </p:scale>
        <p:origin x="456" y="4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2024/1/30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a:t>
            </a:fld>
            <a:endParaRPr kumimoji="1" lang="ja-JP" altLang="en-US"/>
          </a:p>
        </p:txBody>
      </p:sp>
    </p:spTree>
    <p:extLst>
      <p:ext uri="{BB962C8B-B14F-4D97-AF65-F5344CB8AC3E}">
        <p14:creationId xmlns:p14="http://schemas.microsoft.com/office/powerpoint/2010/main" val="2246124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12</a:t>
            </a:fld>
            <a:endParaRPr kumimoji="1" lang="ja-JP" altLang="en-US"/>
          </a:p>
        </p:txBody>
      </p:sp>
    </p:spTree>
    <p:extLst>
      <p:ext uri="{BB962C8B-B14F-4D97-AF65-F5344CB8AC3E}">
        <p14:creationId xmlns:p14="http://schemas.microsoft.com/office/powerpoint/2010/main" val="3302746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13</a:t>
            </a:fld>
            <a:endParaRPr kumimoji="1" lang="ja-JP" altLang="en-US"/>
          </a:p>
        </p:txBody>
      </p:sp>
    </p:spTree>
    <p:extLst>
      <p:ext uri="{BB962C8B-B14F-4D97-AF65-F5344CB8AC3E}">
        <p14:creationId xmlns:p14="http://schemas.microsoft.com/office/powerpoint/2010/main" val="3848006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14</a:t>
            </a:fld>
            <a:endParaRPr kumimoji="1" lang="ja-JP" altLang="en-US"/>
          </a:p>
        </p:txBody>
      </p:sp>
    </p:spTree>
    <p:extLst>
      <p:ext uri="{BB962C8B-B14F-4D97-AF65-F5344CB8AC3E}">
        <p14:creationId xmlns:p14="http://schemas.microsoft.com/office/powerpoint/2010/main" val="115612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15</a:t>
            </a:fld>
            <a:endParaRPr kumimoji="1" lang="ja-JP" altLang="en-US"/>
          </a:p>
        </p:txBody>
      </p:sp>
    </p:spTree>
    <p:extLst>
      <p:ext uri="{BB962C8B-B14F-4D97-AF65-F5344CB8AC3E}">
        <p14:creationId xmlns:p14="http://schemas.microsoft.com/office/powerpoint/2010/main" val="643027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16</a:t>
            </a:fld>
            <a:endParaRPr kumimoji="1" lang="ja-JP" altLang="en-US"/>
          </a:p>
        </p:txBody>
      </p:sp>
    </p:spTree>
    <p:extLst>
      <p:ext uri="{BB962C8B-B14F-4D97-AF65-F5344CB8AC3E}">
        <p14:creationId xmlns:p14="http://schemas.microsoft.com/office/powerpoint/2010/main" val="2637019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17</a:t>
            </a:fld>
            <a:endParaRPr kumimoji="1" lang="ja-JP" altLang="en-US"/>
          </a:p>
        </p:txBody>
      </p:sp>
    </p:spTree>
    <p:extLst>
      <p:ext uri="{BB962C8B-B14F-4D97-AF65-F5344CB8AC3E}">
        <p14:creationId xmlns:p14="http://schemas.microsoft.com/office/powerpoint/2010/main" val="4109186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18</a:t>
            </a:fld>
            <a:endParaRPr kumimoji="1" lang="ja-JP" altLang="en-US"/>
          </a:p>
        </p:txBody>
      </p:sp>
    </p:spTree>
    <p:extLst>
      <p:ext uri="{BB962C8B-B14F-4D97-AF65-F5344CB8AC3E}">
        <p14:creationId xmlns:p14="http://schemas.microsoft.com/office/powerpoint/2010/main" val="4119005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19</a:t>
            </a:fld>
            <a:endParaRPr kumimoji="1" lang="ja-JP" altLang="en-US"/>
          </a:p>
        </p:txBody>
      </p:sp>
    </p:spTree>
    <p:extLst>
      <p:ext uri="{BB962C8B-B14F-4D97-AF65-F5344CB8AC3E}">
        <p14:creationId xmlns:p14="http://schemas.microsoft.com/office/powerpoint/2010/main" val="1744430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20</a:t>
            </a:fld>
            <a:endParaRPr kumimoji="1" lang="ja-JP" altLang="en-US"/>
          </a:p>
        </p:txBody>
      </p:sp>
    </p:spTree>
    <p:extLst>
      <p:ext uri="{BB962C8B-B14F-4D97-AF65-F5344CB8AC3E}">
        <p14:creationId xmlns:p14="http://schemas.microsoft.com/office/powerpoint/2010/main" val="556536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21</a:t>
            </a:fld>
            <a:endParaRPr kumimoji="1" lang="ja-JP" altLang="en-US"/>
          </a:p>
        </p:txBody>
      </p:sp>
    </p:spTree>
    <p:extLst>
      <p:ext uri="{BB962C8B-B14F-4D97-AF65-F5344CB8AC3E}">
        <p14:creationId xmlns:p14="http://schemas.microsoft.com/office/powerpoint/2010/main" val="3666179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a:t>
            </a:fld>
            <a:endParaRPr kumimoji="1" lang="ja-JP" altLang="en-US"/>
          </a:p>
        </p:txBody>
      </p:sp>
    </p:spTree>
    <p:extLst>
      <p:ext uri="{BB962C8B-B14F-4D97-AF65-F5344CB8AC3E}">
        <p14:creationId xmlns:p14="http://schemas.microsoft.com/office/powerpoint/2010/main" val="1549926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22</a:t>
            </a:fld>
            <a:endParaRPr kumimoji="1" lang="ja-JP" altLang="en-US"/>
          </a:p>
        </p:txBody>
      </p:sp>
    </p:spTree>
    <p:extLst>
      <p:ext uri="{BB962C8B-B14F-4D97-AF65-F5344CB8AC3E}">
        <p14:creationId xmlns:p14="http://schemas.microsoft.com/office/powerpoint/2010/main" val="1256232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24</a:t>
            </a:fld>
            <a:endParaRPr kumimoji="1" lang="ja-JP" altLang="en-US"/>
          </a:p>
        </p:txBody>
      </p:sp>
    </p:spTree>
    <p:extLst>
      <p:ext uri="{BB962C8B-B14F-4D97-AF65-F5344CB8AC3E}">
        <p14:creationId xmlns:p14="http://schemas.microsoft.com/office/powerpoint/2010/main" val="790231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RO optimization problem~. The procedure~. First step is drawing flow chart. In this chart, arrows connecting objects are assigned optimization variables. The object plays the role of exogenous variable, mathematical model, and predictive variable. Second step is formulation optimization problem. I define the minimizing the objective function and the constraints. Third step is calculation operational schedule. I solve the formulated problem using optimization algorithm.</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25</a:t>
            </a:fld>
            <a:endParaRPr kumimoji="1" lang="ja-JP" altLang="en-US"/>
          </a:p>
        </p:txBody>
      </p:sp>
    </p:spTree>
    <p:extLst>
      <p:ext uri="{BB962C8B-B14F-4D97-AF65-F5344CB8AC3E}">
        <p14:creationId xmlns:p14="http://schemas.microsoft.com/office/powerpoint/2010/main" val="854343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RO optimization problem~. The procedure~. First step is drawing flow chart. In this chart, arrows connecting objects are assigned optimization variables. The object plays the role of exogenous variable, mathematical model, and predictive variable. Second step is formulation optimization problem. I define the minimizing the objective function and the constraints. Third step is calculation operational schedule. I solve the formulated problem using optimization algorithm.</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26</a:t>
            </a:fld>
            <a:endParaRPr kumimoji="1" lang="ja-JP" altLang="en-US"/>
          </a:p>
        </p:txBody>
      </p:sp>
    </p:spTree>
    <p:extLst>
      <p:ext uri="{BB962C8B-B14F-4D97-AF65-F5344CB8AC3E}">
        <p14:creationId xmlns:p14="http://schemas.microsoft.com/office/powerpoint/2010/main" val="3468209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31</a:t>
            </a:fld>
            <a:endParaRPr kumimoji="1" lang="ja-JP" altLang="en-US"/>
          </a:p>
        </p:txBody>
      </p:sp>
    </p:spTree>
    <p:extLst>
      <p:ext uri="{BB962C8B-B14F-4D97-AF65-F5344CB8AC3E}">
        <p14:creationId xmlns:p14="http://schemas.microsoft.com/office/powerpoint/2010/main" val="308410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32</a:t>
            </a:fld>
            <a:endParaRPr kumimoji="1" lang="ja-JP" altLang="en-US"/>
          </a:p>
        </p:txBody>
      </p:sp>
    </p:spTree>
    <p:extLst>
      <p:ext uri="{BB962C8B-B14F-4D97-AF65-F5344CB8AC3E}">
        <p14:creationId xmlns:p14="http://schemas.microsoft.com/office/powerpoint/2010/main" val="1407729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33</a:t>
            </a:fld>
            <a:endParaRPr kumimoji="1" lang="ja-JP" altLang="en-US"/>
          </a:p>
        </p:txBody>
      </p:sp>
    </p:spTree>
    <p:extLst>
      <p:ext uri="{BB962C8B-B14F-4D97-AF65-F5344CB8AC3E}">
        <p14:creationId xmlns:p14="http://schemas.microsoft.com/office/powerpoint/2010/main" val="4183663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36</a:t>
            </a:fld>
            <a:endParaRPr kumimoji="1" lang="ja-JP" altLang="en-US"/>
          </a:p>
        </p:txBody>
      </p:sp>
    </p:spTree>
    <p:extLst>
      <p:ext uri="{BB962C8B-B14F-4D97-AF65-F5344CB8AC3E}">
        <p14:creationId xmlns:p14="http://schemas.microsoft.com/office/powerpoint/2010/main" val="148781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RO optimization problem~. The procedure~. First step is drawing flow chart. In this chart, arrows connecting objects are assigned optimization variables. The object plays the role of exogenous variable, mathematical model, and predictive variable. Second step is formulation optimization problem. I define the minimizing the objective function and the constraints. Third step is calculation operational schedule. I solve the formulated problem using optimization algorithm.</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37</a:t>
            </a:fld>
            <a:endParaRPr kumimoji="1" lang="ja-JP" altLang="en-US"/>
          </a:p>
        </p:txBody>
      </p:sp>
    </p:spTree>
    <p:extLst>
      <p:ext uri="{BB962C8B-B14F-4D97-AF65-F5344CB8AC3E}">
        <p14:creationId xmlns:p14="http://schemas.microsoft.com/office/powerpoint/2010/main" val="3871894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2840912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a:t>
            </a:fld>
            <a:endParaRPr kumimoji="1" lang="ja-JP" altLang="en-US"/>
          </a:p>
        </p:txBody>
      </p:sp>
    </p:spTree>
    <p:extLst>
      <p:ext uri="{BB962C8B-B14F-4D97-AF65-F5344CB8AC3E}">
        <p14:creationId xmlns:p14="http://schemas.microsoft.com/office/powerpoint/2010/main" val="2878125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a:t>
            </a:fld>
            <a:endParaRPr kumimoji="1" lang="ja-JP" altLang="en-US"/>
          </a:p>
        </p:txBody>
      </p:sp>
    </p:spTree>
    <p:extLst>
      <p:ext uri="{BB962C8B-B14F-4D97-AF65-F5344CB8AC3E}">
        <p14:creationId xmlns:p14="http://schemas.microsoft.com/office/powerpoint/2010/main" val="165135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8</a:t>
            </a:fld>
            <a:endParaRPr kumimoji="1" lang="ja-JP" altLang="en-US"/>
          </a:p>
        </p:txBody>
      </p:sp>
    </p:spTree>
    <p:extLst>
      <p:ext uri="{BB962C8B-B14F-4D97-AF65-F5344CB8AC3E}">
        <p14:creationId xmlns:p14="http://schemas.microsoft.com/office/powerpoint/2010/main" val="1556118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9</a:t>
            </a:fld>
            <a:endParaRPr kumimoji="1" lang="ja-JP" altLang="en-US"/>
          </a:p>
        </p:txBody>
      </p:sp>
    </p:spTree>
    <p:extLst>
      <p:ext uri="{BB962C8B-B14F-4D97-AF65-F5344CB8AC3E}">
        <p14:creationId xmlns:p14="http://schemas.microsoft.com/office/powerpoint/2010/main" val="1559457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10</a:t>
            </a:fld>
            <a:endParaRPr kumimoji="1" lang="ja-JP" altLang="en-US"/>
          </a:p>
        </p:txBody>
      </p:sp>
    </p:spTree>
    <p:extLst>
      <p:ext uri="{BB962C8B-B14F-4D97-AF65-F5344CB8AC3E}">
        <p14:creationId xmlns:p14="http://schemas.microsoft.com/office/powerpoint/2010/main" val="2631309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steps. First step is RO modeling. In step1, get the operation data from DB and preprocess data. And, build RO model using operation data and setting file. After that, show the model accuracy or prediction trend chart on the dashboard for the operator and save model file to some storage or database.</a:t>
            </a:r>
            <a:r>
              <a:rPr kumimoji="1" lang="ja-JP" altLang="en-US" dirty="0"/>
              <a:t> </a:t>
            </a:r>
            <a:r>
              <a:rPr kumimoji="1" lang="en-US" altLang="ja-JP" dirty="0"/>
              <a:t>Second step is RO optimization. In</a:t>
            </a:r>
            <a:r>
              <a:rPr kumimoji="1" lang="ja-JP" altLang="en-US" dirty="0"/>
              <a:t> </a:t>
            </a:r>
            <a:r>
              <a:rPr kumimoji="1" lang="en-US" altLang="ja-JP" dirty="0"/>
              <a:t>step2,</a:t>
            </a:r>
            <a:r>
              <a:rPr kumimoji="1" lang="ja-JP" altLang="en-US" dirty="0"/>
              <a:t> </a:t>
            </a:r>
            <a:r>
              <a:rPr kumimoji="1" lang="en-US" altLang="ja-JP" dirty="0"/>
              <a:t>get</a:t>
            </a:r>
            <a:r>
              <a:rPr kumimoji="1" lang="ja-JP" altLang="en-US" dirty="0"/>
              <a:t> </a:t>
            </a:r>
            <a:r>
              <a:rPr kumimoji="1" lang="en-US" altLang="ja-JP" dirty="0"/>
              <a:t>the</a:t>
            </a:r>
            <a:r>
              <a:rPr kumimoji="1" lang="ja-JP" altLang="en-US" dirty="0"/>
              <a:t> </a:t>
            </a:r>
            <a:r>
              <a:rPr kumimoji="1" lang="en-US" altLang="ja-JP" dirty="0"/>
              <a:t>operation data from DB and preprocess data. And, get the RO model file from storage. Next, calculate optimization using operation data, setting file, and RO model file. After that, show the operation schedule on the dashboard for the operator. To carry out this process, we are looking into the possibility of developing ROCO system at XRAI platform.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22277723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2024 1 31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1.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32.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3.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36.png"/><Relationship Id="rId4" Type="http://schemas.openxmlformats.org/officeDocument/2006/relationships/image" Target="../media/image22.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57.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59.png"/><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30.png"/><Relationship Id="rId18" Type="http://schemas.openxmlformats.org/officeDocument/2006/relationships/image" Target="../media/image380.png"/><Relationship Id="rId3" Type="http://schemas.openxmlformats.org/officeDocument/2006/relationships/image" Target="../media/image230.png"/><Relationship Id="rId21" Type="http://schemas.openxmlformats.org/officeDocument/2006/relationships/image" Target="../media/image410.png"/><Relationship Id="rId7" Type="http://schemas.openxmlformats.org/officeDocument/2006/relationships/image" Target="../media/image270.png"/><Relationship Id="rId12" Type="http://schemas.openxmlformats.org/officeDocument/2006/relationships/image" Target="../media/image320.png"/><Relationship Id="rId17" Type="http://schemas.openxmlformats.org/officeDocument/2006/relationships/image" Target="../media/image370.png"/><Relationship Id="rId2" Type="http://schemas.openxmlformats.org/officeDocument/2006/relationships/notesSlide" Target="../notesSlides/notesSlide24.xml"/><Relationship Id="rId16" Type="http://schemas.openxmlformats.org/officeDocument/2006/relationships/image" Target="../media/image360.png"/><Relationship Id="rId20" Type="http://schemas.openxmlformats.org/officeDocument/2006/relationships/image" Target="../media/image400.png"/><Relationship Id="rId1" Type="http://schemas.openxmlformats.org/officeDocument/2006/relationships/slideLayout" Target="../slideLayouts/slideLayout12.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250.png"/><Relationship Id="rId15" Type="http://schemas.openxmlformats.org/officeDocument/2006/relationships/image" Target="../media/image350.png"/><Relationship Id="rId23" Type="http://schemas.openxmlformats.org/officeDocument/2006/relationships/image" Target="../media/image430.png"/><Relationship Id="rId10" Type="http://schemas.openxmlformats.org/officeDocument/2006/relationships/image" Target="../media/image300.png"/><Relationship Id="rId19" Type="http://schemas.openxmlformats.org/officeDocument/2006/relationships/image" Target="../media/image390.png"/><Relationship Id="rId4" Type="http://schemas.openxmlformats.org/officeDocument/2006/relationships/image" Target="../media/image240.png"/><Relationship Id="rId9" Type="http://schemas.openxmlformats.org/officeDocument/2006/relationships/image" Target="../media/image290.png"/><Relationship Id="rId14" Type="http://schemas.openxmlformats.org/officeDocument/2006/relationships/image" Target="../media/image340.png"/><Relationship Id="rId22" Type="http://schemas.openxmlformats.org/officeDocument/2006/relationships/image" Target="../media/image4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90.png"/><Relationship Id="rId18" Type="http://schemas.openxmlformats.org/officeDocument/2006/relationships/image" Target="../media/image242.png"/><Relationship Id="rId26" Type="http://schemas.openxmlformats.org/officeDocument/2006/relationships/image" Target="../media/image321.png"/><Relationship Id="rId3" Type="http://schemas.openxmlformats.org/officeDocument/2006/relationships/image" Target="../media/image90.png"/><Relationship Id="rId21" Type="http://schemas.openxmlformats.org/officeDocument/2006/relationships/image" Target="../media/image273.png"/><Relationship Id="rId7" Type="http://schemas.openxmlformats.org/officeDocument/2006/relationships/image" Target="../media/image131.png"/><Relationship Id="rId12" Type="http://schemas.openxmlformats.org/officeDocument/2006/relationships/image" Target="../media/image180.png"/><Relationship Id="rId17" Type="http://schemas.openxmlformats.org/officeDocument/2006/relationships/image" Target="../media/image232.png"/><Relationship Id="rId25" Type="http://schemas.openxmlformats.org/officeDocument/2006/relationships/image" Target="../media/image311.png"/><Relationship Id="rId2" Type="http://schemas.openxmlformats.org/officeDocument/2006/relationships/notesSlide" Target="../notesSlides/notesSlide25.xml"/><Relationship Id="rId16" Type="http://schemas.openxmlformats.org/officeDocument/2006/relationships/image" Target="../media/image220.png"/><Relationship Id="rId20" Type="http://schemas.openxmlformats.org/officeDocument/2006/relationships/image" Target="../media/image262.png"/><Relationship Id="rId29" Type="http://schemas.openxmlformats.org/officeDocument/2006/relationships/image" Target="../media/image65.png"/><Relationship Id="rId1" Type="http://schemas.openxmlformats.org/officeDocument/2006/relationships/slideLayout" Target="../slideLayouts/slideLayout12.xml"/><Relationship Id="rId6" Type="http://schemas.openxmlformats.org/officeDocument/2006/relationships/image" Target="../media/image122.png"/><Relationship Id="rId11" Type="http://schemas.openxmlformats.org/officeDocument/2006/relationships/image" Target="../media/image170.png"/><Relationship Id="rId24" Type="http://schemas.openxmlformats.org/officeDocument/2006/relationships/image" Target="../media/image301.png"/><Relationship Id="rId5" Type="http://schemas.openxmlformats.org/officeDocument/2006/relationships/image" Target="../media/image111.png"/><Relationship Id="rId15" Type="http://schemas.openxmlformats.org/officeDocument/2006/relationships/image" Target="../media/image210.png"/><Relationship Id="rId23" Type="http://schemas.openxmlformats.org/officeDocument/2006/relationships/image" Target="../media/image291.png"/><Relationship Id="rId28" Type="http://schemas.openxmlformats.org/officeDocument/2006/relationships/image" Target="../media/image341.png"/><Relationship Id="rId10" Type="http://schemas.openxmlformats.org/officeDocument/2006/relationships/image" Target="../media/image160.png"/><Relationship Id="rId19" Type="http://schemas.openxmlformats.org/officeDocument/2006/relationships/image" Target="../media/image253.png"/><Relationship Id="rId4" Type="http://schemas.openxmlformats.org/officeDocument/2006/relationships/image" Target="../media/image100.png"/><Relationship Id="rId9" Type="http://schemas.openxmlformats.org/officeDocument/2006/relationships/image" Target="../media/image150.png"/><Relationship Id="rId14" Type="http://schemas.openxmlformats.org/officeDocument/2006/relationships/image" Target="../media/image200.png"/><Relationship Id="rId22" Type="http://schemas.openxmlformats.org/officeDocument/2006/relationships/image" Target="../media/image282.png"/><Relationship Id="rId27" Type="http://schemas.openxmlformats.org/officeDocument/2006/relationships/image" Target="../media/image331.png"/><Relationship Id="rId30" Type="http://schemas.openxmlformats.org/officeDocument/2006/relationships/image" Target="../media/image362.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141.png"/><Relationship Id="rId5" Type="http://schemas.openxmlformats.org/officeDocument/2006/relationships/image" Target="../media/image130.png"/><Relationship Id="rId4" Type="http://schemas.openxmlformats.org/officeDocument/2006/relationships/image" Target="../media/image121.png"/></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lstStyle/>
          <a:p>
            <a:r>
              <a:rPr lang="ja-JP" altLang="en-US" dirty="0"/>
              <a:t>定例</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a:t>
            </a:r>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en-US" altLang="ja-JP" dirty="0"/>
              <a:t>MK</a:t>
            </a:r>
            <a:r>
              <a:rPr lang="ja-JP" altLang="en-US" dirty="0"/>
              <a:t>本部 イノベーションセンター</a:t>
            </a:r>
            <a:endParaRPr lang="en-US" altLang="ja-JP" dirty="0"/>
          </a:p>
          <a:p>
            <a:r>
              <a:rPr lang="ja-JP" altLang="en-US" dirty="0"/>
              <a:t>プロジェクトデザイン部 オペレーショナルエクセレンス</a:t>
            </a:r>
            <a:r>
              <a:rPr lang="en-US" altLang="ja-JP" dirty="0"/>
              <a:t>Gr.</a:t>
            </a:r>
            <a:endParaRPr lang="ja-JP" altLang="en-US"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2024</a:t>
            </a:r>
            <a:r>
              <a:rPr lang="ja-JP" altLang="en-US" dirty="0"/>
              <a:t>年</a:t>
            </a:r>
            <a:r>
              <a:rPr lang="en-US" altLang="ja-JP" dirty="0"/>
              <a:t>1</a:t>
            </a:r>
            <a:r>
              <a:rPr lang="ja-JP" altLang="en-US" dirty="0"/>
              <a:t>月</a:t>
            </a:r>
            <a:r>
              <a:rPr lang="en-US" altLang="ja-JP" dirty="0"/>
              <a:t>31</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solidFill>
                  <a:schemeClr val="bg1"/>
                </a:solidFill>
              </a:rPr>
              <a:t>NAWI</a:t>
            </a:r>
            <a:endParaRPr lang="ja-JP" altLang="en-US" sz="2400" dirty="0">
              <a:solidFill>
                <a:schemeClr val="bg1"/>
              </a:solidFill>
            </a:endParaRP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 散布図&#10;&#10;自動的に生成された説明">
            <a:extLst>
              <a:ext uri="{FF2B5EF4-FFF2-40B4-BE49-F238E27FC236}">
                <a16:creationId xmlns:a16="http://schemas.microsoft.com/office/drawing/2014/main" id="{19E0B875-BD41-22E8-C48D-4FA4DAC8EC78}"/>
              </a:ext>
            </a:extLst>
          </p:cNvPr>
          <p:cNvPicPr>
            <a:picLocks noChangeAspect="1"/>
          </p:cNvPicPr>
          <p:nvPr/>
        </p:nvPicPr>
        <p:blipFill>
          <a:blip r:embed="rId3"/>
          <a:stretch>
            <a:fillRect/>
          </a:stretch>
        </p:blipFill>
        <p:spPr>
          <a:xfrm>
            <a:off x="6879645" y="1275883"/>
            <a:ext cx="2405620" cy="2405620"/>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8EBC188C-93CC-FFA7-3065-0B702996AF0A}"/>
              </a:ext>
            </a:extLst>
          </p:cNvPr>
          <p:cNvPicPr>
            <a:picLocks noChangeAspect="1"/>
          </p:cNvPicPr>
          <p:nvPr/>
        </p:nvPicPr>
        <p:blipFill>
          <a:blip r:embed="rId4"/>
          <a:stretch>
            <a:fillRect/>
          </a:stretch>
        </p:blipFill>
        <p:spPr>
          <a:xfrm>
            <a:off x="9373325" y="1255842"/>
            <a:ext cx="2455134" cy="2455134"/>
          </a:xfrm>
          <a:prstGeom prst="rect">
            <a:avLst/>
          </a:prstGeom>
        </p:spPr>
      </p:pic>
      <p:pic>
        <p:nvPicPr>
          <p:cNvPr id="14" name="図 13" descr="グラフ, 散布図&#10;&#10;自動的に生成された説明">
            <a:extLst>
              <a:ext uri="{FF2B5EF4-FFF2-40B4-BE49-F238E27FC236}">
                <a16:creationId xmlns:a16="http://schemas.microsoft.com/office/drawing/2014/main" id="{10F7A1D4-3290-7978-CBD4-5D4768AF13D0}"/>
              </a:ext>
            </a:extLst>
          </p:cNvPr>
          <p:cNvPicPr>
            <a:picLocks noChangeAspect="1"/>
          </p:cNvPicPr>
          <p:nvPr/>
        </p:nvPicPr>
        <p:blipFill>
          <a:blip r:embed="rId5"/>
          <a:stretch>
            <a:fillRect/>
          </a:stretch>
        </p:blipFill>
        <p:spPr>
          <a:xfrm>
            <a:off x="4216401" y="1258522"/>
            <a:ext cx="2468671" cy="2468671"/>
          </a:xfrm>
          <a:prstGeom prst="rect">
            <a:avLst/>
          </a:prstGeom>
        </p:spPr>
      </p:pic>
      <p:pic>
        <p:nvPicPr>
          <p:cNvPr id="10" name="図 9" descr="グラフ, 折れ線グラフ, 散布図&#10;&#10;自動的に生成された説明">
            <a:extLst>
              <a:ext uri="{FF2B5EF4-FFF2-40B4-BE49-F238E27FC236}">
                <a16:creationId xmlns:a16="http://schemas.microsoft.com/office/drawing/2014/main" id="{8709F092-318D-90F7-E900-6FE7B17DFCD7}"/>
              </a:ext>
            </a:extLst>
          </p:cNvPr>
          <p:cNvPicPr>
            <a:picLocks noChangeAspect="1"/>
          </p:cNvPicPr>
          <p:nvPr/>
        </p:nvPicPr>
        <p:blipFill>
          <a:blip r:embed="rId6"/>
          <a:stretch>
            <a:fillRect/>
          </a:stretch>
        </p:blipFill>
        <p:spPr>
          <a:xfrm>
            <a:off x="1563551" y="1242326"/>
            <a:ext cx="2444699" cy="2444699"/>
          </a:xfrm>
          <a:prstGeom prst="rect">
            <a:avLst/>
          </a:prstGeom>
        </p:spPr>
      </p:pic>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実績値 </a:t>
            </a:r>
            <a:r>
              <a:rPr lang="en-US" altLang="ja-JP" dirty="0"/>
              <a:t>vs </a:t>
            </a:r>
            <a:r>
              <a:rPr lang="ja-JP" altLang="en-US" dirty="0"/>
              <a:t>計算値</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2.1 </a:t>
            </a:r>
            <a:r>
              <a:rPr lang="ja-JP" altLang="en-US" sz="1600" b="1" dirty="0">
                <a:solidFill>
                  <a:schemeClr val="bg1"/>
                </a:solidFill>
              </a:rPr>
              <a:t>予測結果  </a:t>
            </a:r>
            <a:r>
              <a:rPr lang="en-US" altLang="ja-JP" sz="1600" b="1" dirty="0">
                <a:solidFill>
                  <a:schemeClr val="bg1"/>
                </a:solidFill>
              </a:rPr>
              <a:t>&gt;  1st EC</a:t>
            </a:r>
            <a:r>
              <a:rPr lang="ja-JP" altLang="en-US" sz="1600" b="1" dirty="0">
                <a:solidFill>
                  <a:schemeClr val="bg1"/>
                </a:solidFill>
              </a:rPr>
              <a:t>、予測値補正無</a:t>
            </a:r>
            <a:endParaRPr kumimoji="1" lang="ja-JP" altLang="en-US" sz="1600" b="1" dirty="0">
              <a:solidFill>
                <a:schemeClr val="bg1"/>
              </a:solidFill>
            </a:endParaRPr>
          </a:p>
        </p:txBody>
      </p:sp>
      <p:sp>
        <p:nvSpPr>
          <p:cNvPr id="77" name="フローチャート: 処理 76">
            <a:extLst>
              <a:ext uri="{FF2B5EF4-FFF2-40B4-BE49-F238E27FC236}">
                <a16:creationId xmlns:a16="http://schemas.microsoft.com/office/drawing/2014/main" id="{29FF7A59-410C-427C-57E5-6E5E041E2EB2}"/>
              </a:ext>
            </a:extLst>
          </p:cNvPr>
          <p:cNvSpPr/>
          <p:nvPr/>
        </p:nvSpPr>
        <p:spPr>
          <a:xfrm>
            <a:off x="7127809" y="865729"/>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線形重回帰</a:t>
            </a:r>
          </a:p>
        </p:txBody>
      </p:sp>
      <p:sp>
        <p:nvSpPr>
          <p:cNvPr id="78" name="フローチャート: 処理 77">
            <a:extLst>
              <a:ext uri="{FF2B5EF4-FFF2-40B4-BE49-F238E27FC236}">
                <a16:creationId xmlns:a16="http://schemas.microsoft.com/office/drawing/2014/main" id="{85A4E363-7A7C-EE0C-2946-08C063E1B0ED}"/>
              </a:ext>
            </a:extLst>
          </p:cNvPr>
          <p:cNvSpPr/>
          <p:nvPr/>
        </p:nvSpPr>
        <p:spPr>
          <a:xfrm>
            <a:off x="4564804" y="865731"/>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LinearTree</a:t>
            </a:r>
            <a:endParaRPr kumimoji="1" lang="ja-JP" altLang="en-US" b="1" dirty="0">
              <a:solidFill>
                <a:schemeClr val="bg1"/>
              </a:solidFill>
            </a:endParaRPr>
          </a:p>
        </p:txBody>
      </p:sp>
      <p:sp>
        <p:nvSpPr>
          <p:cNvPr id="79" name="フローチャート: 処理 78">
            <a:extLst>
              <a:ext uri="{FF2B5EF4-FFF2-40B4-BE49-F238E27FC236}">
                <a16:creationId xmlns:a16="http://schemas.microsoft.com/office/drawing/2014/main" id="{23830A96-AEDA-8251-76FE-A2A4A9EF0736}"/>
              </a:ext>
            </a:extLst>
          </p:cNvPr>
          <p:cNvSpPr/>
          <p:nvPr/>
        </p:nvSpPr>
        <p:spPr>
          <a:xfrm>
            <a:off x="1899731" y="865730"/>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RandomForest</a:t>
            </a:r>
            <a:endParaRPr kumimoji="1" lang="ja-JP" altLang="en-US" b="1" dirty="0">
              <a:solidFill>
                <a:schemeClr val="bg1"/>
              </a:solidFill>
            </a:endParaRPr>
          </a:p>
        </p:txBody>
      </p:sp>
      <p:sp>
        <p:nvSpPr>
          <p:cNvPr id="80" name="フローチャート: 処理 79">
            <a:extLst>
              <a:ext uri="{FF2B5EF4-FFF2-40B4-BE49-F238E27FC236}">
                <a16:creationId xmlns:a16="http://schemas.microsoft.com/office/drawing/2014/main" id="{3191A4BE-C7B4-6465-DFB6-392ECDC510D8}"/>
              </a:ext>
            </a:extLst>
          </p:cNvPr>
          <p:cNvSpPr/>
          <p:nvPr/>
        </p:nvSpPr>
        <p:spPr>
          <a:xfrm>
            <a:off x="9653317" y="865732"/>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LightGBM</a:t>
            </a:r>
            <a:endParaRPr kumimoji="1" lang="ja-JP" altLang="en-US" b="1" dirty="0">
              <a:solidFill>
                <a:schemeClr val="bg1"/>
              </a:solidFill>
            </a:endParaRPr>
          </a:p>
        </p:txBody>
      </p:sp>
      <p:sp>
        <p:nvSpPr>
          <p:cNvPr id="86" name="テキスト ボックス 85">
            <a:extLst>
              <a:ext uri="{FF2B5EF4-FFF2-40B4-BE49-F238E27FC236}">
                <a16:creationId xmlns:a16="http://schemas.microsoft.com/office/drawing/2014/main" id="{F72D4FB5-535A-E842-C135-C3DB37FE2A9C}"/>
              </a:ext>
            </a:extLst>
          </p:cNvPr>
          <p:cNvSpPr txBox="1"/>
          <p:nvPr/>
        </p:nvSpPr>
        <p:spPr>
          <a:xfrm>
            <a:off x="515486" y="1879867"/>
            <a:ext cx="712607" cy="923330"/>
          </a:xfrm>
          <a:prstGeom prst="rect">
            <a:avLst/>
          </a:prstGeom>
          <a:noFill/>
        </p:spPr>
        <p:txBody>
          <a:bodyPr wrap="square" rtlCol="0">
            <a:spAutoFit/>
          </a:bodyPr>
          <a:lstStyle/>
          <a:p>
            <a:pPr algn="ctr"/>
            <a:r>
              <a:rPr kumimoji="1" lang="ja-JP" altLang="en-US" dirty="0"/>
              <a:t>実績</a:t>
            </a:r>
            <a:endParaRPr kumimoji="1" lang="en-US" altLang="ja-JP" dirty="0"/>
          </a:p>
          <a:p>
            <a:pPr algn="ctr"/>
            <a:r>
              <a:rPr kumimoji="1" lang="en-US" altLang="ja-JP" dirty="0"/>
              <a:t>vs</a:t>
            </a:r>
          </a:p>
          <a:p>
            <a:pPr algn="ctr"/>
            <a:r>
              <a:rPr kumimoji="1" lang="ja-JP" altLang="en-US" dirty="0"/>
              <a:t>推定</a:t>
            </a:r>
          </a:p>
        </p:txBody>
      </p:sp>
      <p:sp>
        <p:nvSpPr>
          <p:cNvPr id="87" name="テキスト ボックス 86">
            <a:extLst>
              <a:ext uri="{FF2B5EF4-FFF2-40B4-BE49-F238E27FC236}">
                <a16:creationId xmlns:a16="http://schemas.microsoft.com/office/drawing/2014/main" id="{F64B04B9-A68C-C1F9-6C62-7DC8D5A71DF2}"/>
              </a:ext>
            </a:extLst>
          </p:cNvPr>
          <p:cNvSpPr txBox="1"/>
          <p:nvPr/>
        </p:nvSpPr>
        <p:spPr>
          <a:xfrm>
            <a:off x="515486" y="4222492"/>
            <a:ext cx="712607" cy="923330"/>
          </a:xfrm>
          <a:prstGeom prst="rect">
            <a:avLst/>
          </a:prstGeom>
          <a:noFill/>
        </p:spPr>
        <p:txBody>
          <a:bodyPr wrap="square" rtlCol="0">
            <a:spAutoFit/>
          </a:bodyPr>
          <a:lstStyle/>
          <a:p>
            <a:pPr algn="ctr"/>
            <a:r>
              <a:rPr kumimoji="1" lang="ja-JP" altLang="en-US" dirty="0"/>
              <a:t>実績</a:t>
            </a:r>
            <a:endParaRPr kumimoji="1" lang="en-US" altLang="ja-JP" dirty="0"/>
          </a:p>
          <a:p>
            <a:pPr algn="ctr"/>
            <a:r>
              <a:rPr kumimoji="1" lang="en-US" altLang="ja-JP" dirty="0"/>
              <a:t>vs</a:t>
            </a:r>
          </a:p>
          <a:p>
            <a:pPr algn="ctr"/>
            <a:r>
              <a:rPr kumimoji="1" lang="ja-JP" altLang="en-US" dirty="0"/>
              <a:t>予測</a:t>
            </a:r>
          </a:p>
        </p:txBody>
      </p:sp>
      <p:sp>
        <p:nvSpPr>
          <p:cNvPr id="88" name="テキスト ボックス 87">
            <a:extLst>
              <a:ext uri="{FF2B5EF4-FFF2-40B4-BE49-F238E27FC236}">
                <a16:creationId xmlns:a16="http://schemas.microsoft.com/office/drawing/2014/main" id="{2ACBFC56-987C-BD8C-5E41-CA3B1E284BE9}"/>
              </a:ext>
            </a:extLst>
          </p:cNvPr>
          <p:cNvSpPr txBox="1"/>
          <p:nvPr/>
        </p:nvSpPr>
        <p:spPr>
          <a:xfrm>
            <a:off x="187525" y="2866674"/>
            <a:ext cx="1453469" cy="276999"/>
          </a:xfrm>
          <a:prstGeom prst="rect">
            <a:avLst/>
          </a:prstGeom>
          <a:noFill/>
        </p:spPr>
        <p:txBody>
          <a:bodyPr wrap="square" rtlCol="0">
            <a:spAutoFit/>
          </a:bodyPr>
          <a:lstStyle/>
          <a:p>
            <a:pPr algn="ctr"/>
            <a:r>
              <a:rPr kumimoji="1" lang="ja-JP" altLang="en-US" sz="1200" dirty="0"/>
              <a:t>データ数</a:t>
            </a:r>
            <a:r>
              <a:rPr kumimoji="1" lang="en-US" altLang="ja-JP" sz="1200" dirty="0"/>
              <a:t>2,208</a:t>
            </a:r>
            <a:r>
              <a:rPr kumimoji="1" lang="ja-JP" altLang="en-US" sz="1200" dirty="0"/>
              <a:t>個</a:t>
            </a:r>
            <a:endParaRPr kumimoji="1" lang="en-US" altLang="ja-JP" sz="1200" dirty="0"/>
          </a:p>
        </p:txBody>
      </p:sp>
      <p:sp>
        <p:nvSpPr>
          <p:cNvPr id="89" name="テキスト ボックス 88">
            <a:extLst>
              <a:ext uri="{FF2B5EF4-FFF2-40B4-BE49-F238E27FC236}">
                <a16:creationId xmlns:a16="http://schemas.microsoft.com/office/drawing/2014/main" id="{B29E783E-F58E-B185-6213-CDD5AB9FCEA5}"/>
              </a:ext>
            </a:extLst>
          </p:cNvPr>
          <p:cNvSpPr txBox="1"/>
          <p:nvPr/>
        </p:nvSpPr>
        <p:spPr>
          <a:xfrm>
            <a:off x="268729" y="5234107"/>
            <a:ext cx="1308375" cy="276999"/>
          </a:xfrm>
          <a:prstGeom prst="rect">
            <a:avLst/>
          </a:prstGeom>
          <a:noFill/>
        </p:spPr>
        <p:txBody>
          <a:bodyPr wrap="square" rtlCol="0">
            <a:spAutoFit/>
          </a:bodyPr>
          <a:lstStyle/>
          <a:p>
            <a:pPr algn="ctr"/>
            <a:r>
              <a:rPr kumimoji="1" lang="ja-JP" altLang="en-US" sz="1200" dirty="0"/>
              <a:t>データ数</a:t>
            </a:r>
            <a:r>
              <a:rPr kumimoji="1" lang="en-US" altLang="ja-JP" sz="1200" dirty="0"/>
              <a:t>2,688</a:t>
            </a:r>
            <a:r>
              <a:rPr kumimoji="1" lang="ja-JP" altLang="en-US" sz="1200" dirty="0"/>
              <a:t>個</a:t>
            </a:r>
            <a:endParaRPr kumimoji="1" lang="en-US" altLang="ja-JP" sz="1200" dirty="0"/>
          </a:p>
        </p:txBody>
      </p:sp>
      <p:sp>
        <p:nvSpPr>
          <p:cNvPr id="2" name="テキスト ボックス 1">
            <a:extLst>
              <a:ext uri="{FF2B5EF4-FFF2-40B4-BE49-F238E27FC236}">
                <a16:creationId xmlns:a16="http://schemas.microsoft.com/office/drawing/2014/main" id="{B0E282B4-C427-35AE-3B6F-B6535F481084}"/>
              </a:ext>
            </a:extLst>
          </p:cNvPr>
          <p:cNvSpPr txBox="1"/>
          <p:nvPr/>
        </p:nvSpPr>
        <p:spPr>
          <a:xfrm>
            <a:off x="149499" y="942596"/>
            <a:ext cx="1565446" cy="338554"/>
          </a:xfrm>
          <a:prstGeom prst="rect">
            <a:avLst/>
          </a:prstGeom>
          <a:noFill/>
        </p:spPr>
        <p:txBody>
          <a:bodyPr wrap="square" rtlCol="0">
            <a:spAutoFit/>
          </a:bodyPr>
          <a:lstStyle/>
          <a:p>
            <a:pPr algn="ctr"/>
            <a:r>
              <a:rPr kumimoji="1" lang="ja-JP" altLang="en-US" sz="1600" dirty="0"/>
              <a:t>単位</a:t>
            </a:r>
            <a:r>
              <a:rPr kumimoji="1" lang="en-US" altLang="ja-JP" sz="1600" dirty="0"/>
              <a:t>: </a:t>
            </a:r>
            <a:r>
              <a:rPr kumimoji="1" lang="en-US" altLang="ja-JP" sz="1600" dirty="0" err="1"/>
              <a:t>uS</a:t>
            </a:r>
            <a:r>
              <a:rPr kumimoji="1" lang="en-US" altLang="ja-JP" sz="1600" dirty="0"/>
              <a:t>/cm</a:t>
            </a:r>
          </a:p>
        </p:txBody>
      </p:sp>
      <p:pic>
        <p:nvPicPr>
          <p:cNvPr id="22" name="図 21" descr="グラフ, 散布図&#10;&#10;自動的に生成された説明">
            <a:extLst>
              <a:ext uri="{FF2B5EF4-FFF2-40B4-BE49-F238E27FC236}">
                <a16:creationId xmlns:a16="http://schemas.microsoft.com/office/drawing/2014/main" id="{E444DC97-5C77-C813-FF73-872211CDCF21}"/>
              </a:ext>
            </a:extLst>
          </p:cNvPr>
          <p:cNvPicPr>
            <a:picLocks noChangeAspect="1"/>
          </p:cNvPicPr>
          <p:nvPr/>
        </p:nvPicPr>
        <p:blipFill>
          <a:blip r:embed="rId7"/>
          <a:stretch>
            <a:fillRect/>
          </a:stretch>
        </p:blipFill>
        <p:spPr>
          <a:xfrm>
            <a:off x="9373324" y="3662017"/>
            <a:ext cx="2600193" cy="2600193"/>
          </a:xfrm>
          <a:prstGeom prst="rect">
            <a:avLst/>
          </a:prstGeom>
        </p:spPr>
      </p:pic>
      <p:pic>
        <p:nvPicPr>
          <p:cNvPr id="24" name="図 23" descr="グラフ, 散布図&#10;&#10;自動的に生成された説明">
            <a:extLst>
              <a:ext uri="{FF2B5EF4-FFF2-40B4-BE49-F238E27FC236}">
                <a16:creationId xmlns:a16="http://schemas.microsoft.com/office/drawing/2014/main" id="{FA31946F-AFE4-937B-E3C0-EE885477B66C}"/>
              </a:ext>
            </a:extLst>
          </p:cNvPr>
          <p:cNvPicPr>
            <a:picLocks noChangeAspect="1"/>
          </p:cNvPicPr>
          <p:nvPr/>
        </p:nvPicPr>
        <p:blipFill>
          <a:blip r:embed="rId8"/>
          <a:stretch>
            <a:fillRect/>
          </a:stretch>
        </p:blipFill>
        <p:spPr>
          <a:xfrm>
            <a:off x="4216401" y="3645239"/>
            <a:ext cx="2600193" cy="2600193"/>
          </a:xfrm>
          <a:prstGeom prst="rect">
            <a:avLst/>
          </a:prstGeom>
        </p:spPr>
      </p:pic>
      <p:pic>
        <p:nvPicPr>
          <p:cNvPr id="26" name="図 25" descr="グラフ, 散布図&#10;&#10;自動的に生成された説明">
            <a:extLst>
              <a:ext uri="{FF2B5EF4-FFF2-40B4-BE49-F238E27FC236}">
                <a16:creationId xmlns:a16="http://schemas.microsoft.com/office/drawing/2014/main" id="{6DB930EE-80FB-8C7E-523C-F5D2F7092E88}"/>
              </a:ext>
            </a:extLst>
          </p:cNvPr>
          <p:cNvPicPr>
            <a:picLocks noChangeAspect="1"/>
          </p:cNvPicPr>
          <p:nvPr/>
        </p:nvPicPr>
        <p:blipFill>
          <a:blip r:embed="rId9"/>
          <a:stretch>
            <a:fillRect/>
          </a:stretch>
        </p:blipFill>
        <p:spPr>
          <a:xfrm>
            <a:off x="6862866" y="3645239"/>
            <a:ext cx="2576247" cy="2576247"/>
          </a:xfrm>
          <a:prstGeom prst="rect">
            <a:avLst/>
          </a:prstGeom>
        </p:spPr>
      </p:pic>
      <p:pic>
        <p:nvPicPr>
          <p:cNvPr id="28" name="図 27" descr="グラフ, 散布図&#10;&#10;自動的に生成された説明">
            <a:extLst>
              <a:ext uri="{FF2B5EF4-FFF2-40B4-BE49-F238E27FC236}">
                <a16:creationId xmlns:a16="http://schemas.microsoft.com/office/drawing/2014/main" id="{3085000C-644F-C6AB-E247-EBA1F218C47B}"/>
              </a:ext>
            </a:extLst>
          </p:cNvPr>
          <p:cNvPicPr>
            <a:picLocks noChangeAspect="1"/>
          </p:cNvPicPr>
          <p:nvPr/>
        </p:nvPicPr>
        <p:blipFill>
          <a:blip r:embed="rId10"/>
          <a:stretch>
            <a:fillRect/>
          </a:stretch>
        </p:blipFill>
        <p:spPr>
          <a:xfrm>
            <a:off x="1562730" y="3651146"/>
            <a:ext cx="2600193" cy="2600193"/>
          </a:xfrm>
          <a:prstGeom prst="rect">
            <a:avLst/>
          </a:prstGeom>
        </p:spPr>
      </p:pic>
    </p:spTree>
    <p:extLst>
      <p:ext uri="{BB962C8B-B14F-4D97-AF65-F5344CB8AC3E}">
        <p14:creationId xmlns:p14="http://schemas.microsoft.com/office/powerpoint/2010/main" val="2118585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 棒グラフ&#10;&#10;自動的に生成された説明">
            <a:extLst>
              <a:ext uri="{FF2B5EF4-FFF2-40B4-BE49-F238E27FC236}">
                <a16:creationId xmlns:a16="http://schemas.microsoft.com/office/drawing/2014/main" id="{B6162AEB-F4C3-F8D2-1E6A-5DD944C31AD4}"/>
              </a:ext>
            </a:extLst>
          </p:cNvPr>
          <p:cNvPicPr>
            <a:picLocks noChangeAspect="1"/>
          </p:cNvPicPr>
          <p:nvPr/>
        </p:nvPicPr>
        <p:blipFill>
          <a:blip r:embed="rId3"/>
          <a:stretch>
            <a:fillRect/>
          </a:stretch>
        </p:blipFill>
        <p:spPr>
          <a:xfrm>
            <a:off x="100727" y="2668011"/>
            <a:ext cx="5926512" cy="2963256"/>
          </a:xfrm>
          <a:prstGeom prst="rect">
            <a:avLst/>
          </a:prstGeom>
        </p:spPr>
      </p:pic>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計算時間とモデル精度</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2.2 </a:t>
            </a:r>
            <a:r>
              <a:rPr lang="ja-JP" altLang="en-US" sz="1600" b="1" dirty="0">
                <a:solidFill>
                  <a:schemeClr val="bg1"/>
                </a:solidFill>
              </a:rPr>
              <a:t>予測結果  </a:t>
            </a:r>
            <a:r>
              <a:rPr lang="en-US" altLang="ja-JP" sz="1600" b="1" dirty="0">
                <a:solidFill>
                  <a:schemeClr val="bg1"/>
                </a:solidFill>
              </a:rPr>
              <a:t>&gt;  1st EC</a:t>
            </a:r>
            <a:r>
              <a:rPr lang="ja-JP" altLang="en-US" sz="1600" b="1" dirty="0">
                <a:solidFill>
                  <a:schemeClr val="bg1"/>
                </a:solidFill>
              </a:rPr>
              <a:t>、予測値補正有</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08946FFE-1DC2-B78B-0880-309E2B9317D2}"/>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重回帰と</a:t>
            </a:r>
            <a:r>
              <a:rPr lang="en-US" altLang="ja-JP" sz="2800" dirty="0" err="1"/>
              <a:t>LinearTree</a:t>
            </a:r>
            <a:r>
              <a:rPr lang="ja-JP" altLang="en-US" sz="2800" dirty="0"/>
              <a:t>の予測精度が改善するが、優劣関係は変わらない。</a:t>
            </a:r>
            <a:endParaRPr lang="en-US" altLang="ja-JP" sz="2800" dirty="0"/>
          </a:p>
        </p:txBody>
      </p:sp>
      <p:sp>
        <p:nvSpPr>
          <p:cNvPr id="17" name="テキスト ボックス 16">
            <a:extLst>
              <a:ext uri="{FF2B5EF4-FFF2-40B4-BE49-F238E27FC236}">
                <a16:creationId xmlns:a16="http://schemas.microsoft.com/office/drawing/2014/main" id="{901D20FC-EDB1-2260-4434-65A3CBD5F1DB}"/>
              </a:ext>
            </a:extLst>
          </p:cNvPr>
          <p:cNvSpPr txBox="1"/>
          <p:nvPr/>
        </p:nvSpPr>
        <p:spPr>
          <a:xfrm>
            <a:off x="6284469" y="5658364"/>
            <a:ext cx="5723312" cy="338554"/>
          </a:xfrm>
          <a:prstGeom prst="rect">
            <a:avLst/>
          </a:prstGeom>
          <a:noFill/>
        </p:spPr>
        <p:txBody>
          <a:bodyPr wrap="square" rtlCol="0">
            <a:spAutoFit/>
          </a:bodyPr>
          <a:lstStyle/>
          <a:p>
            <a:pPr algn="ctr"/>
            <a:r>
              <a:rPr kumimoji="1" lang="ja-JP" altLang="en-US" sz="1600" dirty="0">
                <a:solidFill>
                  <a:schemeClr val="accent1"/>
                </a:solidFill>
              </a:rPr>
              <a:t>学習データ数</a:t>
            </a:r>
            <a:r>
              <a:rPr kumimoji="1" lang="en-US" altLang="ja-JP" sz="1600" dirty="0">
                <a:solidFill>
                  <a:schemeClr val="accent1"/>
                </a:solidFill>
              </a:rPr>
              <a:t>2,208</a:t>
            </a:r>
            <a:r>
              <a:rPr kumimoji="1" lang="ja-JP" altLang="en-US" sz="1600" dirty="0">
                <a:solidFill>
                  <a:schemeClr val="accent1"/>
                </a:solidFill>
              </a:rPr>
              <a:t>個／予測データ数</a:t>
            </a:r>
            <a:r>
              <a:rPr kumimoji="1" lang="en-US" altLang="ja-JP" sz="1600" dirty="0">
                <a:solidFill>
                  <a:schemeClr val="accent1"/>
                </a:solidFill>
              </a:rPr>
              <a:t>2,688</a:t>
            </a:r>
            <a:r>
              <a:rPr kumimoji="1" lang="ja-JP" altLang="en-US" sz="1600" dirty="0">
                <a:solidFill>
                  <a:schemeClr val="accent1"/>
                </a:solidFill>
              </a:rPr>
              <a:t>個／説明変数</a:t>
            </a:r>
            <a:r>
              <a:rPr kumimoji="1" lang="en-US" altLang="ja-JP" sz="1600" dirty="0">
                <a:solidFill>
                  <a:schemeClr val="accent1"/>
                </a:solidFill>
              </a:rPr>
              <a:t>8</a:t>
            </a:r>
            <a:r>
              <a:rPr kumimoji="1" lang="ja-JP" altLang="en-US" sz="1600" dirty="0">
                <a:solidFill>
                  <a:schemeClr val="accent1"/>
                </a:solidFill>
              </a:rPr>
              <a:t>個</a:t>
            </a:r>
            <a:endParaRPr kumimoji="1" lang="en-US" altLang="ja-JP" sz="1600" dirty="0">
              <a:solidFill>
                <a:schemeClr val="accent1"/>
              </a:solidFill>
            </a:endParaRPr>
          </a:p>
        </p:txBody>
      </p:sp>
      <p:sp>
        <p:nvSpPr>
          <p:cNvPr id="19" name="テキスト ボックス 18">
            <a:extLst>
              <a:ext uri="{FF2B5EF4-FFF2-40B4-BE49-F238E27FC236}">
                <a16:creationId xmlns:a16="http://schemas.microsoft.com/office/drawing/2014/main" id="{5CC45FC7-951F-134B-FD51-962D62DFA4B3}"/>
              </a:ext>
            </a:extLst>
          </p:cNvPr>
          <p:cNvSpPr txBox="1"/>
          <p:nvPr/>
        </p:nvSpPr>
        <p:spPr>
          <a:xfrm>
            <a:off x="2558635" y="2298678"/>
            <a:ext cx="1370115" cy="369332"/>
          </a:xfrm>
          <a:prstGeom prst="rect">
            <a:avLst/>
          </a:prstGeom>
          <a:noFill/>
        </p:spPr>
        <p:txBody>
          <a:bodyPr wrap="square" rtlCol="0">
            <a:spAutoFit/>
          </a:bodyPr>
          <a:lstStyle/>
          <a:p>
            <a:pPr algn="ctr"/>
            <a:r>
              <a:rPr kumimoji="1" lang="ja-JP" altLang="en-US" dirty="0"/>
              <a:t>計算時間</a:t>
            </a:r>
            <a:endParaRPr kumimoji="1" lang="en-US" altLang="ja-JP" dirty="0"/>
          </a:p>
        </p:txBody>
      </p:sp>
      <p:sp>
        <p:nvSpPr>
          <p:cNvPr id="20" name="テキスト ボックス 19">
            <a:extLst>
              <a:ext uri="{FF2B5EF4-FFF2-40B4-BE49-F238E27FC236}">
                <a16:creationId xmlns:a16="http://schemas.microsoft.com/office/drawing/2014/main" id="{C4EC94F5-BF38-A5BF-E32D-19DFA7493F6C}"/>
              </a:ext>
            </a:extLst>
          </p:cNvPr>
          <p:cNvSpPr txBox="1"/>
          <p:nvPr/>
        </p:nvSpPr>
        <p:spPr>
          <a:xfrm>
            <a:off x="8461067" y="2298678"/>
            <a:ext cx="1370115" cy="369332"/>
          </a:xfrm>
          <a:prstGeom prst="rect">
            <a:avLst/>
          </a:prstGeom>
          <a:noFill/>
        </p:spPr>
        <p:txBody>
          <a:bodyPr wrap="square" rtlCol="0">
            <a:spAutoFit/>
          </a:bodyPr>
          <a:lstStyle/>
          <a:p>
            <a:pPr algn="ctr"/>
            <a:r>
              <a:rPr kumimoji="1" lang="ja-JP" altLang="en-US" dirty="0"/>
              <a:t>モデル精度</a:t>
            </a:r>
            <a:endParaRPr kumimoji="1" lang="en-US" altLang="ja-JP" dirty="0"/>
          </a:p>
        </p:txBody>
      </p:sp>
      <p:pic>
        <p:nvPicPr>
          <p:cNvPr id="21" name="図 20" descr="グラフ, 棒グラフ&#10;&#10;自動的に生成された説明">
            <a:extLst>
              <a:ext uri="{FF2B5EF4-FFF2-40B4-BE49-F238E27FC236}">
                <a16:creationId xmlns:a16="http://schemas.microsoft.com/office/drawing/2014/main" id="{5595435F-A570-0EEF-A369-4F217ED9559F}"/>
              </a:ext>
            </a:extLst>
          </p:cNvPr>
          <p:cNvPicPr>
            <a:picLocks noChangeAspect="1"/>
          </p:cNvPicPr>
          <p:nvPr/>
        </p:nvPicPr>
        <p:blipFill>
          <a:blip r:embed="rId4"/>
          <a:stretch>
            <a:fillRect/>
          </a:stretch>
        </p:blipFill>
        <p:spPr>
          <a:xfrm>
            <a:off x="6164762" y="2671171"/>
            <a:ext cx="5920193" cy="2960096"/>
          </a:xfrm>
          <a:prstGeom prst="rect">
            <a:avLst/>
          </a:prstGeom>
        </p:spPr>
      </p:pic>
      <p:sp>
        <p:nvSpPr>
          <p:cNvPr id="6" name="テキスト ボックス 5">
            <a:extLst>
              <a:ext uri="{FF2B5EF4-FFF2-40B4-BE49-F238E27FC236}">
                <a16:creationId xmlns:a16="http://schemas.microsoft.com/office/drawing/2014/main" id="{BD70C9B0-48C2-13BC-9A98-44468A5CE6DA}"/>
              </a:ext>
            </a:extLst>
          </p:cNvPr>
          <p:cNvSpPr txBox="1"/>
          <p:nvPr/>
        </p:nvSpPr>
        <p:spPr>
          <a:xfrm>
            <a:off x="904077" y="3144552"/>
            <a:ext cx="715890" cy="307777"/>
          </a:xfrm>
          <a:prstGeom prst="rect">
            <a:avLst/>
          </a:prstGeom>
          <a:noFill/>
        </p:spPr>
        <p:txBody>
          <a:bodyPr wrap="square" rtlCol="0">
            <a:spAutoFit/>
          </a:bodyPr>
          <a:lstStyle/>
          <a:p>
            <a:pPr algn="ctr"/>
            <a:r>
              <a:rPr kumimoji="1" lang="en-US" altLang="ja-JP" sz="1400" dirty="0">
                <a:solidFill>
                  <a:schemeClr val="accent1"/>
                </a:solidFill>
              </a:rPr>
              <a:t>0.87</a:t>
            </a:r>
            <a:r>
              <a:rPr kumimoji="1" lang="ja-JP" altLang="en-US" sz="1400" dirty="0">
                <a:solidFill>
                  <a:schemeClr val="accent1"/>
                </a:solidFill>
              </a:rPr>
              <a:t>秒</a:t>
            </a:r>
          </a:p>
        </p:txBody>
      </p:sp>
      <p:sp>
        <p:nvSpPr>
          <p:cNvPr id="9" name="テキスト ボックス 8">
            <a:extLst>
              <a:ext uri="{FF2B5EF4-FFF2-40B4-BE49-F238E27FC236}">
                <a16:creationId xmlns:a16="http://schemas.microsoft.com/office/drawing/2014/main" id="{1A3D6D2C-3B6E-E0F7-51D4-8F299F3411C1}"/>
              </a:ext>
            </a:extLst>
          </p:cNvPr>
          <p:cNvSpPr txBox="1"/>
          <p:nvPr/>
        </p:nvSpPr>
        <p:spPr>
          <a:xfrm>
            <a:off x="2019600" y="4749924"/>
            <a:ext cx="815831" cy="307777"/>
          </a:xfrm>
          <a:prstGeom prst="rect">
            <a:avLst/>
          </a:prstGeom>
          <a:noFill/>
        </p:spPr>
        <p:txBody>
          <a:bodyPr wrap="square" rtlCol="0">
            <a:spAutoFit/>
          </a:bodyPr>
          <a:lstStyle/>
          <a:p>
            <a:pPr algn="ctr"/>
            <a:r>
              <a:rPr kumimoji="1" lang="en-US" altLang="ja-JP" sz="1400" dirty="0">
                <a:solidFill>
                  <a:schemeClr val="accent1"/>
                </a:solidFill>
              </a:rPr>
              <a:t>0.008</a:t>
            </a:r>
            <a:r>
              <a:rPr kumimoji="1" lang="ja-JP" altLang="en-US" sz="1400" dirty="0">
                <a:solidFill>
                  <a:schemeClr val="accent1"/>
                </a:solidFill>
              </a:rPr>
              <a:t>秒</a:t>
            </a:r>
          </a:p>
        </p:txBody>
      </p:sp>
      <p:sp>
        <p:nvSpPr>
          <p:cNvPr id="22" name="テキスト ボックス 21">
            <a:extLst>
              <a:ext uri="{FF2B5EF4-FFF2-40B4-BE49-F238E27FC236}">
                <a16:creationId xmlns:a16="http://schemas.microsoft.com/office/drawing/2014/main" id="{4111C885-E521-CC7E-B02D-8AACC9ED6C31}"/>
              </a:ext>
            </a:extLst>
          </p:cNvPr>
          <p:cNvSpPr txBox="1"/>
          <p:nvPr/>
        </p:nvSpPr>
        <p:spPr>
          <a:xfrm>
            <a:off x="2895449" y="3181552"/>
            <a:ext cx="715890" cy="307777"/>
          </a:xfrm>
          <a:prstGeom prst="rect">
            <a:avLst/>
          </a:prstGeom>
          <a:noFill/>
        </p:spPr>
        <p:txBody>
          <a:bodyPr wrap="square" rtlCol="0">
            <a:spAutoFit/>
          </a:bodyPr>
          <a:lstStyle/>
          <a:p>
            <a:pPr algn="ctr"/>
            <a:r>
              <a:rPr kumimoji="1" lang="en-US" altLang="ja-JP" sz="1400" dirty="0">
                <a:solidFill>
                  <a:schemeClr val="accent1"/>
                </a:solidFill>
              </a:rPr>
              <a:t>1.45</a:t>
            </a:r>
            <a:r>
              <a:rPr kumimoji="1" lang="ja-JP" altLang="en-US" sz="1400" dirty="0">
                <a:solidFill>
                  <a:schemeClr val="accent1"/>
                </a:solidFill>
              </a:rPr>
              <a:t>秒</a:t>
            </a:r>
          </a:p>
        </p:txBody>
      </p:sp>
      <p:sp>
        <p:nvSpPr>
          <p:cNvPr id="23" name="テキスト ボックス 22">
            <a:extLst>
              <a:ext uri="{FF2B5EF4-FFF2-40B4-BE49-F238E27FC236}">
                <a16:creationId xmlns:a16="http://schemas.microsoft.com/office/drawing/2014/main" id="{23BB4DAB-A2F9-E0DA-675A-1A1F8F084C4D}"/>
              </a:ext>
            </a:extLst>
          </p:cNvPr>
          <p:cNvSpPr txBox="1"/>
          <p:nvPr/>
        </p:nvSpPr>
        <p:spPr>
          <a:xfrm>
            <a:off x="4597592" y="4570681"/>
            <a:ext cx="815831" cy="307777"/>
          </a:xfrm>
          <a:prstGeom prst="rect">
            <a:avLst/>
          </a:prstGeom>
          <a:noFill/>
        </p:spPr>
        <p:txBody>
          <a:bodyPr wrap="square" rtlCol="0">
            <a:spAutoFit/>
          </a:bodyPr>
          <a:lstStyle/>
          <a:p>
            <a:pPr algn="ctr"/>
            <a:r>
              <a:rPr kumimoji="1" lang="en-US" altLang="ja-JP" sz="1400" dirty="0">
                <a:solidFill>
                  <a:schemeClr val="accent1"/>
                </a:solidFill>
              </a:rPr>
              <a:t>0.06</a:t>
            </a:r>
            <a:r>
              <a:rPr kumimoji="1" lang="ja-JP" altLang="en-US" sz="1400" dirty="0">
                <a:solidFill>
                  <a:schemeClr val="accent1"/>
                </a:solidFill>
              </a:rPr>
              <a:t>秒</a:t>
            </a:r>
          </a:p>
        </p:txBody>
      </p:sp>
      <p:sp>
        <p:nvSpPr>
          <p:cNvPr id="24" name="テキスト ボックス 23">
            <a:extLst>
              <a:ext uri="{FF2B5EF4-FFF2-40B4-BE49-F238E27FC236}">
                <a16:creationId xmlns:a16="http://schemas.microsoft.com/office/drawing/2014/main" id="{BAB02B3C-CB11-2746-0326-DBC0E7B15B91}"/>
              </a:ext>
            </a:extLst>
          </p:cNvPr>
          <p:cNvSpPr txBox="1"/>
          <p:nvPr/>
        </p:nvSpPr>
        <p:spPr>
          <a:xfrm>
            <a:off x="1198216" y="4731298"/>
            <a:ext cx="877860" cy="307777"/>
          </a:xfrm>
          <a:prstGeom prst="rect">
            <a:avLst/>
          </a:prstGeom>
          <a:noFill/>
        </p:spPr>
        <p:txBody>
          <a:bodyPr wrap="square" rtlCol="0">
            <a:spAutoFit/>
          </a:bodyPr>
          <a:lstStyle/>
          <a:p>
            <a:pPr algn="ctr"/>
            <a:r>
              <a:rPr kumimoji="1" lang="en-US" altLang="ja-JP" sz="1400" dirty="0">
                <a:solidFill>
                  <a:schemeClr val="accent4"/>
                </a:solidFill>
              </a:rPr>
              <a:t>0.04</a:t>
            </a:r>
            <a:r>
              <a:rPr kumimoji="1" lang="ja-JP" altLang="en-US" sz="1400" dirty="0">
                <a:solidFill>
                  <a:schemeClr val="accent4"/>
                </a:solidFill>
              </a:rPr>
              <a:t>秒</a:t>
            </a:r>
          </a:p>
        </p:txBody>
      </p:sp>
      <p:sp>
        <p:nvSpPr>
          <p:cNvPr id="25" name="テキスト ボックス 24">
            <a:extLst>
              <a:ext uri="{FF2B5EF4-FFF2-40B4-BE49-F238E27FC236}">
                <a16:creationId xmlns:a16="http://schemas.microsoft.com/office/drawing/2014/main" id="{96EC9DEE-5AFA-AEAF-963C-D928027AFC13}"/>
              </a:ext>
            </a:extLst>
          </p:cNvPr>
          <p:cNvSpPr txBox="1"/>
          <p:nvPr/>
        </p:nvSpPr>
        <p:spPr>
          <a:xfrm>
            <a:off x="2427515" y="4554326"/>
            <a:ext cx="815831" cy="307777"/>
          </a:xfrm>
          <a:prstGeom prst="rect">
            <a:avLst/>
          </a:prstGeom>
          <a:noFill/>
        </p:spPr>
        <p:txBody>
          <a:bodyPr wrap="square" rtlCol="0">
            <a:spAutoFit/>
          </a:bodyPr>
          <a:lstStyle/>
          <a:p>
            <a:pPr algn="ctr"/>
            <a:r>
              <a:rPr kumimoji="1" lang="en-US" altLang="ja-JP" sz="1400" dirty="0">
                <a:solidFill>
                  <a:schemeClr val="accent4"/>
                </a:solidFill>
              </a:rPr>
              <a:t>0.002</a:t>
            </a:r>
            <a:r>
              <a:rPr kumimoji="1" lang="ja-JP" altLang="en-US" sz="1400" dirty="0">
                <a:solidFill>
                  <a:schemeClr val="accent4"/>
                </a:solidFill>
              </a:rPr>
              <a:t>秒</a:t>
            </a:r>
          </a:p>
        </p:txBody>
      </p:sp>
      <p:sp>
        <p:nvSpPr>
          <p:cNvPr id="26" name="テキスト ボックス 25">
            <a:extLst>
              <a:ext uri="{FF2B5EF4-FFF2-40B4-BE49-F238E27FC236}">
                <a16:creationId xmlns:a16="http://schemas.microsoft.com/office/drawing/2014/main" id="{3FB449E5-DF44-F8F7-87F4-581F99DA861D}"/>
              </a:ext>
            </a:extLst>
          </p:cNvPr>
          <p:cNvSpPr txBox="1"/>
          <p:nvPr/>
        </p:nvSpPr>
        <p:spPr>
          <a:xfrm>
            <a:off x="3914466" y="4817089"/>
            <a:ext cx="898609" cy="307777"/>
          </a:xfrm>
          <a:prstGeom prst="rect">
            <a:avLst/>
          </a:prstGeom>
          <a:noFill/>
        </p:spPr>
        <p:txBody>
          <a:bodyPr wrap="square" rtlCol="0">
            <a:spAutoFit/>
          </a:bodyPr>
          <a:lstStyle/>
          <a:p>
            <a:pPr algn="ctr"/>
            <a:r>
              <a:rPr kumimoji="1" lang="en-US" altLang="ja-JP" sz="1400" dirty="0">
                <a:solidFill>
                  <a:schemeClr val="accent4"/>
                </a:solidFill>
              </a:rPr>
              <a:t>0.004</a:t>
            </a:r>
            <a:r>
              <a:rPr kumimoji="1" lang="ja-JP" altLang="en-US" sz="1400" dirty="0">
                <a:solidFill>
                  <a:schemeClr val="accent4"/>
                </a:solidFill>
              </a:rPr>
              <a:t>秒</a:t>
            </a:r>
          </a:p>
        </p:txBody>
      </p:sp>
      <p:sp>
        <p:nvSpPr>
          <p:cNvPr id="27" name="テキスト ボックス 26">
            <a:extLst>
              <a:ext uri="{FF2B5EF4-FFF2-40B4-BE49-F238E27FC236}">
                <a16:creationId xmlns:a16="http://schemas.microsoft.com/office/drawing/2014/main" id="{516848D3-64BB-FF67-8169-F137A97706D6}"/>
              </a:ext>
            </a:extLst>
          </p:cNvPr>
          <p:cNvSpPr txBox="1"/>
          <p:nvPr/>
        </p:nvSpPr>
        <p:spPr>
          <a:xfrm>
            <a:off x="5052899" y="4746224"/>
            <a:ext cx="956283" cy="307777"/>
          </a:xfrm>
          <a:prstGeom prst="rect">
            <a:avLst/>
          </a:prstGeom>
          <a:noFill/>
        </p:spPr>
        <p:txBody>
          <a:bodyPr wrap="square" rtlCol="0">
            <a:spAutoFit/>
          </a:bodyPr>
          <a:lstStyle/>
          <a:p>
            <a:pPr algn="ctr"/>
            <a:r>
              <a:rPr kumimoji="1" lang="en-US" altLang="ja-JP" sz="1400" dirty="0">
                <a:solidFill>
                  <a:schemeClr val="accent4"/>
                </a:solidFill>
              </a:rPr>
              <a:t>0.003</a:t>
            </a:r>
            <a:r>
              <a:rPr kumimoji="1" lang="ja-JP" altLang="en-US" sz="1400" dirty="0">
                <a:solidFill>
                  <a:schemeClr val="accent4"/>
                </a:solidFill>
              </a:rPr>
              <a:t>秒</a:t>
            </a:r>
          </a:p>
        </p:txBody>
      </p:sp>
    </p:spTree>
    <p:extLst>
      <p:ext uri="{BB962C8B-B14F-4D97-AF65-F5344CB8AC3E}">
        <p14:creationId xmlns:p14="http://schemas.microsoft.com/office/powerpoint/2010/main" val="4226750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10;&#10;自動的に生成された説明">
            <a:extLst>
              <a:ext uri="{FF2B5EF4-FFF2-40B4-BE49-F238E27FC236}">
                <a16:creationId xmlns:a16="http://schemas.microsoft.com/office/drawing/2014/main" id="{50451BCB-18C9-629C-5136-4CBD36F41404}"/>
              </a:ext>
            </a:extLst>
          </p:cNvPr>
          <p:cNvPicPr>
            <a:picLocks noChangeAspect="1"/>
          </p:cNvPicPr>
          <p:nvPr/>
        </p:nvPicPr>
        <p:blipFill>
          <a:blip r:embed="rId3"/>
          <a:stretch>
            <a:fillRect/>
          </a:stretch>
        </p:blipFill>
        <p:spPr>
          <a:xfrm>
            <a:off x="9063250" y="1380164"/>
            <a:ext cx="3079239" cy="2035429"/>
          </a:xfrm>
          <a:prstGeom prst="rect">
            <a:avLst/>
          </a:prstGeom>
        </p:spPr>
      </p:pic>
      <p:pic>
        <p:nvPicPr>
          <p:cNvPr id="13" name="図 12" descr="グラフ, 折れ線グラフ&#10;&#10;自動的に生成された説明">
            <a:extLst>
              <a:ext uri="{FF2B5EF4-FFF2-40B4-BE49-F238E27FC236}">
                <a16:creationId xmlns:a16="http://schemas.microsoft.com/office/drawing/2014/main" id="{1608AAF6-3206-4A80-C3C3-F6D4FC2FFEA8}"/>
              </a:ext>
            </a:extLst>
          </p:cNvPr>
          <p:cNvPicPr>
            <a:picLocks noChangeAspect="1"/>
          </p:cNvPicPr>
          <p:nvPr/>
        </p:nvPicPr>
        <p:blipFill>
          <a:blip r:embed="rId4"/>
          <a:stretch>
            <a:fillRect/>
          </a:stretch>
        </p:blipFill>
        <p:spPr>
          <a:xfrm>
            <a:off x="2944350" y="4048453"/>
            <a:ext cx="3103219" cy="2051280"/>
          </a:xfrm>
          <a:prstGeom prst="rect">
            <a:avLst/>
          </a:prstGeom>
        </p:spPr>
      </p:pic>
      <p:pic>
        <p:nvPicPr>
          <p:cNvPr id="24" name="図 23" descr="グラフ&#10;&#10;自動的に生成された説明">
            <a:extLst>
              <a:ext uri="{FF2B5EF4-FFF2-40B4-BE49-F238E27FC236}">
                <a16:creationId xmlns:a16="http://schemas.microsoft.com/office/drawing/2014/main" id="{A84E3370-BD89-1319-05E2-3D40306040A7}"/>
              </a:ext>
            </a:extLst>
          </p:cNvPr>
          <p:cNvPicPr>
            <a:picLocks noChangeAspect="1"/>
          </p:cNvPicPr>
          <p:nvPr/>
        </p:nvPicPr>
        <p:blipFill>
          <a:blip r:embed="rId5"/>
          <a:stretch>
            <a:fillRect/>
          </a:stretch>
        </p:blipFill>
        <p:spPr>
          <a:xfrm>
            <a:off x="2939553" y="1329909"/>
            <a:ext cx="3132156" cy="2070408"/>
          </a:xfrm>
          <a:prstGeom prst="rect">
            <a:avLst/>
          </a:prstGeom>
        </p:spPr>
      </p:pic>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推定値／予測値トレンド</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2.2 </a:t>
            </a:r>
            <a:r>
              <a:rPr lang="ja-JP" altLang="en-US" sz="1600" b="1" dirty="0">
                <a:solidFill>
                  <a:schemeClr val="bg1"/>
                </a:solidFill>
              </a:rPr>
              <a:t>予測結果  </a:t>
            </a:r>
            <a:r>
              <a:rPr lang="en-US" altLang="ja-JP" sz="1600" b="1" dirty="0">
                <a:solidFill>
                  <a:schemeClr val="bg1"/>
                </a:solidFill>
              </a:rPr>
              <a:t>&gt;  1st EC</a:t>
            </a:r>
            <a:r>
              <a:rPr lang="ja-JP" altLang="en-US" sz="1600" b="1" dirty="0">
                <a:solidFill>
                  <a:schemeClr val="bg1"/>
                </a:solidFill>
              </a:rPr>
              <a:t>、予測値補正有</a:t>
            </a:r>
            <a:endParaRPr kumimoji="1" lang="ja-JP" altLang="en-US" sz="1600" b="1" dirty="0">
              <a:solidFill>
                <a:schemeClr val="bg1"/>
              </a:solidFill>
            </a:endParaRPr>
          </a:p>
        </p:txBody>
      </p:sp>
      <p:sp>
        <p:nvSpPr>
          <p:cNvPr id="86" name="テキスト ボックス 85">
            <a:extLst>
              <a:ext uri="{FF2B5EF4-FFF2-40B4-BE49-F238E27FC236}">
                <a16:creationId xmlns:a16="http://schemas.microsoft.com/office/drawing/2014/main" id="{F72D4FB5-535A-E842-C135-C3DB37FE2A9C}"/>
              </a:ext>
            </a:extLst>
          </p:cNvPr>
          <p:cNvSpPr txBox="1"/>
          <p:nvPr/>
        </p:nvSpPr>
        <p:spPr>
          <a:xfrm>
            <a:off x="1198671" y="1002723"/>
            <a:ext cx="712607" cy="369332"/>
          </a:xfrm>
          <a:prstGeom prst="rect">
            <a:avLst/>
          </a:prstGeom>
          <a:noFill/>
        </p:spPr>
        <p:txBody>
          <a:bodyPr wrap="square" rtlCol="0">
            <a:spAutoFit/>
          </a:bodyPr>
          <a:lstStyle/>
          <a:p>
            <a:pPr algn="ctr"/>
            <a:r>
              <a:rPr kumimoji="1" lang="ja-JP" altLang="en-US" dirty="0"/>
              <a:t>推定</a:t>
            </a:r>
          </a:p>
        </p:txBody>
      </p:sp>
      <p:sp>
        <p:nvSpPr>
          <p:cNvPr id="87" name="テキスト ボックス 86">
            <a:extLst>
              <a:ext uri="{FF2B5EF4-FFF2-40B4-BE49-F238E27FC236}">
                <a16:creationId xmlns:a16="http://schemas.microsoft.com/office/drawing/2014/main" id="{F64B04B9-A68C-C1F9-6C62-7DC8D5A71DF2}"/>
              </a:ext>
            </a:extLst>
          </p:cNvPr>
          <p:cNvSpPr txBox="1"/>
          <p:nvPr/>
        </p:nvSpPr>
        <p:spPr>
          <a:xfrm>
            <a:off x="4268922" y="1002723"/>
            <a:ext cx="712607" cy="369332"/>
          </a:xfrm>
          <a:prstGeom prst="rect">
            <a:avLst/>
          </a:prstGeom>
          <a:noFill/>
        </p:spPr>
        <p:txBody>
          <a:bodyPr wrap="square" rtlCol="0">
            <a:spAutoFit/>
          </a:bodyPr>
          <a:lstStyle/>
          <a:p>
            <a:pPr algn="ctr"/>
            <a:r>
              <a:rPr kumimoji="1" lang="ja-JP" altLang="en-US" dirty="0"/>
              <a:t>予測</a:t>
            </a:r>
          </a:p>
        </p:txBody>
      </p:sp>
      <p:sp>
        <p:nvSpPr>
          <p:cNvPr id="4" name="フローチャート: 処理 3">
            <a:extLst>
              <a:ext uri="{FF2B5EF4-FFF2-40B4-BE49-F238E27FC236}">
                <a16:creationId xmlns:a16="http://schemas.microsoft.com/office/drawing/2014/main" id="{4364BF83-AB85-BC64-9BB9-EF088CA9556C}"/>
              </a:ext>
            </a:extLst>
          </p:cNvPr>
          <p:cNvSpPr/>
          <p:nvPr/>
        </p:nvSpPr>
        <p:spPr>
          <a:xfrm>
            <a:off x="2086026" y="3630102"/>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線形重回帰</a:t>
            </a:r>
          </a:p>
        </p:txBody>
      </p:sp>
      <p:sp>
        <p:nvSpPr>
          <p:cNvPr id="7" name="フローチャート: 処理 6">
            <a:extLst>
              <a:ext uri="{FF2B5EF4-FFF2-40B4-BE49-F238E27FC236}">
                <a16:creationId xmlns:a16="http://schemas.microsoft.com/office/drawing/2014/main" id="{23FFBD3B-117A-E9D6-A4BA-593DCDEE9440}"/>
              </a:ext>
            </a:extLst>
          </p:cNvPr>
          <p:cNvSpPr/>
          <p:nvPr/>
        </p:nvSpPr>
        <p:spPr>
          <a:xfrm>
            <a:off x="8054481" y="950798"/>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LinearTree</a:t>
            </a:r>
            <a:endParaRPr kumimoji="1" lang="ja-JP" altLang="en-US" b="1" dirty="0">
              <a:solidFill>
                <a:schemeClr val="bg1"/>
              </a:solidFill>
            </a:endParaRPr>
          </a:p>
        </p:txBody>
      </p:sp>
      <p:sp>
        <p:nvSpPr>
          <p:cNvPr id="8" name="フローチャート: 処理 7">
            <a:extLst>
              <a:ext uri="{FF2B5EF4-FFF2-40B4-BE49-F238E27FC236}">
                <a16:creationId xmlns:a16="http://schemas.microsoft.com/office/drawing/2014/main" id="{9D0EAA4A-8095-3571-273C-4EC20A5DF78C}"/>
              </a:ext>
            </a:extLst>
          </p:cNvPr>
          <p:cNvSpPr/>
          <p:nvPr/>
        </p:nvSpPr>
        <p:spPr>
          <a:xfrm>
            <a:off x="2086025" y="950798"/>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RandomForest</a:t>
            </a:r>
            <a:endParaRPr kumimoji="1" lang="ja-JP" altLang="en-US" b="1" dirty="0">
              <a:solidFill>
                <a:schemeClr val="bg1"/>
              </a:solidFill>
            </a:endParaRPr>
          </a:p>
        </p:txBody>
      </p:sp>
      <p:sp>
        <p:nvSpPr>
          <p:cNvPr id="10" name="フローチャート: 処理 9">
            <a:extLst>
              <a:ext uri="{FF2B5EF4-FFF2-40B4-BE49-F238E27FC236}">
                <a16:creationId xmlns:a16="http://schemas.microsoft.com/office/drawing/2014/main" id="{E941AAD5-8316-7C53-C0B8-713076DAFAD3}"/>
              </a:ext>
            </a:extLst>
          </p:cNvPr>
          <p:cNvSpPr/>
          <p:nvPr/>
        </p:nvSpPr>
        <p:spPr>
          <a:xfrm>
            <a:off x="8054481" y="3630102"/>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LightGBM</a:t>
            </a:r>
            <a:endParaRPr kumimoji="1" lang="ja-JP" altLang="en-US" b="1" dirty="0">
              <a:solidFill>
                <a:schemeClr val="bg1"/>
              </a:solidFill>
            </a:endParaRPr>
          </a:p>
        </p:txBody>
      </p:sp>
      <p:pic>
        <p:nvPicPr>
          <p:cNvPr id="14" name="図 13" descr="グラフ&#10;&#10;自動的に生成された説明">
            <a:extLst>
              <a:ext uri="{FF2B5EF4-FFF2-40B4-BE49-F238E27FC236}">
                <a16:creationId xmlns:a16="http://schemas.microsoft.com/office/drawing/2014/main" id="{6B5F2989-407D-51FF-9B3D-3F844CA10B30}"/>
              </a:ext>
            </a:extLst>
          </p:cNvPr>
          <p:cNvPicPr>
            <a:picLocks noChangeAspect="1"/>
          </p:cNvPicPr>
          <p:nvPr/>
        </p:nvPicPr>
        <p:blipFill>
          <a:blip r:embed="rId6"/>
          <a:stretch>
            <a:fillRect/>
          </a:stretch>
        </p:blipFill>
        <p:spPr>
          <a:xfrm>
            <a:off x="9005697" y="4017416"/>
            <a:ext cx="3170348" cy="2095653"/>
          </a:xfrm>
          <a:prstGeom prst="rect">
            <a:avLst/>
          </a:prstGeom>
        </p:spPr>
      </p:pic>
      <p:pic>
        <p:nvPicPr>
          <p:cNvPr id="30" name="図 29" descr="グラフ, 折れ線グラフ&#10;&#10;自動的に生成された説明">
            <a:extLst>
              <a:ext uri="{FF2B5EF4-FFF2-40B4-BE49-F238E27FC236}">
                <a16:creationId xmlns:a16="http://schemas.microsoft.com/office/drawing/2014/main" id="{CDB95BAB-B182-78DA-FFC2-494AD21D5291}"/>
              </a:ext>
            </a:extLst>
          </p:cNvPr>
          <p:cNvPicPr>
            <a:picLocks noChangeAspect="1"/>
          </p:cNvPicPr>
          <p:nvPr/>
        </p:nvPicPr>
        <p:blipFill>
          <a:blip r:embed="rId7"/>
          <a:stretch>
            <a:fillRect/>
          </a:stretch>
        </p:blipFill>
        <p:spPr>
          <a:xfrm>
            <a:off x="10201" y="4047052"/>
            <a:ext cx="3089549" cy="2052682"/>
          </a:xfrm>
          <a:prstGeom prst="rect">
            <a:avLst/>
          </a:prstGeom>
        </p:spPr>
      </p:pic>
      <p:pic>
        <p:nvPicPr>
          <p:cNvPr id="64" name="図 63" descr="グラフ, 折れ線グラフ&#10;&#10;自動的に生成された説明">
            <a:extLst>
              <a:ext uri="{FF2B5EF4-FFF2-40B4-BE49-F238E27FC236}">
                <a16:creationId xmlns:a16="http://schemas.microsoft.com/office/drawing/2014/main" id="{852DEE72-FB41-DBD0-3DC3-39D82FA5A18B}"/>
              </a:ext>
            </a:extLst>
          </p:cNvPr>
          <p:cNvPicPr>
            <a:picLocks noChangeAspect="1"/>
          </p:cNvPicPr>
          <p:nvPr/>
        </p:nvPicPr>
        <p:blipFill>
          <a:blip r:embed="rId8"/>
          <a:stretch>
            <a:fillRect/>
          </a:stretch>
        </p:blipFill>
        <p:spPr>
          <a:xfrm>
            <a:off x="10201" y="1329830"/>
            <a:ext cx="3116230" cy="2070408"/>
          </a:xfrm>
          <a:prstGeom prst="rect">
            <a:avLst/>
          </a:prstGeom>
        </p:spPr>
      </p:pic>
      <p:sp>
        <p:nvSpPr>
          <p:cNvPr id="65" name="テキスト ボックス 64">
            <a:extLst>
              <a:ext uri="{FF2B5EF4-FFF2-40B4-BE49-F238E27FC236}">
                <a16:creationId xmlns:a16="http://schemas.microsoft.com/office/drawing/2014/main" id="{25D1AF5F-10F0-2D30-65E7-0FF3E21C0DAD}"/>
              </a:ext>
            </a:extLst>
          </p:cNvPr>
          <p:cNvSpPr txBox="1"/>
          <p:nvPr/>
        </p:nvSpPr>
        <p:spPr>
          <a:xfrm>
            <a:off x="1198671" y="3727345"/>
            <a:ext cx="712607" cy="369332"/>
          </a:xfrm>
          <a:prstGeom prst="rect">
            <a:avLst/>
          </a:prstGeom>
          <a:noFill/>
        </p:spPr>
        <p:txBody>
          <a:bodyPr wrap="square" rtlCol="0">
            <a:spAutoFit/>
          </a:bodyPr>
          <a:lstStyle/>
          <a:p>
            <a:pPr algn="ctr"/>
            <a:r>
              <a:rPr kumimoji="1" lang="ja-JP" altLang="en-US" dirty="0"/>
              <a:t>推定</a:t>
            </a:r>
          </a:p>
        </p:txBody>
      </p:sp>
      <p:sp>
        <p:nvSpPr>
          <p:cNvPr id="66" name="テキスト ボックス 65">
            <a:extLst>
              <a:ext uri="{FF2B5EF4-FFF2-40B4-BE49-F238E27FC236}">
                <a16:creationId xmlns:a16="http://schemas.microsoft.com/office/drawing/2014/main" id="{E4887914-4CF0-7107-6D37-29671B462693}"/>
              </a:ext>
            </a:extLst>
          </p:cNvPr>
          <p:cNvSpPr txBox="1"/>
          <p:nvPr/>
        </p:nvSpPr>
        <p:spPr>
          <a:xfrm>
            <a:off x="4268922" y="3727345"/>
            <a:ext cx="712607" cy="369332"/>
          </a:xfrm>
          <a:prstGeom prst="rect">
            <a:avLst/>
          </a:prstGeom>
          <a:noFill/>
        </p:spPr>
        <p:txBody>
          <a:bodyPr wrap="square" rtlCol="0">
            <a:spAutoFit/>
          </a:bodyPr>
          <a:lstStyle/>
          <a:p>
            <a:pPr algn="ctr"/>
            <a:r>
              <a:rPr kumimoji="1" lang="ja-JP" altLang="en-US" dirty="0"/>
              <a:t>予測</a:t>
            </a:r>
          </a:p>
        </p:txBody>
      </p:sp>
      <p:sp>
        <p:nvSpPr>
          <p:cNvPr id="71" name="テキスト ボックス 70">
            <a:extLst>
              <a:ext uri="{FF2B5EF4-FFF2-40B4-BE49-F238E27FC236}">
                <a16:creationId xmlns:a16="http://schemas.microsoft.com/office/drawing/2014/main" id="{DB311C19-5C03-E224-70D6-790E9ABA4120}"/>
              </a:ext>
            </a:extLst>
          </p:cNvPr>
          <p:cNvSpPr txBox="1"/>
          <p:nvPr/>
        </p:nvSpPr>
        <p:spPr>
          <a:xfrm>
            <a:off x="7252496" y="1002723"/>
            <a:ext cx="712607" cy="369332"/>
          </a:xfrm>
          <a:prstGeom prst="rect">
            <a:avLst/>
          </a:prstGeom>
          <a:noFill/>
        </p:spPr>
        <p:txBody>
          <a:bodyPr wrap="square" rtlCol="0">
            <a:spAutoFit/>
          </a:bodyPr>
          <a:lstStyle/>
          <a:p>
            <a:pPr algn="ctr"/>
            <a:r>
              <a:rPr kumimoji="1" lang="ja-JP" altLang="en-US" dirty="0"/>
              <a:t>推定</a:t>
            </a:r>
          </a:p>
        </p:txBody>
      </p:sp>
      <p:sp>
        <p:nvSpPr>
          <p:cNvPr id="72" name="テキスト ボックス 71">
            <a:extLst>
              <a:ext uri="{FF2B5EF4-FFF2-40B4-BE49-F238E27FC236}">
                <a16:creationId xmlns:a16="http://schemas.microsoft.com/office/drawing/2014/main" id="{4D4099D7-E282-D5E9-47E3-4715B77533F0}"/>
              </a:ext>
            </a:extLst>
          </p:cNvPr>
          <p:cNvSpPr txBox="1"/>
          <p:nvPr/>
        </p:nvSpPr>
        <p:spPr>
          <a:xfrm>
            <a:off x="10322747" y="1002723"/>
            <a:ext cx="712607" cy="369332"/>
          </a:xfrm>
          <a:prstGeom prst="rect">
            <a:avLst/>
          </a:prstGeom>
          <a:noFill/>
        </p:spPr>
        <p:txBody>
          <a:bodyPr wrap="square" rtlCol="0">
            <a:spAutoFit/>
          </a:bodyPr>
          <a:lstStyle/>
          <a:p>
            <a:pPr algn="ctr"/>
            <a:r>
              <a:rPr kumimoji="1" lang="ja-JP" altLang="en-US" dirty="0"/>
              <a:t>予測</a:t>
            </a:r>
          </a:p>
        </p:txBody>
      </p:sp>
      <p:sp>
        <p:nvSpPr>
          <p:cNvPr id="73" name="テキスト ボックス 72">
            <a:extLst>
              <a:ext uri="{FF2B5EF4-FFF2-40B4-BE49-F238E27FC236}">
                <a16:creationId xmlns:a16="http://schemas.microsoft.com/office/drawing/2014/main" id="{AD1A0DC1-4541-ABD4-6B02-87AC4449F0F8}"/>
              </a:ext>
            </a:extLst>
          </p:cNvPr>
          <p:cNvSpPr txBox="1"/>
          <p:nvPr/>
        </p:nvSpPr>
        <p:spPr>
          <a:xfrm>
            <a:off x="7252496" y="3727345"/>
            <a:ext cx="712607" cy="369332"/>
          </a:xfrm>
          <a:prstGeom prst="rect">
            <a:avLst/>
          </a:prstGeom>
          <a:noFill/>
        </p:spPr>
        <p:txBody>
          <a:bodyPr wrap="square" rtlCol="0">
            <a:spAutoFit/>
          </a:bodyPr>
          <a:lstStyle/>
          <a:p>
            <a:pPr algn="ctr"/>
            <a:r>
              <a:rPr kumimoji="1" lang="ja-JP" altLang="en-US" dirty="0"/>
              <a:t>推定</a:t>
            </a:r>
          </a:p>
        </p:txBody>
      </p:sp>
      <p:sp>
        <p:nvSpPr>
          <p:cNvPr id="74" name="テキスト ボックス 73">
            <a:extLst>
              <a:ext uri="{FF2B5EF4-FFF2-40B4-BE49-F238E27FC236}">
                <a16:creationId xmlns:a16="http://schemas.microsoft.com/office/drawing/2014/main" id="{83081507-E497-DD88-E1AA-D460E50D8479}"/>
              </a:ext>
            </a:extLst>
          </p:cNvPr>
          <p:cNvSpPr txBox="1"/>
          <p:nvPr/>
        </p:nvSpPr>
        <p:spPr>
          <a:xfrm>
            <a:off x="10322747" y="3727345"/>
            <a:ext cx="712607" cy="369332"/>
          </a:xfrm>
          <a:prstGeom prst="rect">
            <a:avLst/>
          </a:prstGeom>
          <a:noFill/>
        </p:spPr>
        <p:txBody>
          <a:bodyPr wrap="square" rtlCol="0">
            <a:spAutoFit/>
          </a:bodyPr>
          <a:lstStyle/>
          <a:p>
            <a:pPr algn="ctr"/>
            <a:r>
              <a:rPr kumimoji="1" lang="ja-JP" altLang="en-US" dirty="0"/>
              <a:t>予測</a:t>
            </a:r>
          </a:p>
        </p:txBody>
      </p:sp>
      <p:pic>
        <p:nvPicPr>
          <p:cNvPr id="19" name="図 18" descr="グラフ, 折れ線グラフ&#10;&#10;自動的に生成された説明">
            <a:extLst>
              <a:ext uri="{FF2B5EF4-FFF2-40B4-BE49-F238E27FC236}">
                <a16:creationId xmlns:a16="http://schemas.microsoft.com/office/drawing/2014/main" id="{29ECF311-685C-6F78-C5A6-0C20D3BD0792}"/>
              </a:ext>
            </a:extLst>
          </p:cNvPr>
          <p:cNvPicPr>
            <a:picLocks noChangeAspect="1"/>
          </p:cNvPicPr>
          <p:nvPr/>
        </p:nvPicPr>
        <p:blipFill>
          <a:blip r:embed="rId9"/>
          <a:stretch>
            <a:fillRect/>
          </a:stretch>
        </p:blipFill>
        <p:spPr>
          <a:xfrm>
            <a:off x="6056099" y="4042661"/>
            <a:ext cx="3116230" cy="2070408"/>
          </a:xfrm>
          <a:prstGeom prst="rect">
            <a:avLst/>
          </a:prstGeom>
        </p:spPr>
      </p:pic>
      <p:pic>
        <p:nvPicPr>
          <p:cNvPr id="21" name="図 20" descr="グラフ, 折れ線グラフ&#10;&#10;自動的に生成された説明">
            <a:extLst>
              <a:ext uri="{FF2B5EF4-FFF2-40B4-BE49-F238E27FC236}">
                <a16:creationId xmlns:a16="http://schemas.microsoft.com/office/drawing/2014/main" id="{9C44DD31-B695-B0F7-A0E3-16E2B340C3A2}"/>
              </a:ext>
            </a:extLst>
          </p:cNvPr>
          <p:cNvPicPr>
            <a:picLocks noChangeAspect="1"/>
          </p:cNvPicPr>
          <p:nvPr/>
        </p:nvPicPr>
        <p:blipFill>
          <a:blip r:embed="rId10"/>
          <a:stretch>
            <a:fillRect/>
          </a:stretch>
        </p:blipFill>
        <p:spPr>
          <a:xfrm>
            <a:off x="6096001" y="1370639"/>
            <a:ext cx="3151650" cy="2093941"/>
          </a:xfrm>
          <a:prstGeom prst="rect">
            <a:avLst/>
          </a:prstGeom>
        </p:spPr>
      </p:pic>
    </p:spTree>
    <p:extLst>
      <p:ext uri="{BB962C8B-B14F-4D97-AF65-F5344CB8AC3E}">
        <p14:creationId xmlns:p14="http://schemas.microsoft.com/office/powerpoint/2010/main" val="2925842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散布図&#10;&#10;自動的に生成された説明">
            <a:extLst>
              <a:ext uri="{FF2B5EF4-FFF2-40B4-BE49-F238E27FC236}">
                <a16:creationId xmlns:a16="http://schemas.microsoft.com/office/drawing/2014/main" id="{D80E95B1-FA59-0FE1-8715-A8597B4ECE5D}"/>
              </a:ext>
            </a:extLst>
          </p:cNvPr>
          <p:cNvPicPr>
            <a:picLocks noChangeAspect="1"/>
          </p:cNvPicPr>
          <p:nvPr/>
        </p:nvPicPr>
        <p:blipFill>
          <a:blip r:embed="rId3"/>
          <a:stretch>
            <a:fillRect/>
          </a:stretch>
        </p:blipFill>
        <p:spPr>
          <a:xfrm>
            <a:off x="6780507" y="1242326"/>
            <a:ext cx="2461520" cy="2461520"/>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8EBC188C-93CC-FFA7-3065-0B702996AF0A}"/>
              </a:ext>
            </a:extLst>
          </p:cNvPr>
          <p:cNvPicPr>
            <a:picLocks noChangeAspect="1"/>
          </p:cNvPicPr>
          <p:nvPr/>
        </p:nvPicPr>
        <p:blipFill>
          <a:blip r:embed="rId4"/>
          <a:stretch>
            <a:fillRect/>
          </a:stretch>
        </p:blipFill>
        <p:spPr>
          <a:xfrm>
            <a:off x="9373325" y="1255842"/>
            <a:ext cx="2455134" cy="2455134"/>
          </a:xfrm>
          <a:prstGeom prst="rect">
            <a:avLst/>
          </a:prstGeom>
        </p:spPr>
      </p:pic>
      <p:pic>
        <p:nvPicPr>
          <p:cNvPr id="10" name="図 9" descr="グラフ, 折れ線グラフ, 散布図&#10;&#10;自動的に生成された説明">
            <a:extLst>
              <a:ext uri="{FF2B5EF4-FFF2-40B4-BE49-F238E27FC236}">
                <a16:creationId xmlns:a16="http://schemas.microsoft.com/office/drawing/2014/main" id="{8709F092-318D-90F7-E900-6FE7B17DFCD7}"/>
              </a:ext>
            </a:extLst>
          </p:cNvPr>
          <p:cNvPicPr>
            <a:picLocks noChangeAspect="1"/>
          </p:cNvPicPr>
          <p:nvPr/>
        </p:nvPicPr>
        <p:blipFill>
          <a:blip r:embed="rId5"/>
          <a:stretch>
            <a:fillRect/>
          </a:stretch>
        </p:blipFill>
        <p:spPr>
          <a:xfrm>
            <a:off x="1563551" y="1242326"/>
            <a:ext cx="2444699" cy="2444699"/>
          </a:xfrm>
          <a:prstGeom prst="rect">
            <a:avLst/>
          </a:prstGeom>
        </p:spPr>
      </p:pic>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実績値 </a:t>
            </a:r>
            <a:r>
              <a:rPr lang="en-US" altLang="ja-JP" dirty="0"/>
              <a:t>vs </a:t>
            </a:r>
            <a:r>
              <a:rPr lang="ja-JP" altLang="en-US" dirty="0"/>
              <a:t>計算値</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2.2 </a:t>
            </a:r>
            <a:r>
              <a:rPr lang="ja-JP" altLang="en-US" sz="1600" b="1" dirty="0">
                <a:solidFill>
                  <a:schemeClr val="bg1"/>
                </a:solidFill>
              </a:rPr>
              <a:t>予測結果  </a:t>
            </a:r>
            <a:r>
              <a:rPr lang="en-US" altLang="ja-JP" sz="1600" b="1" dirty="0">
                <a:solidFill>
                  <a:schemeClr val="bg1"/>
                </a:solidFill>
              </a:rPr>
              <a:t>&gt;  1st EC</a:t>
            </a:r>
            <a:r>
              <a:rPr lang="ja-JP" altLang="en-US" sz="1600" b="1" dirty="0">
                <a:solidFill>
                  <a:schemeClr val="bg1"/>
                </a:solidFill>
              </a:rPr>
              <a:t>、予測値補正有</a:t>
            </a:r>
            <a:endParaRPr kumimoji="1" lang="ja-JP" altLang="en-US" sz="1600" b="1" dirty="0">
              <a:solidFill>
                <a:schemeClr val="bg1"/>
              </a:solidFill>
            </a:endParaRPr>
          </a:p>
        </p:txBody>
      </p:sp>
      <p:sp>
        <p:nvSpPr>
          <p:cNvPr id="77" name="フローチャート: 処理 76">
            <a:extLst>
              <a:ext uri="{FF2B5EF4-FFF2-40B4-BE49-F238E27FC236}">
                <a16:creationId xmlns:a16="http://schemas.microsoft.com/office/drawing/2014/main" id="{29FF7A59-410C-427C-57E5-6E5E041E2EB2}"/>
              </a:ext>
            </a:extLst>
          </p:cNvPr>
          <p:cNvSpPr/>
          <p:nvPr/>
        </p:nvSpPr>
        <p:spPr>
          <a:xfrm>
            <a:off x="7127809" y="865729"/>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線形重回帰</a:t>
            </a:r>
          </a:p>
        </p:txBody>
      </p:sp>
      <p:sp>
        <p:nvSpPr>
          <p:cNvPr id="78" name="フローチャート: 処理 77">
            <a:extLst>
              <a:ext uri="{FF2B5EF4-FFF2-40B4-BE49-F238E27FC236}">
                <a16:creationId xmlns:a16="http://schemas.microsoft.com/office/drawing/2014/main" id="{85A4E363-7A7C-EE0C-2946-08C063E1B0ED}"/>
              </a:ext>
            </a:extLst>
          </p:cNvPr>
          <p:cNvSpPr/>
          <p:nvPr/>
        </p:nvSpPr>
        <p:spPr>
          <a:xfrm>
            <a:off x="4564804" y="865731"/>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LinearTree</a:t>
            </a:r>
            <a:endParaRPr kumimoji="1" lang="ja-JP" altLang="en-US" b="1" dirty="0">
              <a:solidFill>
                <a:schemeClr val="bg1"/>
              </a:solidFill>
            </a:endParaRPr>
          </a:p>
        </p:txBody>
      </p:sp>
      <p:sp>
        <p:nvSpPr>
          <p:cNvPr id="79" name="フローチャート: 処理 78">
            <a:extLst>
              <a:ext uri="{FF2B5EF4-FFF2-40B4-BE49-F238E27FC236}">
                <a16:creationId xmlns:a16="http://schemas.microsoft.com/office/drawing/2014/main" id="{23830A96-AEDA-8251-76FE-A2A4A9EF0736}"/>
              </a:ext>
            </a:extLst>
          </p:cNvPr>
          <p:cNvSpPr/>
          <p:nvPr/>
        </p:nvSpPr>
        <p:spPr>
          <a:xfrm>
            <a:off x="1899731" y="865730"/>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RandomForest</a:t>
            </a:r>
            <a:endParaRPr kumimoji="1" lang="ja-JP" altLang="en-US" b="1" dirty="0">
              <a:solidFill>
                <a:schemeClr val="bg1"/>
              </a:solidFill>
            </a:endParaRPr>
          </a:p>
        </p:txBody>
      </p:sp>
      <p:sp>
        <p:nvSpPr>
          <p:cNvPr id="80" name="フローチャート: 処理 79">
            <a:extLst>
              <a:ext uri="{FF2B5EF4-FFF2-40B4-BE49-F238E27FC236}">
                <a16:creationId xmlns:a16="http://schemas.microsoft.com/office/drawing/2014/main" id="{3191A4BE-C7B4-6465-DFB6-392ECDC510D8}"/>
              </a:ext>
            </a:extLst>
          </p:cNvPr>
          <p:cNvSpPr/>
          <p:nvPr/>
        </p:nvSpPr>
        <p:spPr>
          <a:xfrm>
            <a:off x="9653317" y="865732"/>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LightGBM</a:t>
            </a:r>
            <a:endParaRPr kumimoji="1" lang="ja-JP" altLang="en-US" b="1" dirty="0">
              <a:solidFill>
                <a:schemeClr val="bg1"/>
              </a:solidFill>
            </a:endParaRPr>
          </a:p>
        </p:txBody>
      </p:sp>
      <p:sp>
        <p:nvSpPr>
          <p:cNvPr id="86" name="テキスト ボックス 85">
            <a:extLst>
              <a:ext uri="{FF2B5EF4-FFF2-40B4-BE49-F238E27FC236}">
                <a16:creationId xmlns:a16="http://schemas.microsoft.com/office/drawing/2014/main" id="{F72D4FB5-535A-E842-C135-C3DB37FE2A9C}"/>
              </a:ext>
            </a:extLst>
          </p:cNvPr>
          <p:cNvSpPr txBox="1"/>
          <p:nvPr/>
        </p:nvSpPr>
        <p:spPr>
          <a:xfrm>
            <a:off x="515486" y="1879867"/>
            <a:ext cx="712607" cy="923330"/>
          </a:xfrm>
          <a:prstGeom prst="rect">
            <a:avLst/>
          </a:prstGeom>
          <a:noFill/>
        </p:spPr>
        <p:txBody>
          <a:bodyPr wrap="square" rtlCol="0">
            <a:spAutoFit/>
          </a:bodyPr>
          <a:lstStyle/>
          <a:p>
            <a:pPr algn="ctr"/>
            <a:r>
              <a:rPr kumimoji="1" lang="ja-JP" altLang="en-US" dirty="0"/>
              <a:t>実績</a:t>
            </a:r>
            <a:endParaRPr kumimoji="1" lang="en-US" altLang="ja-JP" dirty="0"/>
          </a:p>
          <a:p>
            <a:pPr algn="ctr"/>
            <a:r>
              <a:rPr kumimoji="1" lang="en-US" altLang="ja-JP" dirty="0"/>
              <a:t>vs</a:t>
            </a:r>
          </a:p>
          <a:p>
            <a:pPr algn="ctr"/>
            <a:r>
              <a:rPr kumimoji="1" lang="ja-JP" altLang="en-US" dirty="0"/>
              <a:t>推定</a:t>
            </a:r>
          </a:p>
        </p:txBody>
      </p:sp>
      <p:sp>
        <p:nvSpPr>
          <p:cNvPr id="87" name="テキスト ボックス 86">
            <a:extLst>
              <a:ext uri="{FF2B5EF4-FFF2-40B4-BE49-F238E27FC236}">
                <a16:creationId xmlns:a16="http://schemas.microsoft.com/office/drawing/2014/main" id="{F64B04B9-A68C-C1F9-6C62-7DC8D5A71DF2}"/>
              </a:ext>
            </a:extLst>
          </p:cNvPr>
          <p:cNvSpPr txBox="1"/>
          <p:nvPr/>
        </p:nvSpPr>
        <p:spPr>
          <a:xfrm>
            <a:off x="515486" y="4222492"/>
            <a:ext cx="712607" cy="923330"/>
          </a:xfrm>
          <a:prstGeom prst="rect">
            <a:avLst/>
          </a:prstGeom>
          <a:noFill/>
        </p:spPr>
        <p:txBody>
          <a:bodyPr wrap="square" rtlCol="0">
            <a:spAutoFit/>
          </a:bodyPr>
          <a:lstStyle/>
          <a:p>
            <a:pPr algn="ctr"/>
            <a:r>
              <a:rPr kumimoji="1" lang="ja-JP" altLang="en-US" dirty="0"/>
              <a:t>実績</a:t>
            </a:r>
            <a:endParaRPr kumimoji="1" lang="en-US" altLang="ja-JP" dirty="0"/>
          </a:p>
          <a:p>
            <a:pPr algn="ctr"/>
            <a:r>
              <a:rPr kumimoji="1" lang="en-US" altLang="ja-JP" dirty="0"/>
              <a:t>vs</a:t>
            </a:r>
          </a:p>
          <a:p>
            <a:pPr algn="ctr"/>
            <a:r>
              <a:rPr kumimoji="1" lang="ja-JP" altLang="en-US" dirty="0"/>
              <a:t>予測</a:t>
            </a:r>
          </a:p>
        </p:txBody>
      </p:sp>
      <p:sp>
        <p:nvSpPr>
          <p:cNvPr id="88" name="テキスト ボックス 87">
            <a:extLst>
              <a:ext uri="{FF2B5EF4-FFF2-40B4-BE49-F238E27FC236}">
                <a16:creationId xmlns:a16="http://schemas.microsoft.com/office/drawing/2014/main" id="{2ACBFC56-987C-BD8C-5E41-CA3B1E284BE9}"/>
              </a:ext>
            </a:extLst>
          </p:cNvPr>
          <p:cNvSpPr txBox="1"/>
          <p:nvPr/>
        </p:nvSpPr>
        <p:spPr>
          <a:xfrm>
            <a:off x="187525" y="2866674"/>
            <a:ext cx="1453469" cy="276999"/>
          </a:xfrm>
          <a:prstGeom prst="rect">
            <a:avLst/>
          </a:prstGeom>
          <a:noFill/>
        </p:spPr>
        <p:txBody>
          <a:bodyPr wrap="square" rtlCol="0">
            <a:spAutoFit/>
          </a:bodyPr>
          <a:lstStyle/>
          <a:p>
            <a:pPr algn="ctr"/>
            <a:r>
              <a:rPr kumimoji="1" lang="ja-JP" altLang="en-US" sz="1200" dirty="0"/>
              <a:t>データ数</a:t>
            </a:r>
            <a:r>
              <a:rPr kumimoji="1" lang="en-US" altLang="ja-JP" sz="1200" dirty="0"/>
              <a:t>2,208</a:t>
            </a:r>
            <a:r>
              <a:rPr kumimoji="1" lang="ja-JP" altLang="en-US" sz="1200" dirty="0"/>
              <a:t>個</a:t>
            </a:r>
            <a:endParaRPr kumimoji="1" lang="en-US" altLang="ja-JP" sz="1200" dirty="0"/>
          </a:p>
        </p:txBody>
      </p:sp>
      <p:sp>
        <p:nvSpPr>
          <p:cNvPr id="89" name="テキスト ボックス 88">
            <a:extLst>
              <a:ext uri="{FF2B5EF4-FFF2-40B4-BE49-F238E27FC236}">
                <a16:creationId xmlns:a16="http://schemas.microsoft.com/office/drawing/2014/main" id="{B29E783E-F58E-B185-6213-CDD5AB9FCEA5}"/>
              </a:ext>
            </a:extLst>
          </p:cNvPr>
          <p:cNvSpPr txBox="1"/>
          <p:nvPr/>
        </p:nvSpPr>
        <p:spPr>
          <a:xfrm>
            <a:off x="268729" y="5234107"/>
            <a:ext cx="1308375" cy="276999"/>
          </a:xfrm>
          <a:prstGeom prst="rect">
            <a:avLst/>
          </a:prstGeom>
          <a:noFill/>
        </p:spPr>
        <p:txBody>
          <a:bodyPr wrap="square" rtlCol="0">
            <a:spAutoFit/>
          </a:bodyPr>
          <a:lstStyle/>
          <a:p>
            <a:pPr algn="ctr"/>
            <a:r>
              <a:rPr kumimoji="1" lang="ja-JP" altLang="en-US" sz="1200" dirty="0"/>
              <a:t>データ数</a:t>
            </a:r>
            <a:r>
              <a:rPr kumimoji="1" lang="en-US" altLang="ja-JP" sz="1200" dirty="0"/>
              <a:t>2,688</a:t>
            </a:r>
            <a:r>
              <a:rPr kumimoji="1" lang="ja-JP" altLang="en-US" sz="1200" dirty="0"/>
              <a:t>個</a:t>
            </a:r>
            <a:endParaRPr kumimoji="1" lang="en-US" altLang="ja-JP" sz="1200" dirty="0"/>
          </a:p>
        </p:txBody>
      </p:sp>
      <p:sp>
        <p:nvSpPr>
          <p:cNvPr id="2" name="テキスト ボックス 1">
            <a:extLst>
              <a:ext uri="{FF2B5EF4-FFF2-40B4-BE49-F238E27FC236}">
                <a16:creationId xmlns:a16="http://schemas.microsoft.com/office/drawing/2014/main" id="{B0E282B4-C427-35AE-3B6F-B6535F481084}"/>
              </a:ext>
            </a:extLst>
          </p:cNvPr>
          <p:cNvSpPr txBox="1"/>
          <p:nvPr/>
        </p:nvSpPr>
        <p:spPr>
          <a:xfrm>
            <a:off x="149499" y="942596"/>
            <a:ext cx="1565446" cy="338554"/>
          </a:xfrm>
          <a:prstGeom prst="rect">
            <a:avLst/>
          </a:prstGeom>
          <a:noFill/>
        </p:spPr>
        <p:txBody>
          <a:bodyPr wrap="square" rtlCol="0">
            <a:spAutoFit/>
          </a:bodyPr>
          <a:lstStyle/>
          <a:p>
            <a:pPr algn="ctr"/>
            <a:r>
              <a:rPr kumimoji="1" lang="ja-JP" altLang="en-US" sz="1600" dirty="0"/>
              <a:t>単位</a:t>
            </a:r>
            <a:r>
              <a:rPr kumimoji="1" lang="en-US" altLang="ja-JP" sz="1600" dirty="0"/>
              <a:t>: </a:t>
            </a:r>
            <a:r>
              <a:rPr kumimoji="1" lang="en-US" altLang="ja-JP" sz="1600" dirty="0" err="1"/>
              <a:t>uS</a:t>
            </a:r>
            <a:r>
              <a:rPr kumimoji="1" lang="en-US" altLang="ja-JP" sz="1600" dirty="0"/>
              <a:t>/cm</a:t>
            </a:r>
          </a:p>
        </p:txBody>
      </p:sp>
      <p:pic>
        <p:nvPicPr>
          <p:cNvPr id="22" name="図 21" descr="グラフ, 散布図&#10;&#10;自動的に生成された説明">
            <a:extLst>
              <a:ext uri="{FF2B5EF4-FFF2-40B4-BE49-F238E27FC236}">
                <a16:creationId xmlns:a16="http://schemas.microsoft.com/office/drawing/2014/main" id="{E444DC97-5C77-C813-FF73-872211CDCF21}"/>
              </a:ext>
            </a:extLst>
          </p:cNvPr>
          <p:cNvPicPr>
            <a:picLocks noChangeAspect="1"/>
          </p:cNvPicPr>
          <p:nvPr/>
        </p:nvPicPr>
        <p:blipFill>
          <a:blip r:embed="rId6"/>
          <a:stretch>
            <a:fillRect/>
          </a:stretch>
        </p:blipFill>
        <p:spPr>
          <a:xfrm>
            <a:off x="9373324" y="3662017"/>
            <a:ext cx="2600193" cy="2600193"/>
          </a:xfrm>
          <a:prstGeom prst="rect">
            <a:avLst/>
          </a:prstGeom>
        </p:spPr>
      </p:pic>
      <p:pic>
        <p:nvPicPr>
          <p:cNvPr id="28" name="図 27" descr="グラフ, 散布図&#10;&#10;自動的に生成された説明">
            <a:extLst>
              <a:ext uri="{FF2B5EF4-FFF2-40B4-BE49-F238E27FC236}">
                <a16:creationId xmlns:a16="http://schemas.microsoft.com/office/drawing/2014/main" id="{3085000C-644F-C6AB-E247-EBA1F218C47B}"/>
              </a:ext>
            </a:extLst>
          </p:cNvPr>
          <p:cNvPicPr>
            <a:picLocks noChangeAspect="1"/>
          </p:cNvPicPr>
          <p:nvPr/>
        </p:nvPicPr>
        <p:blipFill>
          <a:blip r:embed="rId7"/>
          <a:stretch>
            <a:fillRect/>
          </a:stretch>
        </p:blipFill>
        <p:spPr>
          <a:xfrm>
            <a:off x="1545952" y="3634368"/>
            <a:ext cx="2616971" cy="2616971"/>
          </a:xfrm>
          <a:prstGeom prst="rect">
            <a:avLst/>
          </a:prstGeom>
        </p:spPr>
      </p:pic>
      <p:pic>
        <p:nvPicPr>
          <p:cNvPr id="6" name="図 5" descr="グラフ, 散布図&#10;&#10;自動的に生成された説明">
            <a:extLst>
              <a:ext uri="{FF2B5EF4-FFF2-40B4-BE49-F238E27FC236}">
                <a16:creationId xmlns:a16="http://schemas.microsoft.com/office/drawing/2014/main" id="{0C2A80C3-CFEA-0D7C-3D11-9123AD5841E7}"/>
              </a:ext>
            </a:extLst>
          </p:cNvPr>
          <p:cNvPicPr>
            <a:picLocks noChangeAspect="1"/>
          </p:cNvPicPr>
          <p:nvPr/>
        </p:nvPicPr>
        <p:blipFill>
          <a:blip r:embed="rId8"/>
          <a:stretch>
            <a:fillRect/>
          </a:stretch>
        </p:blipFill>
        <p:spPr>
          <a:xfrm>
            <a:off x="4225974" y="1259104"/>
            <a:ext cx="2447408" cy="2447408"/>
          </a:xfrm>
          <a:prstGeom prst="rect">
            <a:avLst/>
          </a:prstGeom>
        </p:spPr>
      </p:pic>
      <p:pic>
        <p:nvPicPr>
          <p:cNvPr id="12" name="図 11" descr="グラフ, 散布図&#10;&#10;自動的に生成された説明">
            <a:extLst>
              <a:ext uri="{FF2B5EF4-FFF2-40B4-BE49-F238E27FC236}">
                <a16:creationId xmlns:a16="http://schemas.microsoft.com/office/drawing/2014/main" id="{B365EBBB-D176-A8ED-04F3-1D8A525B3C2A}"/>
              </a:ext>
            </a:extLst>
          </p:cNvPr>
          <p:cNvPicPr>
            <a:picLocks noChangeAspect="1"/>
          </p:cNvPicPr>
          <p:nvPr/>
        </p:nvPicPr>
        <p:blipFill>
          <a:blip r:embed="rId9"/>
          <a:stretch>
            <a:fillRect/>
          </a:stretch>
        </p:blipFill>
        <p:spPr>
          <a:xfrm>
            <a:off x="4209279" y="3634368"/>
            <a:ext cx="2600193" cy="2600193"/>
          </a:xfrm>
          <a:prstGeom prst="rect">
            <a:avLst/>
          </a:prstGeom>
        </p:spPr>
      </p:pic>
      <p:pic>
        <p:nvPicPr>
          <p:cNvPr id="15" name="図 14" descr="グラフ, 散布図&#10;&#10;自動的に生成された説明">
            <a:extLst>
              <a:ext uri="{FF2B5EF4-FFF2-40B4-BE49-F238E27FC236}">
                <a16:creationId xmlns:a16="http://schemas.microsoft.com/office/drawing/2014/main" id="{41E6BFB8-FD40-C816-A50B-29D86DED291B}"/>
              </a:ext>
            </a:extLst>
          </p:cNvPr>
          <p:cNvPicPr>
            <a:picLocks noChangeAspect="1"/>
          </p:cNvPicPr>
          <p:nvPr/>
        </p:nvPicPr>
        <p:blipFill>
          <a:blip r:embed="rId10"/>
          <a:stretch>
            <a:fillRect/>
          </a:stretch>
        </p:blipFill>
        <p:spPr>
          <a:xfrm>
            <a:off x="6788896" y="3642547"/>
            <a:ext cx="2600193" cy="2600193"/>
          </a:xfrm>
          <a:prstGeom prst="rect">
            <a:avLst/>
          </a:prstGeom>
        </p:spPr>
      </p:pic>
    </p:spTree>
    <p:extLst>
      <p:ext uri="{BB962C8B-B14F-4D97-AF65-F5344CB8AC3E}">
        <p14:creationId xmlns:p14="http://schemas.microsoft.com/office/powerpoint/2010/main" val="1079363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棒グラフ&#10;&#10;自動的に生成された説明">
            <a:extLst>
              <a:ext uri="{FF2B5EF4-FFF2-40B4-BE49-F238E27FC236}">
                <a16:creationId xmlns:a16="http://schemas.microsoft.com/office/drawing/2014/main" id="{BB6A8ACB-8FBE-C49D-A875-1D79ECBD2257}"/>
              </a:ext>
            </a:extLst>
          </p:cNvPr>
          <p:cNvPicPr>
            <a:picLocks noChangeAspect="1"/>
          </p:cNvPicPr>
          <p:nvPr/>
        </p:nvPicPr>
        <p:blipFill>
          <a:blip r:embed="rId3"/>
          <a:stretch>
            <a:fillRect/>
          </a:stretch>
        </p:blipFill>
        <p:spPr>
          <a:xfrm>
            <a:off x="59683" y="2668010"/>
            <a:ext cx="5921141" cy="2960570"/>
          </a:xfrm>
          <a:prstGeom prst="rect">
            <a:avLst/>
          </a:prstGeom>
        </p:spPr>
      </p:pic>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4" y="271846"/>
            <a:ext cx="11400125" cy="518094"/>
          </a:xfrm>
        </p:spPr>
        <p:txBody>
          <a:bodyPr/>
          <a:lstStyle/>
          <a:p>
            <a:r>
              <a:rPr lang="ja-JP" altLang="en-US" dirty="0"/>
              <a:t>計算時間とモデル精度</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2.3 </a:t>
            </a:r>
            <a:r>
              <a:rPr lang="ja-JP" altLang="en-US" sz="1600" b="1" dirty="0">
                <a:solidFill>
                  <a:schemeClr val="bg1"/>
                </a:solidFill>
              </a:rPr>
              <a:t>予測結果  </a:t>
            </a:r>
            <a:r>
              <a:rPr lang="en-US" altLang="ja-JP" sz="1600" b="1" dirty="0">
                <a:solidFill>
                  <a:schemeClr val="bg1"/>
                </a:solidFill>
              </a:rPr>
              <a:t>&gt;  TOC</a:t>
            </a:r>
            <a:r>
              <a:rPr lang="ja-JP" altLang="en-US" sz="1600" b="1" dirty="0">
                <a:solidFill>
                  <a:schemeClr val="bg1"/>
                </a:solidFill>
              </a:rPr>
              <a:t>、予測値補正無</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08946FFE-1DC2-B78B-0880-309E2B9317D2}"/>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err="1"/>
              <a:t>LightGBM</a:t>
            </a:r>
            <a:r>
              <a:rPr lang="ja-JP" altLang="en-US" sz="2800" dirty="0"/>
              <a:t>は、予測時間が短く、汎化性能が良い。</a:t>
            </a:r>
            <a:endParaRPr lang="en-US" altLang="ja-JP" sz="2800" dirty="0"/>
          </a:p>
          <a:p>
            <a:pPr lvl="1">
              <a:defRPr/>
            </a:pPr>
            <a:endParaRPr lang="en-US" altLang="ja-JP" sz="2400" dirty="0"/>
          </a:p>
        </p:txBody>
      </p:sp>
      <p:sp>
        <p:nvSpPr>
          <p:cNvPr id="17" name="テキスト ボックス 16">
            <a:extLst>
              <a:ext uri="{FF2B5EF4-FFF2-40B4-BE49-F238E27FC236}">
                <a16:creationId xmlns:a16="http://schemas.microsoft.com/office/drawing/2014/main" id="{901D20FC-EDB1-2260-4434-65A3CBD5F1DB}"/>
              </a:ext>
            </a:extLst>
          </p:cNvPr>
          <p:cNvSpPr txBox="1"/>
          <p:nvPr/>
        </p:nvSpPr>
        <p:spPr>
          <a:xfrm>
            <a:off x="6284469" y="5658364"/>
            <a:ext cx="5723312" cy="338554"/>
          </a:xfrm>
          <a:prstGeom prst="rect">
            <a:avLst/>
          </a:prstGeom>
          <a:noFill/>
        </p:spPr>
        <p:txBody>
          <a:bodyPr wrap="square" rtlCol="0">
            <a:spAutoFit/>
          </a:bodyPr>
          <a:lstStyle/>
          <a:p>
            <a:pPr algn="ctr"/>
            <a:r>
              <a:rPr kumimoji="1" lang="ja-JP" altLang="en-US" sz="1600" dirty="0">
                <a:solidFill>
                  <a:schemeClr val="accent1"/>
                </a:solidFill>
              </a:rPr>
              <a:t>学習データ数</a:t>
            </a:r>
            <a:r>
              <a:rPr kumimoji="1" lang="en-US" altLang="ja-JP" sz="1600" dirty="0">
                <a:solidFill>
                  <a:schemeClr val="accent1"/>
                </a:solidFill>
              </a:rPr>
              <a:t>2,208</a:t>
            </a:r>
            <a:r>
              <a:rPr kumimoji="1" lang="ja-JP" altLang="en-US" sz="1600" dirty="0">
                <a:solidFill>
                  <a:schemeClr val="accent1"/>
                </a:solidFill>
              </a:rPr>
              <a:t>個／予測データ数</a:t>
            </a:r>
            <a:r>
              <a:rPr kumimoji="1" lang="en-US" altLang="ja-JP" sz="1600" dirty="0">
                <a:solidFill>
                  <a:schemeClr val="accent1"/>
                </a:solidFill>
              </a:rPr>
              <a:t>2,688</a:t>
            </a:r>
            <a:r>
              <a:rPr kumimoji="1" lang="ja-JP" altLang="en-US" sz="1600" dirty="0">
                <a:solidFill>
                  <a:schemeClr val="accent1"/>
                </a:solidFill>
              </a:rPr>
              <a:t>個／説明変数</a:t>
            </a:r>
            <a:r>
              <a:rPr kumimoji="1" lang="en-US" altLang="ja-JP" sz="1600" dirty="0">
                <a:solidFill>
                  <a:schemeClr val="accent1"/>
                </a:solidFill>
              </a:rPr>
              <a:t>9</a:t>
            </a:r>
            <a:r>
              <a:rPr kumimoji="1" lang="ja-JP" altLang="en-US" sz="1600" dirty="0">
                <a:solidFill>
                  <a:schemeClr val="accent1"/>
                </a:solidFill>
              </a:rPr>
              <a:t>個</a:t>
            </a:r>
            <a:endParaRPr kumimoji="1" lang="en-US" altLang="ja-JP" sz="1600" dirty="0">
              <a:solidFill>
                <a:schemeClr val="accent1"/>
              </a:solidFill>
            </a:endParaRPr>
          </a:p>
        </p:txBody>
      </p:sp>
      <p:sp>
        <p:nvSpPr>
          <p:cNvPr id="19" name="テキスト ボックス 18">
            <a:extLst>
              <a:ext uri="{FF2B5EF4-FFF2-40B4-BE49-F238E27FC236}">
                <a16:creationId xmlns:a16="http://schemas.microsoft.com/office/drawing/2014/main" id="{5CC45FC7-951F-134B-FD51-962D62DFA4B3}"/>
              </a:ext>
            </a:extLst>
          </p:cNvPr>
          <p:cNvSpPr txBox="1"/>
          <p:nvPr/>
        </p:nvSpPr>
        <p:spPr>
          <a:xfrm>
            <a:off x="2558635" y="2298678"/>
            <a:ext cx="1370115" cy="369332"/>
          </a:xfrm>
          <a:prstGeom prst="rect">
            <a:avLst/>
          </a:prstGeom>
          <a:noFill/>
        </p:spPr>
        <p:txBody>
          <a:bodyPr wrap="square" rtlCol="0">
            <a:spAutoFit/>
          </a:bodyPr>
          <a:lstStyle/>
          <a:p>
            <a:pPr algn="ctr"/>
            <a:r>
              <a:rPr kumimoji="1" lang="ja-JP" altLang="en-US" dirty="0"/>
              <a:t>計算時間</a:t>
            </a:r>
            <a:endParaRPr kumimoji="1" lang="en-US" altLang="ja-JP" dirty="0"/>
          </a:p>
        </p:txBody>
      </p:sp>
      <p:sp>
        <p:nvSpPr>
          <p:cNvPr id="20" name="テキスト ボックス 19">
            <a:extLst>
              <a:ext uri="{FF2B5EF4-FFF2-40B4-BE49-F238E27FC236}">
                <a16:creationId xmlns:a16="http://schemas.microsoft.com/office/drawing/2014/main" id="{C4EC94F5-BF38-A5BF-E32D-19DFA7493F6C}"/>
              </a:ext>
            </a:extLst>
          </p:cNvPr>
          <p:cNvSpPr txBox="1"/>
          <p:nvPr/>
        </p:nvSpPr>
        <p:spPr>
          <a:xfrm>
            <a:off x="8461067" y="2298678"/>
            <a:ext cx="1370115" cy="369332"/>
          </a:xfrm>
          <a:prstGeom prst="rect">
            <a:avLst/>
          </a:prstGeom>
          <a:noFill/>
        </p:spPr>
        <p:txBody>
          <a:bodyPr wrap="square" rtlCol="0">
            <a:spAutoFit/>
          </a:bodyPr>
          <a:lstStyle/>
          <a:p>
            <a:pPr algn="ctr"/>
            <a:r>
              <a:rPr kumimoji="1" lang="ja-JP" altLang="en-US" dirty="0"/>
              <a:t>モデル精度</a:t>
            </a:r>
            <a:endParaRPr kumimoji="1" lang="en-US" altLang="ja-JP" dirty="0"/>
          </a:p>
        </p:txBody>
      </p:sp>
      <p:pic>
        <p:nvPicPr>
          <p:cNvPr id="23" name="図 22" descr="グラフ, 棒グラフ&#10;&#10;自動的に生成された説明">
            <a:extLst>
              <a:ext uri="{FF2B5EF4-FFF2-40B4-BE49-F238E27FC236}">
                <a16:creationId xmlns:a16="http://schemas.microsoft.com/office/drawing/2014/main" id="{D18EC69F-C8C4-97A3-18A8-DA8B00836EBB}"/>
              </a:ext>
            </a:extLst>
          </p:cNvPr>
          <p:cNvPicPr>
            <a:picLocks noChangeAspect="1"/>
          </p:cNvPicPr>
          <p:nvPr/>
        </p:nvPicPr>
        <p:blipFill>
          <a:blip r:embed="rId4"/>
          <a:stretch>
            <a:fillRect/>
          </a:stretch>
        </p:blipFill>
        <p:spPr>
          <a:xfrm>
            <a:off x="6006325" y="2670701"/>
            <a:ext cx="5921141" cy="2960571"/>
          </a:xfrm>
          <a:prstGeom prst="rect">
            <a:avLst/>
          </a:prstGeom>
        </p:spPr>
      </p:pic>
      <p:sp>
        <p:nvSpPr>
          <p:cNvPr id="24" name="テキスト ボックス 23">
            <a:extLst>
              <a:ext uri="{FF2B5EF4-FFF2-40B4-BE49-F238E27FC236}">
                <a16:creationId xmlns:a16="http://schemas.microsoft.com/office/drawing/2014/main" id="{56C77B38-AB32-FF02-74FF-1F107C2A7225}"/>
              </a:ext>
            </a:extLst>
          </p:cNvPr>
          <p:cNvSpPr txBox="1"/>
          <p:nvPr/>
        </p:nvSpPr>
        <p:spPr>
          <a:xfrm>
            <a:off x="904077" y="3144552"/>
            <a:ext cx="715890" cy="307777"/>
          </a:xfrm>
          <a:prstGeom prst="rect">
            <a:avLst/>
          </a:prstGeom>
          <a:noFill/>
        </p:spPr>
        <p:txBody>
          <a:bodyPr wrap="square" rtlCol="0">
            <a:spAutoFit/>
          </a:bodyPr>
          <a:lstStyle/>
          <a:p>
            <a:pPr algn="ctr"/>
            <a:r>
              <a:rPr kumimoji="1" lang="en-US" altLang="ja-JP" sz="1400" dirty="0">
                <a:solidFill>
                  <a:schemeClr val="accent1"/>
                </a:solidFill>
              </a:rPr>
              <a:t>1.65</a:t>
            </a:r>
            <a:r>
              <a:rPr kumimoji="1" lang="ja-JP" altLang="en-US" sz="1400" dirty="0">
                <a:solidFill>
                  <a:schemeClr val="accent1"/>
                </a:solidFill>
              </a:rPr>
              <a:t>秒</a:t>
            </a:r>
          </a:p>
        </p:txBody>
      </p:sp>
      <p:sp>
        <p:nvSpPr>
          <p:cNvPr id="25" name="テキスト ボックス 24">
            <a:extLst>
              <a:ext uri="{FF2B5EF4-FFF2-40B4-BE49-F238E27FC236}">
                <a16:creationId xmlns:a16="http://schemas.microsoft.com/office/drawing/2014/main" id="{EED99185-F97B-EB8C-7B97-7426409D8FA9}"/>
              </a:ext>
            </a:extLst>
          </p:cNvPr>
          <p:cNvSpPr txBox="1"/>
          <p:nvPr/>
        </p:nvSpPr>
        <p:spPr>
          <a:xfrm>
            <a:off x="2019600" y="4749924"/>
            <a:ext cx="815831" cy="307777"/>
          </a:xfrm>
          <a:prstGeom prst="rect">
            <a:avLst/>
          </a:prstGeom>
          <a:noFill/>
        </p:spPr>
        <p:txBody>
          <a:bodyPr wrap="square" rtlCol="0">
            <a:spAutoFit/>
          </a:bodyPr>
          <a:lstStyle/>
          <a:p>
            <a:pPr algn="ctr"/>
            <a:r>
              <a:rPr kumimoji="1" lang="en-US" altLang="ja-JP" sz="1400" dirty="0">
                <a:solidFill>
                  <a:schemeClr val="accent1"/>
                </a:solidFill>
              </a:rPr>
              <a:t>0.006</a:t>
            </a:r>
            <a:r>
              <a:rPr kumimoji="1" lang="ja-JP" altLang="en-US" sz="1400" dirty="0">
                <a:solidFill>
                  <a:schemeClr val="accent1"/>
                </a:solidFill>
              </a:rPr>
              <a:t>秒</a:t>
            </a:r>
          </a:p>
        </p:txBody>
      </p:sp>
      <p:sp>
        <p:nvSpPr>
          <p:cNvPr id="26" name="テキスト ボックス 25">
            <a:extLst>
              <a:ext uri="{FF2B5EF4-FFF2-40B4-BE49-F238E27FC236}">
                <a16:creationId xmlns:a16="http://schemas.microsoft.com/office/drawing/2014/main" id="{501B8F96-34CE-A15F-F3E5-2CFE3B9FABC9}"/>
              </a:ext>
            </a:extLst>
          </p:cNvPr>
          <p:cNvSpPr txBox="1"/>
          <p:nvPr/>
        </p:nvSpPr>
        <p:spPr>
          <a:xfrm>
            <a:off x="2895449" y="3181552"/>
            <a:ext cx="715890" cy="307777"/>
          </a:xfrm>
          <a:prstGeom prst="rect">
            <a:avLst/>
          </a:prstGeom>
          <a:noFill/>
        </p:spPr>
        <p:txBody>
          <a:bodyPr wrap="square" rtlCol="0">
            <a:spAutoFit/>
          </a:bodyPr>
          <a:lstStyle/>
          <a:p>
            <a:pPr algn="ctr"/>
            <a:r>
              <a:rPr kumimoji="1" lang="en-US" altLang="ja-JP" sz="1400" dirty="0">
                <a:solidFill>
                  <a:schemeClr val="accent1"/>
                </a:solidFill>
              </a:rPr>
              <a:t>2.36</a:t>
            </a:r>
            <a:r>
              <a:rPr kumimoji="1" lang="ja-JP" altLang="en-US" sz="1400" dirty="0">
                <a:solidFill>
                  <a:schemeClr val="accent1"/>
                </a:solidFill>
              </a:rPr>
              <a:t>秒</a:t>
            </a:r>
          </a:p>
        </p:txBody>
      </p:sp>
      <p:sp>
        <p:nvSpPr>
          <p:cNvPr id="27" name="テキスト ボックス 26">
            <a:extLst>
              <a:ext uri="{FF2B5EF4-FFF2-40B4-BE49-F238E27FC236}">
                <a16:creationId xmlns:a16="http://schemas.microsoft.com/office/drawing/2014/main" id="{4186ED7C-9EA7-7E59-E568-B6BB74D5A448}"/>
              </a:ext>
            </a:extLst>
          </p:cNvPr>
          <p:cNvSpPr txBox="1"/>
          <p:nvPr/>
        </p:nvSpPr>
        <p:spPr>
          <a:xfrm>
            <a:off x="4597592" y="4570681"/>
            <a:ext cx="815831" cy="307777"/>
          </a:xfrm>
          <a:prstGeom prst="rect">
            <a:avLst/>
          </a:prstGeom>
          <a:noFill/>
        </p:spPr>
        <p:txBody>
          <a:bodyPr wrap="square" rtlCol="0">
            <a:spAutoFit/>
          </a:bodyPr>
          <a:lstStyle/>
          <a:p>
            <a:pPr algn="ctr"/>
            <a:r>
              <a:rPr kumimoji="1" lang="en-US" altLang="ja-JP" sz="1400" dirty="0">
                <a:solidFill>
                  <a:schemeClr val="accent1"/>
                </a:solidFill>
              </a:rPr>
              <a:t>0.06</a:t>
            </a:r>
            <a:r>
              <a:rPr kumimoji="1" lang="ja-JP" altLang="en-US" sz="1400" dirty="0">
                <a:solidFill>
                  <a:schemeClr val="accent1"/>
                </a:solidFill>
              </a:rPr>
              <a:t>秒</a:t>
            </a:r>
          </a:p>
        </p:txBody>
      </p:sp>
      <p:sp>
        <p:nvSpPr>
          <p:cNvPr id="28" name="テキスト ボックス 27">
            <a:extLst>
              <a:ext uri="{FF2B5EF4-FFF2-40B4-BE49-F238E27FC236}">
                <a16:creationId xmlns:a16="http://schemas.microsoft.com/office/drawing/2014/main" id="{3CC30E9E-7351-0A56-925F-FFCD9AE4DCE1}"/>
              </a:ext>
            </a:extLst>
          </p:cNvPr>
          <p:cNvSpPr txBox="1"/>
          <p:nvPr/>
        </p:nvSpPr>
        <p:spPr>
          <a:xfrm>
            <a:off x="1198216" y="4731298"/>
            <a:ext cx="877860" cy="307777"/>
          </a:xfrm>
          <a:prstGeom prst="rect">
            <a:avLst/>
          </a:prstGeom>
          <a:noFill/>
        </p:spPr>
        <p:txBody>
          <a:bodyPr wrap="square" rtlCol="0">
            <a:spAutoFit/>
          </a:bodyPr>
          <a:lstStyle/>
          <a:p>
            <a:pPr algn="ctr"/>
            <a:r>
              <a:rPr kumimoji="1" lang="en-US" altLang="ja-JP" sz="1400" dirty="0">
                <a:solidFill>
                  <a:schemeClr val="accent4"/>
                </a:solidFill>
              </a:rPr>
              <a:t>0.06</a:t>
            </a:r>
            <a:r>
              <a:rPr kumimoji="1" lang="ja-JP" altLang="en-US" sz="1400" dirty="0">
                <a:solidFill>
                  <a:schemeClr val="accent4"/>
                </a:solidFill>
              </a:rPr>
              <a:t>秒</a:t>
            </a:r>
          </a:p>
        </p:txBody>
      </p:sp>
      <p:sp>
        <p:nvSpPr>
          <p:cNvPr id="29" name="テキスト ボックス 28">
            <a:extLst>
              <a:ext uri="{FF2B5EF4-FFF2-40B4-BE49-F238E27FC236}">
                <a16:creationId xmlns:a16="http://schemas.microsoft.com/office/drawing/2014/main" id="{DB27807A-032F-C69C-95FB-EDD3E30B32FA}"/>
              </a:ext>
            </a:extLst>
          </p:cNvPr>
          <p:cNvSpPr txBox="1"/>
          <p:nvPr/>
        </p:nvSpPr>
        <p:spPr>
          <a:xfrm>
            <a:off x="2427515" y="4554326"/>
            <a:ext cx="815831" cy="307777"/>
          </a:xfrm>
          <a:prstGeom prst="rect">
            <a:avLst/>
          </a:prstGeom>
          <a:noFill/>
        </p:spPr>
        <p:txBody>
          <a:bodyPr wrap="square" rtlCol="0">
            <a:spAutoFit/>
          </a:bodyPr>
          <a:lstStyle/>
          <a:p>
            <a:pPr algn="ctr"/>
            <a:r>
              <a:rPr kumimoji="1" lang="en-US" altLang="ja-JP" sz="1400" dirty="0">
                <a:solidFill>
                  <a:schemeClr val="accent4"/>
                </a:solidFill>
              </a:rPr>
              <a:t>0.004</a:t>
            </a:r>
            <a:r>
              <a:rPr kumimoji="1" lang="ja-JP" altLang="en-US" sz="1400" dirty="0">
                <a:solidFill>
                  <a:schemeClr val="accent4"/>
                </a:solidFill>
              </a:rPr>
              <a:t>秒</a:t>
            </a:r>
          </a:p>
        </p:txBody>
      </p:sp>
      <p:sp>
        <p:nvSpPr>
          <p:cNvPr id="30" name="テキスト ボックス 29">
            <a:extLst>
              <a:ext uri="{FF2B5EF4-FFF2-40B4-BE49-F238E27FC236}">
                <a16:creationId xmlns:a16="http://schemas.microsoft.com/office/drawing/2014/main" id="{5E9E71A2-1139-D332-967A-8B0964688F84}"/>
              </a:ext>
            </a:extLst>
          </p:cNvPr>
          <p:cNvSpPr txBox="1"/>
          <p:nvPr/>
        </p:nvSpPr>
        <p:spPr>
          <a:xfrm>
            <a:off x="3914466" y="4817089"/>
            <a:ext cx="898609" cy="307777"/>
          </a:xfrm>
          <a:prstGeom prst="rect">
            <a:avLst/>
          </a:prstGeom>
          <a:noFill/>
        </p:spPr>
        <p:txBody>
          <a:bodyPr wrap="square" rtlCol="0">
            <a:spAutoFit/>
          </a:bodyPr>
          <a:lstStyle/>
          <a:p>
            <a:pPr algn="ctr"/>
            <a:r>
              <a:rPr kumimoji="1" lang="en-US" altLang="ja-JP" sz="1400" dirty="0">
                <a:solidFill>
                  <a:schemeClr val="accent4"/>
                </a:solidFill>
              </a:rPr>
              <a:t>0.008</a:t>
            </a:r>
            <a:r>
              <a:rPr kumimoji="1" lang="ja-JP" altLang="en-US" sz="1400" dirty="0">
                <a:solidFill>
                  <a:schemeClr val="accent4"/>
                </a:solidFill>
              </a:rPr>
              <a:t>秒</a:t>
            </a:r>
          </a:p>
        </p:txBody>
      </p:sp>
      <p:sp>
        <p:nvSpPr>
          <p:cNvPr id="31" name="テキスト ボックス 30">
            <a:extLst>
              <a:ext uri="{FF2B5EF4-FFF2-40B4-BE49-F238E27FC236}">
                <a16:creationId xmlns:a16="http://schemas.microsoft.com/office/drawing/2014/main" id="{21420018-04F8-E711-E8EE-21DDB86579BB}"/>
              </a:ext>
            </a:extLst>
          </p:cNvPr>
          <p:cNvSpPr txBox="1"/>
          <p:nvPr/>
        </p:nvSpPr>
        <p:spPr>
          <a:xfrm>
            <a:off x="5052899" y="4746224"/>
            <a:ext cx="956283" cy="307777"/>
          </a:xfrm>
          <a:prstGeom prst="rect">
            <a:avLst/>
          </a:prstGeom>
          <a:noFill/>
        </p:spPr>
        <p:txBody>
          <a:bodyPr wrap="square" rtlCol="0">
            <a:spAutoFit/>
          </a:bodyPr>
          <a:lstStyle/>
          <a:p>
            <a:pPr algn="ctr"/>
            <a:r>
              <a:rPr kumimoji="1" lang="en-US" altLang="ja-JP" sz="1400" dirty="0">
                <a:solidFill>
                  <a:schemeClr val="accent4"/>
                </a:solidFill>
              </a:rPr>
              <a:t>0.005</a:t>
            </a:r>
            <a:r>
              <a:rPr kumimoji="1" lang="ja-JP" altLang="en-US" sz="1400" dirty="0">
                <a:solidFill>
                  <a:schemeClr val="accent4"/>
                </a:solidFill>
              </a:rPr>
              <a:t>秒</a:t>
            </a:r>
          </a:p>
        </p:txBody>
      </p:sp>
    </p:spTree>
    <p:extLst>
      <p:ext uri="{BB962C8B-B14F-4D97-AF65-F5344CB8AC3E}">
        <p14:creationId xmlns:p14="http://schemas.microsoft.com/office/powerpoint/2010/main" val="3965651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descr="グラフ&#10;&#10;自動的に生成された説明">
            <a:extLst>
              <a:ext uri="{FF2B5EF4-FFF2-40B4-BE49-F238E27FC236}">
                <a16:creationId xmlns:a16="http://schemas.microsoft.com/office/drawing/2014/main" id="{217761D7-8C00-BFE6-2389-6F4703E26133}"/>
              </a:ext>
            </a:extLst>
          </p:cNvPr>
          <p:cNvPicPr>
            <a:picLocks noChangeAspect="1"/>
          </p:cNvPicPr>
          <p:nvPr/>
        </p:nvPicPr>
        <p:blipFill>
          <a:blip r:embed="rId3"/>
          <a:stretch>
            <a:fillRect/>
          </a:stretch>
        </p:blipFill>
        <p:spPr>
          <a:xfrm>
            <a:off x="2924654" y="1322386"/>
            <a:ext cx="3105003" cy="2052460"/>
          </a:xfrm>
          <a:prstGeom prst="rect">
            <a:avLst/>
          </a:prstGeom>
        </p:spPr>
      </p:pic>
      <p:pic>
        <p:nvPicPr>
          <p:cNvPr id="27" name="図 26" descr="グラフ&#10;&#10;自動的に生成された説明">
            <a:extLst>
              <a:ext uri="{FF2B5EF4-FFF2-40B4-BE49-F238E27FC236}">
                <a16:creationId xmlns:a16="http://schemas.microsoft.com/office/drawing/2014/main" id="{DD1035FD-6CE3-6724-45B6-1A187DA15825}"/>
              </a:ext>
            </a:extLst>
          </p:cNvPr>
          <p:cNvPicPr>
            <a:picLocks noChangeAspect="1"/>
          </p:cNvPicPr>
          <p:nvPr/>
        </p:nvPicPr>
        <p:blipFill>
          <a:blip r:embed="rId4"/>
          <a:stretch>
            <a:fillRect/>
          </a:stretch>
        </p:blipFill>
        <p:spPr>
          <a:xfrm>
            <a:off x="2916812" y="4059510"/>
            <a:ext cx="3140545" cy="2075953"/>
          </a:xfrm>
          <a:prstGeom prst="rect">
            <a:avLst/>
          </a:prstGeom>
        </p:spPr>
      </p:pic>
      <p:pic>
        <p:nvPicPr>
          <p:cNvPr id="24" name="図 23" descr="グラフ&#10;&#10;自動的に生成された説明">
            <a:extLst>
              <a:ext uri="{FF2B5EF4-FFF2-40B4-BE49-F238E27FC236}">
                <a16:creationId xmlns:a16="http://schemas.microsoft.com/office/drawing/2014/main" id="{A74B898B-6293-E2EC-BA09-21AA5E4FEA14}"/>
              </a:ext>
            </a:extLst>
          </p:cNvPr>
          <p:cNvPicPr>
            <a:picLocks noChangeAspect="1"/>
          </p:cNvPicPr>
          <p:nvPr/>
        </p:nvPicPr>
        <p:blipFill>
          <a:blip r:embed="rId5"/>
          <a:stretch>
            <a:fillRect/>
          </a:stretch>
        </p:blipFill>
        <p:spPr>
          <a:xfrm>
            <a:off x="8960643" y="1315061"/>
            <a:ext cx="3183320" cy="2104228"/>
          </a:xfrm>
          <a:prstGeom prst="rect">
            <a:avLst/>
          </a:prstGeom>
        </p:spPr>
      </p:pic>
      <p:pic>
        <p:nvPicPr>
          <p:cNvPr id="21" name="図 20" descr="グラフ&#10;&#10;自動的に生成された説明">
            <a:extLst>
              <a:ext uri="{FF2B5EF4-FFF2-40B4-BE49-F238E27FC236}">
                <a16:creationId xmlns:a16="http://schemas.microsoft.com/office/drawing/2014/main" id="{74C49CFB-EEC4-DADA-DEBA-585F0EB49F3D}"/>
              </a:ext>
            </a:extLst>
          </p:cNvPr>
          <p:cNvPicPr>
            <a:picLocks noChangeAspect="1"/>
          </p:cNvPicPr>
          <p:nvPr/>
        </p:nvPicPr>
        <p:blipFill>
          <a:blip r:embed="rId6"/>
          <a:stretch>
            <a:fillRect/>
          </a:stretch>
        </p:blipFill>
        <p:spPr>
          <a:xfrm>
            <a:off x="9005648" y="4039198"/>
            <a:ext cx="3132154" cy="2070407"/>
          </a:xfrm>
          <a:prstGeom prst="rect">
            <a:avLst/>
          </a:prstGeom>
        </p:spPr>
      </p:pic>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推定値／予測値トレンド</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2.3</a:t>
            </a:r>
            <a:r>
              <a:rPr lang="ja-JP" altLang="en-US" sz="1600" b="1" dirty="0">
                <a:solidFill>
                  <a:schemeClr val="bg1"/>
                </a:solidFill>
              </a:rPr>
              <a:t> 予測結果  </a:t>
            </a:r>
            <a:r>
              <a:rPr lang="en-US" altLang="ja-JP" sz="1600" b="1" dirty="0">
                <a:solidFill>
                  <a:schemeClr val="bg1"/>
                </a:solidFill>
              </a:rPr>
              <a:t>&gt;  TOC</a:t>
            </a:r>
            <a:r>
              <a:rPr lang="ja-JP" altLang="en-US" sz="1600" b="1" dirty="0">
                <a:solidFill>
                  <a:schemeClr val="bg1"/>
                </a:solidFill>
              </a:rPr>
              <a:t>、予測値補正無</a:t>
            </a:r>
            <a:endParaRPr kumimoji="1" lang="ja-JP" altLang="en-US" sz="1600" b="1" dirty="0">
              <a:solidFill>
                <a:schemeClr val="bg1"/>
              </a:solidFill>
            </a:endParaRPr>
          </a:p>
        </p:txBody>
      </p:sp>
      <p:sp>
        <p:nvSpPr>
          <p:cNvPr id="86" name="テキスト ボックス 85">
            <a:extLst>
              <a:ext uri="{FF2B5EF4-FFF2-40B4-BE49-F238E27FC236}">
                <a16:creationId xmlns:a16="http://schemas.microsoft.com/office/drawing/2014/main" id="{F72D4FB5-535A-E842-C135-C3DB37FE2A9C}"/>
              </a:ext>
            </a:extLst>
          </p:cNvPr>
          <p:cNvSpPr txBox="1"/>
          <p:nvPr/>
        </p:nvSpPr>
        <p:spPr>
          <a:xfrm>
            <a:off x="1198671" y="1002723"/>
            <a:ext cx="712607" cy="369332"/>
          </a:xfrm>
          <a:prstGeom prst="rect">
            <a:avLst/>
          </a:prstGeom>
          <a:noFill/>
        </p:spPr>
        <p:txBody>
          <a:bodyPr wrap="square" rtlCol="0">
            <a:spAutoFit/>
          </a:bodyPr>
          <a:lstStyle/>
          <a:p>
            <a:pPr algn="ctr"/>
            <a:r>
              <a:rPr kumimoji="1" lang="ja-JP" altLang="en-US" dirty="0"/>
              <a:t>推定</a:t>
            </a:r>
          </a:p>
        </p:txBody>
      </p:sp>
      <p:sp>
        <p:nvSpPr>
          <p:cNvPr id="87" name="テキスト ボックス 86">
            <a:extLst>
              <a:ext uri="{FF2B5EF4-FFF2-40B4-BE49-F238E27FC236}">
                <a16:creationId xmlns:a16="http://schemas.microsoft.com/office/drawing/2014/main" id="{F64B04B9-A68C-C1F9-6C62-7DC8D5A71DF2}"/>
              </a:ext>
            </a:extLst>
          </p:cNvPr>
          <p:cNvSpPr txBox="1"/>
          <p:nvPr/>
        </p:nvSpPr>
        <p:spPr>
          <a:xfrm>
            <a:off x="4268922" y="1002723"/>
            <a:ext cx="712607" cy="369332"/>
          </a:xfrm>
          <a:prstGeom prst="rect">
            <a:avLst/>
          </a:prstGeom>
          <a:noFill/>
        </p:spPr>
        <p:txBody>
          <a:bodyPr wrap="square" rtlCol="0">
            <a:spAutoFit/>
          </a:bodyPr>
          <a:lstStyle/>
          <a:p>
            <a:pPr algn="ctr"/>
            <a:r>
              <a:rPr kumimoji="1" lang="ja-JP" altLang="en-US" dirty="0"/>
              <a:t>予測</a:t>
            </a:r>
          </a:p>
        </p:txBody>
      </p:sp>
      <p:sp>
        <p:nvSpPr>
          <p:cNvPr id="4" name="フローチャート: 処理 3">
            <a:extLst>
              <a:ext uri="{FF2B5EF4-FFF2-40B4-BE49-F238E27FC236}">
                <a16:creationId xmlns:a16="http://schemas.microsoft.com/office/drawing/2014/main" id="{4364BF83-AB85-BC64-9BB9-EF088CA9556C}"/>
              </a:ext>
            </a:extLst>
          </p:cNvPr>
          <p:cNvSpPr/>
          <p:nvPr/>
        </p:nvSpPr>
        <p:spPr>
          <a:xfrm>
            <a:off x="2086026" y="3630102"/>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線形重回帰</a:t>
            </a:r>
          </a:p>
        </p:txBody>
      </p:sp>
      <p:sp>
        <p:nvSpPr>
          <p:cNvPr id="7" name="フローチャート: 処理 6">
            <a:extLst>
              <a:ext uri="{FF2B5EF4-FFF2-40B4-BE49-F238E27FC236}">
                <a16:creationId xmlns:a16="http://schemas.microsoft.com/office/drawing/2014/main" id="{23FFBD3B-117A-E9D6-A4BA-593DCDEE9440}"/>
              </a:ext>
            </a:extLst>
          </p:cNvPr>
          <p:cNvSpPr/>
          <p:nvPr/>
        </p:nvSpPr>
        <p:spPr>
          <a:xfrm>
            <a:off x="8054481" y="950798"/>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LinearTree</a:t>
            </a:r>
            <a:endParaRPr kumimoji="1" lang="ja-JP" altLang="en-US" b="1" dirty="0">
              <a:solidFill>
                <a:schemeClr val="bg1"/>
              </a:solidFill>
            </a:endParaRPr>
          </a:p>
        </p:txBody>
      </p:sp>
      <p:sp>
        <p:nvSpPr>
          <p:cNvPr id="8" name="フローチャート: 処理 7">
            <a:extLst>
              <a:ext uri="{FF2B5EF4-FFF2-40B4-BE49-F238E27FC236}">
                <a16:creationId xmlns:a16="http://schemas.microsoft.com/office/drawing/2014/main" id="{9D0EAA4A-8095-3571-273C-4EC20A5DF78C}"/>
              </a:ext>
            </a:extLst>
          </p:cNvPr>
          <p:cNvSpPr/>
          <p:nvPr/>
        </p:nvSpPr>
        <p:spPr>
          <a:xfrm>
            <a:off x="2086025" y="950798"/>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RandomForest</a:t>
            </a:r>
            <a:endParaRPr kumimoji="1" lang="ja-JP" altLang="en-US" b="1" dirty="0">
              <a:solidFill>
                <a:schemeClr val="bg1"/>
              </a:solidFill>
            </a:endParaRPr>
          </a:p>
        </p:txBody>
      </p:sp>
      <p:sp>
        <p:nvSpPr>
          <p:cNvPr id="10" name="フローチャート: 処理 9">
            <a:extLst>
              <a:ext uri="{FF2B5EF4-FFF2-40B4-BE49-F238E27FC236}">
                <a16:creationId xmlns:a16="http://schemas.microsoft.com/office/drawing/2014/main" id="{E941AAD5-8316-7C53-C0B8-713076DAFAD3}"/>
              </a:ext>
            </a:extLst>
          </p:cNvPr>
          <p:cNvSpPr/>
          <p:nvPr/>
        </p:nvSpPr>
        <p:spPr>
          <a:xfrm>
            <a:off x="8054481" y="3630102"/>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LightGBM</a:t>
            </a:r>
            <a:endParaRPr kumimoji="1" lang="ja-JP" altLang="en-US" b="1" dirty="0">
              <a:solidFill>
                <a:schemeClr val="bg1"/>
              </a:solidFill>
            </a:endParaRPr>
          </a:p>
        </p:txBody>
      </p:sp>
      <p:sp>
        <p:nvSpPr>
          <p:cNvPr id="65" name="テキスト ボックス 64">
            <a:extLst>
              <a:ext uri="{FF2B5EF4-FFF2-40B4-BE49-F238E27FC236}">
                <a16:creationId xmlns:a16="http://schemas.microsoft.com/office/drawing/2014/main" id="{25D1AF5F-10F0-2D30-65E7-0FF3E21C0DAD}"/>
              </a:ext>
            </a:extLst>
          </p:cNvPr>
          <p:cNvSpPr txBox="1"/>
          <p:nvPr/>
        </p:nvSpPr>
        <p:spPr>
          <a:xfrm>
            <a:off x="1198671" y="3727345"/>
            <a:ext cx="712607" cy="369332"/>
          </a:xfrm>
          <a:prstGeom prst="rect">
            <a:avLst/>
          </a:prstGeom>
          <a:noFill/>
        </p:spPr>
        <p:txBody>
          <a:bodyPr wrap="square" rtlCol="0">
            <a:spAutoFit/>
          </a:bodyPr>
          <a:lstStyle/>
          <a:p>
            <a:pPr algn="ctr"/>
            <a:r>
              <a:rPr kumimoji="1" lang="ja-JP" altLang="en-US" dirty="0"/>
              <a:t>推定</a:t>
            </a:r>
          </a:p>
        </p:txBody>
      </p:sp>
      <p:sp>
        <p:nvSpPr>
          <p:cNvPr id="66" name="テキスト ボックス 65">
            <a:extLst>
              <a:ext uri="{FF2B5EF4-FFF2-40B4-BE49-F238E27FC236}">
                <a16:creationId xmlns:a16="http://schemas.microsoft.com/office/drawing/2014/main" id="{E4887914-4CF0-7107-6D37-29671B462693}"/>
              </a:ext>
            </a:extLst>
          </p:cNvPr>
          <p:cNvSpPr txBox="1"/>
          <p:nvPr/>
        </p:nvSpPr>
        <p:spPr>
          <a:xfrm>
            <a:off x="4268922" y="3727345"/>
            <a:ext cx="712607" cy="369332"/>
          </a:xfrm>
          <a:prstGeom prst="rect">
            <a:avLst/>
          </a:prstGeom>
          <a:noFill/>
        </p:spPr>
        <p:txBody>
          <a:bodyPr wrap="square" rtlCol="0">
            <a:spAutoFit/>
          </a:bodyPr>
          <a:lstStyle/>
          <a:p>
            <a:pPr algn="ctr"/>
            <a:r>
              <a:rPr kumimoji="1" lang="ja-JP" altLang="en-US" dirty="0"/>
              <a:t>予測</a:t>
            </a:r>
          </a:p>
        </p:txBody>
      </p:sp>
      <p:sp>
        <p:nvSpPr>
          <p:cNvPr id="71" name="テキスト ボックス 70">
            <a:extLst>
              <a:ext uri="{FF2B5EF4-FFF2-40B4-BE49-F238E27FC236}">
                <a16:creationId xmlns:a16="http://schemas.microsoft.com/office/drawing/2014/main" id="{DB311C19-5C03-E224-70D6-790E9ABA4120}"/>
              </a:ext>
            </a:extLst>
          </p:cNvPr>
          <p:cNvSpPr txBox="1"/>
          <p:nvPr/>
        </p:nvSpPr>
        <p:spPr>
          <a:xfrm>
            <a:off x="7252496" y="1002723"/>
            <a:ext cx="712607" cy="369332"/>
          </a:xfrm>
          <a:prstGeom prst="rect">
            <a:avLst/>
          </a:prstGeom>
          <a:noFill/>
        </p:spPr>
        <p:txBody>
          <a:bodyPr wrap="square" rtlCol="0">
            <a:spAutoFit/>
          </a:bodyPr>
          <a:lstStyle/>
          <a:p>
            <a:pPr algn="ctr"/>
            <a:r>
              <a:rPr kumimoji="1" lang="ja-JP" altLang="en-US" dirty="0"/>
              <a:t>推定</a:t>
            </a:r>
          </a:p>
        </p:txBody>
      </p:sp>
      <p:sp>
        <p:nvSpPr>
          <p:cNvPr id="72" name="テキスト ボックス 71">
            <a:extLst>
              <a:ext uri="{FF2B5EF4-FFF2-40B4-BE49-F238E27FC236}">
                <a16:creationId xmlns:a16="http://schemas.microsoft.com/office/drawing/2014/main" id="{4D4099D7-E282-D5E9-47E3-4715B77533F0}"/>
              </a:ext>
            </a:extLst>
          </p:cNvPr>
          <p:cNvSpPr txBox="1"/>
          <p:nvPr/>
        </p:nvSpPr>
        <p:spPr>
          <a:xfrm>
            <a:off x="10322747" y="1002723"/>
            <a:ext cx="712607" cy="369332"/>
          </a:xfrm>
          <a:prstGeom prst="rect">
            <a:avLst/>
          </a:prstGeom>
          <a:noFill/>
        </p:spPr>
        <p:txBody>
          <a:bodyPr wrap="square" rtlCol="0">
            <a:spAutoFit/>
          </a:bodyPr>
          <a:lstStyle/>
          <a:p>
            <a:pPr algn="ctr"/>
            <a:r>
              <a:rPr kumimoji="1" lang="ja-JP" altLang="en-US" dirty="0"/>
              <a:t>予測</a:t>
            </a:r>
          </a:p>
        </p:txBody>
      </p:sp>
      <p:sp>
        <p:nvSpPr>
          <p:cNvPr id="73" name="テキスト ボックス 72">
            <a:extLst>
              <a:ext uri="{FF2B5EF4-FFF2-40B4-BE49-F238E27FC236}">
                <a16:creationId xmlns:a16="http://schemas.microsoft.com/office/drawing/2014/main" id="{AD1A0DC1-4541-ABD4-6B02-87AC4449F0F8}"/>
              </a:ext>
            </a:extLst>
          </p:cNvPr>
          <p:cNvSpPr txBox="1"/>
          <p:nvPr/>
        </p:nvSpPr>
        <p:spPr>
          <a:xfrm>
            <a:off x="7252496" y="3727345"/>
            <a:ext cx="712607" cy="369332"/>
          </a:xfrm>
          <a:prstGeom prst="rect">
            <a:avLst/>
          </a:prstGeom>
          <a:noFill/>
        </p:spPr>
        <p:txBody>
          <a:bodyPr wrap="square" rtlCol="0">
            <a:spAutoFit/>
          </a:bodyPr>
          <a:lstStyle/>
          <a:p>
            <a:pPr algn="ctr"/>
            <a:r>
              <a:rPr kumimoji="1" lang="ja-JP" altLang="en-US" dirty="0"/>
              <a:t>推定</a:t>
            </a:r>
          </a:p>
        </p:txBody>
      </p:sp>
      <p:sp>
        <p:nvSpPr>
          <p:cNvPr id="74" name="テキスト ボックス 73">
            <a:extLst>
              <a:ext uri="{FF2B5EF4-FFF2-40B4-BE49-F238E27FC236}">
                <a16:creationId xmlns:a16="http://schemas.microsoft.com/office/drawing/2014/main" id="{83081507-E497-DD88-E1AA-D460E50D8479}"/>
              </a:ext>
            </a:extLst>
          </p:cNvPr>
          <p:cNvSpPr txBox="1"/>
          <p:nvPr/>
        </p:nvSpPr>
        <p:spPr>
          <a:xfrm>
            <a:off x="10322747" y="3727345"/>
            <a:ext cx="712607" cy="369332"/>
          </a:xfrm>
          <a:prstGeom prst="rect">
            <a:avLst/>
          </a:prstGeom>
          <a:noFill/>
        </p:spPr>
        <p:txBody>
          <a:bodyPr wrap="square" rtlCol="0">
            <a:spAutoFit/>
          </a:bodyPr>
          <a:lstStyle/>
          <a:p>
            <a:pPr algn="ctr"/>
            <a:r>
              <a:rPr kumimoji="1" lang="ja-JP" altLang="en-US" dirty="0"/>
              <a:t>予測</a:t>
            </a:r>
          </a:p>
        </p:txBody>
      </p:sp>
      <p:pic>
        <p:nvPicPr>
          <p:cNvPr id="9" name="図 8" descr="グラフ, 折れ線グラフ&#10;&#10;自動的に生成された説明">
            <a:extLst>
              <a:ext uri="{FF2B5EF4-FFF2-40B4-BE49-F238E27FC236}">
                <a16:creationId xmlns:a16="http://schemas.microsoft.com/office/drawing/2014/main" id="{3045000D-1E5F-4374-6E68-3FCDB54FE458}"/>
              </a:ext>
            </a:extLst>
          </p:cNvPr>
          <p:cNvPicPr>
            <a:picLocks noChangeAspect="1"/>
          </p:cNvPicPr>
          <p:nvPr/>
        </p:nvPicPr>
        <p:blipFill>
          <a:blip r:embed="rId7"/>
          <a:stretch>
            <a:fillRect/>
          </a:stretch>
        </p:blipFill>
        <p:spPr>
          <a:xfrm>
            <a:off x="6058274" y="4039198"/>
            <a:ext cx="3121537" cy="2070407"/>
          </a:xfrm>
          <a:prstGeom prst="rect">
            <a:avLst/>
          </a:prstGeom>
        </p:spPr>
      </p:pic>
      <p:pic>
        <p:nvPicPr>
          <p:cNvPr id="14" name="図 13" descr="グラフ, 折れ線グラフ&#10;&#10;自動的に生成された説明">
            <a:extLst>
              <a:ext uri="{FF2B5EF4-FFF2-40B4-BE49-F238E27FC236}">
                <a16:creationId xmlns:a16="http://schemas.microsoft.com/office/drawing/2014/main" id="{566C0B50-DBB3-F528-F495-D82649597332}"/>
              </a:ext>
            </a:extLst>
          </p:cNvPr>
          <p:cNvPicPr>
            <a:picLocks noChangeAspect="1"/>
          </p:cNvPicPr>
          <p:nvPr/>
        </p:nvPicPr>
        <p:blipFill>
          <a:blip r:embed="rId8"/>
          <a:stretch>
            <a:fillRect/>
          </a:stretch>
        </p:blipFill>
        <p:spPr>
          <a:xfrm>
            <a:off x="5979321" y="1328211"/>
            <a:ext cx="3172527" cy="2104227"/>
          </a:xfrm>
          <a:prstGeom prst="rect">
            <a:avLst/>
          </a:prstGeom>
        </p:spPr>
      </p:pic>
      <p:pic>
        <p:nvPicPr>
          <p:cNvPr id="17" name="図 16" descr="グラフ&#10;&#10;自動的に生成された説明">
            <a:extLst>
              <a:ext uri="{FF2B5EF4-FFF2-40B4-BE49-F238E27FC236}">
                <a16:creationId xmlns:a16="http://schemas.microsoft.com/office/drawing/2014/main" id="{91D39976-2A4C-311D-A986-78331545BE32}"/>
              </a:ext>
            </a:extLst>
          </p:cNvPr>
          <p:cNvPicPr>
            <a:picLocks noChangeAspect="1"/>
          </p:cNvPicPr>
          <p:nvPr/>
        </p:nvPicPr>
        <p:blipFill>
          <a:blip r:embed="rId9"/>
          <a:stretch>
            <a:fillRect/>
          </a:stretch>
        </p:blipFill>
        <p:spPr>
          <a:xfrm>
            <a:off x="23104" y="4051996"/>
            <a:ext cx="3079770" cy="2042704"/>
          </a:xfrm>
          <a:prstGeom prst="rect">
            <a:avLst/>
          </a:prstGeom>
        </p:spPr>
      </p:pic>
      <p:pic>
        <p:nvPicPr>
          <p:cNvPr id="19" name="図 18" descr="グラフ&#10;&#10;自動的に生成された説明">
            <a:extLst>
              <a:ext uri="{FF2B5EF4-FFF2-40B4-BE49-F238E27FC236}">
                <a16:creationId xmlns:a16="http://schemas.microsoft.com/office/drawing/2014/main" id="{394276A2-0E7B-B1E5-865C-E28155DB4F15}"/>
              </a:ext>
            </a:extLst>
          </p:cNvPr>
          <p:cNvPicPr>
            <a:picLocks noChangeAspect="1"/>
          </p:cNvPicPr>
          <p:nvPr/>
        </p:nvPicPr>
        <p:blipFill>
          <a:blip r:embed="rId10"/>
          <a:stretch>
            <a:fillRect/>
          </a:stretch>
        </p:blipFill>
        <p:spPr>
          <a:xfrm>
            <a:off x="18909" y="1313997"/>
            <a:ext cx="3094477" cy="2052459"/>
          </a:xfrm>
          <a:prstGeom prst="rect">
            <a:avLst/>
          </a:prstGeom>
        </p:spPr>
      </p:pic>
    </p:spTree>
    <p:extLst>
      <p:ext uri="{BB962C8B-B14F-4D97-AF65-F5344CB8AC3E}">
        <p14:creationId xmlns:p14="http://schemas.microsoft.com/office/powerpoint/2010/main" val="3704244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実績値 </a:t>
            </a:r>
            <a:r>
              <a:rPr lang="en-US" altLang="ja-JP" dirty="0"/>
              <a:t>vs </a:t>
            </a:r>
            <a:r>
              <a:rPr lang="ja-JP" altLang="en-US" dirty="0"/>
              <a:t>計算値</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2.3 </a:t>
            </a:r>
            <a:r>
              <a:rPr lang="ja-JP" altLang="en-US" sz="1600" b="1" dirty="0">
                <a:solidFill>
                  <a:schemeClr val="bg1"/>
                </a:solidFill>
              </a:rPr>
              <a:t>予測結果  </a:t>
            </a:r>
            <a:r>
              <a:rPr lang="en-US" altLang="ja-JP" sz="1600" b="1" dirty="0">
                <a:solidFill>
                  <a:schemeClr val="bg1"/>
                </a:solidFill>
              </a:rPr>
              <a:t>&gt;  TOC</a:t>
            </a:r>
            <a:r>
              <a:rPr lang="ja-JP" altLang="en-US" sz="1600" b="1" dirty="0">
                <a:solidFill>
                  <a:schemeClr val="bg1"/>
                </a:solidFill>
              </a:rPr>
              <a:t>、予測値補正無</a:t>
            </a:r>
            <a:endParaRPr kumimoji="1" lang="ja-JP" altLang="en-US" sz="1600" b="1" dirty="0">
              <a:solidFill>
                <a:schemeClr val="bg1"/>
              </a:solidFill>
            </a:endParaRPr>
          </a:p>
        </p:txBody>
      </p:sp>
      <p:sp>
        <p:nvSpPr>
          <p:cNvPr id="77" name="フローチャート: 処理 76">
            <a:extLst>
              <a:ext uri="{FF2B5EF4-FFF2-40B4-BE49-F238E27FC236}">
                <a16:creationId xmlns:a16="http://schemas.microsoft.com/office/drawing/2014/main" id="{29FF7A59-410C-427C-57E5-6E5E041E2EB2}"/>
              </a:ext>
            </a:extLst>
          </p:cNvPr>
          <p:cNvSpPr/>
          <p:nvPr/>
        </p:nvSpPr>
        <p:spPr>
          <a:xfrm>
            <a:off x="7127809" y="865729"/>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線形重回帰</a:t>
            </a:r>
          </a:p>
        </p:txBody>
      </p:sp>
      <p:sp>
        <p:nvSpPr>
          <p:cNvPr id="78" name="フローチャート: 処理 77">
            <a:extLst>
              <a:ext uri="{FF2B5EF4-FFF2-40B4-BE49-F238E27FC236}">
                <a16:creationId xmlns:a16="http://schemas.microsoft.com/office/drawing/2014/main" id="{85A4E363-7A7C-EE0C-2946-08C063E1B0ED}"/>
              </a:ext>
            </a:extLst>
          </p:cNvPr>
          <p:cNvSpPr/>
          <p:nvPr/>
        </p:nvSpPr>
        <p:spPr>
          <a:xfrm>
            <a:off x="4564804" y="865731"/>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LinearTree</a:t>
            </a:r>
            <a:endParaRPr kumimoji="1" lang="ja-JP" altLang="en-US" b="1" dirty="0">
              <a:solidFill>
                <a:schemeClr val="bg1"/>
              </a:solidFill>
            </a:endParaRPr>
          </a:p>
        </p:txBody>
      </p:sp>
      <p:sp>
        <p:nvSpPr>
          <p:cNvPr id="79" name="フローチャート: 処理 78">
            <a:extLst>
              <a:ext uri="{FF2B5EF4-FFF2-40B4-BE49-F238E27FC236}">
                <a16:creationId xmlns:a16="http://schemas.microsoft.com/office/drawing/2014/main" id="{23830A96-AEDA-8251-76FE-A2A4A9EF0736}"/>
              </a:ext>
            </a:extLst>
          </p:cNvPr>
          <p:cNvSpPr/>
          <p:nvPr/>
        </p:nvSpPr>
        <p:spPr>
          <a:xfrm>
            <a:off x="1899731" y="865730"/>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RandomForest</a:t>
            </a:r>
            <a:endParaRPr kumimoji="1" lang="ja-JP" altLang="en-US" b="1" dirty="0">
              <a:solidFill>
                <a:schemeClr val="bg1"/>
              </a:solidFill>
            </a:endParaRPr>
          </a:p>
        </p:txBody>
      </p:sp>
      <p:sp>
        <p:nvSpPr>
          <p:cNvPr id="80" name="フローチャート: 処理 79">
            <a:extLst>
              <a:ext uri="{FF2B5EF4-FFF2-40B4-BE49-F238E27FC236}">
                <a16:creationId xmlns:a16="http://schemas.microsoft.com/office/drawing/2014/main" id="{3191A4BE-C7B4-6465-DFB6-392ECDC510D8}"/>
              </a:ext>
            </a:extLst>
          </p:cNvPr>
          <p:cNvSpPr/>
          <p:nvPr/>
        </p:nvSpPr>
        <p:spPr>
          <a:xfrm>
            <a:off x="9653317" y="865732"/>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LightGBM</a:t>
            </a:r>
            <a:endParaRPr kumimoji="1" lang="ja-JP" altLang="en-US" b="1" dirty="0">
              <a:solidFill>
                <a:schemeClr val="bg1"/>
              </a:solidFill>
            </a:endParaRPr>
          </a:p>
        </p:txBody>
      </p:sp>
      <p:sp>
        <p:nvSpPr>
          <p:cNvPr id="86" name="テキスト ボックス 85">
            <a:extLst>
              <a:ext uri="{FF2B5EF4-FFF2-40B4-BE49-F238E27FC236}">
                <a16:creationId xmlns:a16="http://schemas.microsoft.com/office/drawing/2014/main" id="{F72D4FB5-535A-E842-C135-C3DB37FE2A9C}"/>
              </a:ext>
            </a:extLst>
          </p:cNvPr>
          <p:cNvSpPr txBox="1"/>
          <p:nvPr/>
        </p:nvSpPr>
        <p:spPr>
          <a:xfrm>
            <a:off x="515486" y="1879867"/>
            <a:ext cx="712607" cy="923330"/>
          </a:xfrm>
          <a:prstGeom prst="rect">
            <a:avLst/>
          </a:prstGeom>
          <a:noFill/>
        </p:spPr>
        <p:txBody>
          <a:bodyPr wrap="square" rtlCol="0">
            <a:spAutoFit/>
          </a:bodyPr>
          <a:lstStyle/>
          <a:p>
            <a:pPr algn="ctr"/>
            <a:r>
              <a:rPr kumimoji="1" lang="ja-JP" altLang="en-US" dirty="0"/>
              <a:t>実績</a:t>
            </a:r>
            <a:endParaRPr kumimoji="1" lang="en-US" altLang="ja-JP" dirty="0"/>
          </a:p>
          <a:p>
            <a:pPr algn="ctr"/>
            <a:r>
              <a:rPr kumimoji="1" lang="en-US" altLang="ja-JP" dirty="0"/>
              <a:t>vs</a:t>
            </a:r>
          </a:p>
          <a:p>
            <a:pPr algn="ctr"/>
            <a:r>
              <a:rPr kumimoji="1" lang="ja-JP" altLang="en-US" dirty="0"/>
              <a:t>推定</a:t>
            </a:r>
          </a:p>
        </p:txBody>
      </p:sp>
      <p:sp>
        <p:nvSpPr>
          <p:cNvPr id="87" name="テキスト ボックス 86">
            <a:extLst>
              <a:ext uri="{FF2B5EF4-FFF2-40B4-BE49-F238E27FC236}">
                <a16:creationId xmlns:a16="http://schemas.microsoft.com/office/drawing/2014/main" id="{F64B04B9-A68C-C1F9-6C62-7DC8D5A71DF2}"/>
              </a:ext>
            </a:extLst>
          </p:cNvPr>
          <p:cNvSpPr txBox="1"/>
          <p:nvPr/>
        </p:nvSpPr>
        <p:spPr>
          <a:xfrm>
            <a:off x="515486" y="4222492"/>
            <a:ext cx="712607" cy="923330"/>
          </a:xfrm>
          <a:prstGeom prst="rect">
            <a:avLst/>
          </a:prstGeom>
          <a:noFill/>
        </p:spPr>
        <p:txBody>
          <a:bodyPr wrap="square" rtlCol="0">
            <a:spAutoFit/>
          </a:bodyPr>
          <a:lstStyle/>
          <a:p>
            <a:pPr algn="ctr"/>
            <a:r>
              <a:rPr kumimoji="1" lang="ja-JP" altLang="en-US" dirty="0"/>
              <a:t>実績</a:t>
            </a:r>
            <a:endParaRPr kumimoji="1" lang="en-US" altLang="ja-JP" dirty="0"/>
          </a:p>
          <a:p>
            <a:pPr algn="ctr"/>
            <a:r>
              <a:rPr kumimoji="1" lang="en-US" altLang="ja-JP" dirty="0"/>
              <a:t>vs</a:t>
            </a:r>
          </a:p>
          <a:p>
            <a:pPr algn="ctr"/>
            <a:r>
              <a:rPr kumimoji="1" lang="ja-JP" altLang="en-US" dirty="0"/>
              <a:t>予測</a:t>
            </a:r>
          </a:p>
        </p:txBody>
      </p:sp>
      <p:sp>
        <p:nvSpPr>
          <p:cNvPr id="88" name="テキスト ボックス 87">
            <a:extLst>
              <a:ext uri="{FF2B5EF4-FFF2-40B4-BE49-F238E27FC236}">
                <a16:creationId xmlns:a16="http://schemas.microsoft.com/office/drawing/2014/main" id="{2ACBFC56-987C-BD8C-5E41-CA3B1E284BE9}"/>
              </a:ext>
            </a:extLst>
          </p:cNvPr>
          <p:cNvSpPr txBox="1"/>
          <p:nvPr/>
        </p:nvSpPr>
        <p:spPr>
          <a:xfrm>
            <a:off x="187525" y="2866674"/>
            <a:ext cx="1453469" cy="276999"/>
          </a:xfrm>
          <a:prstGeom prst="rect">
            <a:avLst/>
          </a:prstGeom>
          <a:noFill/>
        </p:spPr>
        <p:txBody>
          <a:bodyPr wrap="square" rtlCol="0">
            <a:spAutoFit/>
          </a:bodyPr>
          <a:lstStyle/>
          <a:p>
            <a:pPr algn="ctr"/>
            <a:r>
              <a:rPr kumimoji="1" lang="ja-JP" altLang="en-US" sz="1200" dirty="0"/>
              <a:t>データ数</a:t>
            </a:r>
            <a:r>
              <a:rPr kumimoji="1" lang="en-US" altLang="ja-JP" sz="1200" dirty="0"/>
              <a:t>2,208</a:t>
            </a:r>
            <a:r>
              <a:rPr kumimoji="1" lang="ja-JP" altLang="en-US" sz="1200" dirty="0"/>
              <a:t>個</a:t>
            </a:r>
            <a:endParaRPr kumimoji="1" lang="en-US" altLang="ja-JP" sz="1200" dirty="0"/>
          </a:p>
        </p:txBody>
      </p:sp>
      <p:sp>
        <p:nvSpPr>
          <p:cNvPr id="89" name="テキスト ボックス 88">
            <a:extLst>
              <a:ext uri="{FF2B5EF4-FFF2-40B4-BE49-F238E27FC236}">
                <a16:creationId xmlns:a16="http://schemas.microsoft.com/office/drawing/2014/main" id="{B29E783E-F58E-B185-6213-CDD5AB9FCEA5}"/>
              </a:ext>
            </a:extLst>
          </p:cNvPr>
          <p:cNvSpPr txBox="1"/>
          <p:nvPr/>
        </p:nvSpPr>
        <p:spPr>
          <a:xfrm>
            <a:off x="268729" y="5234107"/>
            <a:ext cx="1308375" cy="276999"/>
          </a:xfrm>
          <a:prstGeom prst="rect">
            <a:avLst/>
          </a:prstGeom>
          <a:noFill/>
        </p:spPr>
        <p:txBody>
          <a:bodyPr wrap="square" rtlCol="0">
            <a:spAutoFit/>
          </a:bodyPr>
          <a:lstStyle/>
          <a:p>
            <a:pPr algn="ctr"/>
            <a:r>
              <a:rPr kumimoji="1" lang="ja-JP" altLang="en-US" sz="1200" dirty="0"/>
              <a:t>データ数</a:t>
            </a:r>
            <a:r>
              <a:rPr kumimoji="1" lang="en-US" altLang="ja-JP" sz="1200" dirty="0"/>
              <a:t>2,688</a:t>
            </a:r>
            <a:r>
              <a:rPr kumimoji="1" lang="ja-JP" altLang="en-US" sz="1200" dirty="0"/>
              <a:t>個</a:t>
            </a:r>
            <a:endParaRPr kumimoji="1" lang="en-US" altLang="ja-JP" sz="1200" dirty="0"/>
          </a:p>
        </p:txBody>
      </p:sp>
      <p:sp>
        <p:nvSpPr>
          <p:cNvPr id="2" name="テキスト ボックス 1">
            <a:extLst>
              <a:ext uri="{FF2B5EF4-FFF2-40B4-BE49-F238E27FC236}">
                <a16:creationId xmlns:a16="http://schemas.microsoft.com/office/drawing/2014/main" id="{B0E282B4-C427-35AE-3B6F-B6535F481084}"/>
              </a:ext>
            </a:extLst>
          </p:cNvPr>
          <p:cNvSpPr txBox="1"/>
          <p:nvPr/>
        </p:nvSpPr>
        <p:spPr>
          <a:xfrm>
            <a:off x="149499" y="942596"/>
            <a:ext cx="1565446" cy="338554"/>
          </a:xfrm>
          <a:prstGeom prst="rect">
            <a:avLst/>
          </a:prstGeom>
          <a:noFill/>
        </p:spPr>
        <p:txBody>
          <a:bodyPr wrap="square" rtlCol="0">
            <a:spAutoFit/>
          </a:bodyPr>
          <a:lstStyle/>
          <a:p>
            <a:pPr algn="ctr"/>
            <a:r>
              <a:rPr kumimoji="1" lang="ja-JP" altLang="en-US" sz="1600" dirty="0"/>
              <a:t>単位</a:t>
            </a:r>
            <a:r>
              <a:rPr kumimoji="1" lang="en-US" altLang="ja-JP" sz="1600" dirty="0"/>
              <a:t>: ppm</a:t>
            </a:r>
          </a:p>
        </p:txBody>
      </p:sp>
      <p:pic>
        <p:nvPicPr>
          <p:cNvPr id="8" name="図 7" descr="グラフ, 散布図&#10;&#10;自動的に生成された説明">
            <a:extLst>
              <a:ext uri="{FF2B5EF4-FFF2-40B4-BE49-F238E27FC236}">
                <a16:creationId xmlns:a16="http://schemas.microsoft.com/office/drawing/2014/main" id="{B4A5385E-272D-4BEC-7F3A-02306F362349}"/>
              </a:ext>
            </a:extLst>
          </p:cNvPr>
          <p:cNvPicPr>
            <a:picLocks noChangeAspect="1"/>
          </p:cNvPicPr>
          <p:nvPr/>
        </p:nvPicPr>
        <p:blipFill>
          <a:blip r:embed="rId3"/>
          <a:stretch>
            <a:fillRect/>
          </a:stretch>
        </p:blipFill>
        <p:spPr>
          <a:xfrm>
            <a:off x="9372162" y="1262308"/>
            <a:ext cx="2444700" cy="2444700"/>
          </a:xfrm>
          <a:prstGeom prst="rect">
            <a:avLst/>
          </a:prstGeom>
        </p:spPr>
      </p:pic>
      <p:pic>
        <p:nvPicPr>
          <p:cNvPr id="11" name="図 10" descr="グラフ, 散布図&#10;&#10;自動的に生成された説明">
            <a:extLst>
              <a:ext uri="{FF2B5EF4-FFF2-40B4-BE49-F238E27FC236}">
                <a16:creationId xmlns:a16="http://schemas.microsoft.com/office/drawing/2014/main" id="{7D21D8BB-F8EC-B3D6-BD7B-86D0B72D2251}"/>
              </a:ext>
            </a:extLst>
          </p:cNvPr>
          <p:cNvPicPr>
            <a:picLocks noChangeAspect="1"/>
          </p:cNvPicPr>
          <p:nvPr/>
        </p:nvPicPr>
        <p:blipFill>
          <a:blip r:embed="rId4"/>
          <a:stretch>
            <a:fillRect/>
          </a:stretch>
        </p:blipFill>
        <p:spPr>
          <a:xfrm>
            <a:off x="4166452" y="1219594"/>
            <a:ext cx="2487344" cy="2487344"/>
          </a:xfrm>
          <a:prstGeom prst="rect">
            <a:avLst/>
          </a:prstGeom>
        </p:spPr>
      </p:pic>
      <p:pic>
        <p:nvPicPr>
          <p:cNvPr id="14" name="図 13" descr="グラフ, 散布図&#10;&#10;自動的に生成された説明">
            <a:extLst>
              <a:ext uri="{FF2B5EF4-FFF2-40B4-BE49-F238E27FC236}">
                <a16:creationId xmlns:a16="http://schemas.microsoft.com/office/drawing/2014/main" id="{B53C9104-7CFC-1E88-3045-F749055B9E90}"/>
              </a:ext>
            </a:extLst>
          </p:cNvPr>
          <p:cNvPicPr>
            <a:picLocks noChangeAspect="1"/>
          </p:cNvPicPr>
          <p:nvPr/>
        </p:nvPicPr>
        <p:blipFill>
          <a:blip r:embed="rId5"/>
          <a:stretch>
            <a:fillRect/>
          </a:stretch>
        </p:blipFill>
        <p:spPr>
          <a:xfrm>
            <a:off x="6801197" y="1219411"/>
            <a:ext cx="2492807" cy="2492807"/>
          </a:xfrm>
          <a:prstGeom prst="rect">
            <a:avLst/>
          </a:prstGeom>
        </p:spPr>
      </p:pic>
      <p:pic>
        <p:nvPicPr>
          <p:cNvPr id="18" name="図 17" descr="グラフ, 散布図&#10;&#10;自動的に生成された説明">
            <a:extLst>
              <a:ext uri="{FF2B5EF4-FFF2-40B4-BE49-F238E27FC236}">
                <a16:creationId xmlns:a16="http://schemas.microsoft.com/office/drawing/2014/main" id="{DB923173-6D6B-9486-660C-4BE8FCCE634A}"/>
              </a:ext>
            </a:extLst>
          </p:cNvPr>
          <p:cNvPicPr>
            <a:picLocks noChangeAspect="1"/>
          </p:cNvPicPr>
          <p:nvPr/>
        </p:nvPicPr>
        <p:blipFill>
          <a:blip r:embed="rId6"/>
          <a:stretch>
            <a:fillRect/>
          </a:stretch>
        </p:blipFill>
        <p:spPr>
          <a:xfrm>
            <a:off x="1548990" y="1219412"/>
            <a:ext cx="2487526" cy="2487526"/>
          </a:xfrm>
          <a:prstGeom prst="rect">
            <a:avLst/>
          </a:prstGeom>
        </p:spPr>
      </p:pic>
      <p:pic>
        <p:nvPicPr>
          <p:cNvPr id="20" name="図 19" descr="グラフ, 散布図&#10;&#10;自動的に生成された説明">
            <a:extLst>
              <a:ext uri="{FF2B5EF4-FFF2-40B4-BE49-F238E27FC236}">
                <a16:creationId xmlns:a16="http://schemas.microsoft.com/office/drawing/2014/main" id="{9FBF42E0-3C9B-468F-DCA9-678905FE0142}"/>
              </a:ext>
            </a:extLst>
          </p:cNvPr>
          <p:cNvPicPr>
            <a:picLocks noChangeAspect="1"/>
          </p:cNvPicPr>
          <p:nvPr/>
        </p:nvPicPr>
        <p:blipFill>
          <a:blip r:embed="rId7"/>
          <a:stretch>
            <a:fillRect/>
          </a:stretch>
        </p:blipFill>
        <p:spPr>
          <a:xfrm>
            <a:off x="9305950" y="3657294"/>
            <a:ext cx="2564192" cy="2564192"/>
          </a:xfrm>
          <a:prstGeom prst="rect">
            <a:avLst/>
          </a:prstGeom>
        </p:spPr>
      </p:pic>
      <p:pic>
        <p:nvPicPr>
          <p:cNvPr id="22" name="図 21" descr="グラフ, 散布図&#10;&#10;自動的に生成された説明">
            <a:extLst>
              <a:ext uri="{FF2B5EF4-FFF2-40B4-BE49-F238E27FC236}">
                <a16:creationId xmlns:a16="http://schemas.microsoft.com/office/drawing/2014/main" id="{29953854-9A37-A17B-0DEF-FA3025FEF653}"/>
              </a:ext>
            </a:extLst>
          </p:cNvPr>
          <p:cNvPicPr>
            <a:picLocks noChangeAspect="1"/>
          </p:cNvPicPr>
          <p:nvPr/>
        </p:nvPicPr>
        <p:blipFill>
          <a:blip r:embed="rId8"/>
          <a:stretch>
            <a:fillRect/>
          </a:stretch>
        </p:blipFill>
        <p:spPr>
          <a:xfrm>
            <a:off x="4166452" y="3639039"/>
            <a:ext cx="2582445" cy="2582445"/>
          </a:xfrm>
          <a:prstGeom prst="rect">
            <a:avLst/>
          </a:prstGeom>
        </p:spPr>
      </p:pic>
      <p:pic>
        <p:nvPicPr>
          <p:cNvPr id="24" name="図 23" descr="グラフ, 散布図&#10;&#10;自動的に生成された説明">
            <a:extLst>
              <a:ext uri="{FF2B5EF4-FFF2-40B4-BE49-F238E27FC236}">
                <a16:creationId xmlns:a16="http://schemas.microsoft.com/office/drawing/2014/main" id="{351BC30B-F33D-9B04-1488-B1DFF54D0264}"/>
              </a:ext>
            </a:extLst>
          </p:cNvPr>
          <p:cNvPicPr>
            <a:picLocks noChangeAspect="1"/>
          </p:cNvPicPr>
          <p:nvPr/>
        </p:nvPicPr>
        <p:blipFill>
          <a:blip r:embed="rId9"/>
          <a:stretch>
            <a:fillRect/>
          </a:stretch>
        </p:blipFill>
        <p:spPr>
          <a:xfrm>
            <a:off x="6757927" y="3645384"/>
            <a:ext cx="2564191" cy="2564191"/>
          </a:xfrm>
          <a:prstGeom prst="rect">
            <a:avLst/>
          </a:prstGeom>
        </p:spPr>
      </p:pic>
      <p:pic>
        <p:nvPicPr>
          <p:cNvPr id="27" name="図 26" descr="グラフ, 散布図&#10;&#10;自動的に生成された説明">
            <a:extLst>
              <a:ext uri="{FF2B5EF4-FFF2-40B4-BE49-F238E27FC236}">
                <a16:creationId xmlns:a16="http://schemas.microsoft.com/office/drawing/2014/main" id="{9372CA82-D4B3-DB4E-DBFF-6924649B7AA4}"/>
              </a:ext>
            </a:extLst>
          </p:cNvPr>
          <p:cNvPicPr>
            <a:picLocks noChangeAspect="1"/>
          </p:cNvPicPr>
          <p:nvPr/>
        </p:nvPicPr>
        <p:blipFill>
          <a:blip r:embed="rId10"/>
          <a:stretch>
            <a:fillRect/>
          </a:stretch>
        </p:blipFill>
        <p:spPr>
          <a:xfrm>
            <a:off x="1541146" y="3645383"/>
            <a:ext cx="2564191" cy="2564191"/>
          </a:xfrm>
          <a:prstGeom prst="rect">
            <a:avLst/>
          </a:prstGeom>
        </p:spPr>
      </p:pic>
    </p:spTree>
    <p:extLst>
      <p:ext uri="{BB962C8B-B14F-4D97-AF65-F5344CB8AC3E}">
        <p14:creationId xmlns:p14="http://schemas.microsoft.com/office/powerpoint/2010/main" val="1048300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 棒グラフ&#10;&#10;自動的に生成された説明">
            <a:extLst>
              <a:ext uri="{FF2B5EF4-FFF2-40B4-BE49-F238E27FC236}">
                <a16:creationId xmlns:a16="http://schemas.microsoft.com/office/drawing/2014/main" id="{0241A699-3AA8-35BD-3649-269FF61A6057}"/>
              </a:ext>
            </a:extLst>
          </p:cNvPr>
          <p:cNvPicPr>
            <a:picLocks noChangeAspect="1"/>
          </p:cNvPicPr>
          <p:nvPr/>
        </p:nvPicPr>
        <p:blipFill>
          <a:blip r:embed="rId3"/>
          <a:stretch>
            <a:fillRect/>
          </a:stretch>
        </p:blipFill>
        <p:spPr>
          <a:xfrm>
            <a:off x="139820" y="2649384"/>
            <a:ext cx="5926511" cy="2963255"/>
          </a:xfrm>
          <a:prstGeom prst="rect">
            <a:avLst/>
          </a:prstGeom>
        </p:spPr>
      </p:pic>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計算時間とモデル精度</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2.4 </a:t>
            </a:r>
            <a:r>
              <a:rPr lang="ja-JP" altLang="en-US" sz="1600" b="1" dirty="0">
                <a:solidFill>
                  <a:schemeClr val="bg1"/>
                </a:solidFill>
              </a:rPr>
              <a:t>予測結果  </a:t>
            </a:r>
            <a:r>
              <a:rPr lang="en-US" altLang="ja-JP" sz="1600" b="1" dirty="0">
                <a:solidFill>
                  <a:schemeClr val="bg1"/>
                </a:solidFill>
              </a:rPr>
              <a:t>&gt;  TOC</a:t>
            </a:r>
            <a:r>
              <a:rPr lang="ja-JP" altLang="en-US" sz="1600" b="1" dirty="0">
                <a:solidFill>
                  <a:schemeClr val="bg1"/>
                </a:solidFill>
              </a:rPr>
              <a:t>、予測値補正有</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08946FFE-1DC2-B78B-0880-309E2B9317D2}"/>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err="1"/>
              <a:t>LinearTree</a:t>
            </a:r>
            <a:r>
              <a:rPr lang="ja-JP" altLang="en-US" sz="2800" dirty="0"/>
              <a:t>だけ予測精度が少しだけ改善するが、傾向は変わらない。</a:t>
            </a:r>
            <a:endParaRPr lang="en-US" altLang="ja-JP" sz="2800" dirty="0"/>
          </a:p>
        </p:txBody>
      </p:sp>
      <p:sp>
        <p:nvSpPr>
          <p:cNvPr id="8" name="テキスト ボックス 7">
            <a:extLst>
              <a:ext uri="{FF2B5EF4-FFF2-40B4-BE49-F238E27FC236}">
                <a16:creationId xmlns:a16="http://schemas.microsoft.com/office/drawing/2014/main" id="{0F5CE6C0-DDAD-F5EB-792A-B24E3655D6EE}"/>
              </a:ext>
            </a:extLst>
          </p:cNvPr>
          <p:cNvSpPr txBox="1"/>
          <p:nvPr/>
        </p:nvSpPr>
        <p:spPr>
          <a:xfrm>
            <a:off x="904077" y="3144552"/>
            <a:ext cx="715890" cy="307777"/>
          </a:xfrm>
          <a:prstGeom prst="rect">
            <a:avLst/>
          </a:prstGeom>
          <a:noFill/>
        </p:spPr>
        <p:txBody>
          <a:bodyPr wrap="square" rtlCol="0">
            <a:spAutoFit/>
          </a:bodyPr>
          <a:lstStyle/>
          <a:p>
            <a:pPr algn="ctr"/>
            <a:r>
              <a:rPr kumimoji="1" lang="en-US" altLang="ja-JP" sz="1400" dirty="0">
                <a:solidFill>
                  <a:schemeClr val="accent1"/>
                </a:solidFill>
              </a:rPr>
              <a:t>1.25</a:t>
            </a:r>
            <a:r>
              <a:rPr kumimoji="1" lang="ja-JP" altLang="en-US" sz="1400" dirty="0">
                <a:solidFill>
                  <a:schemeClr val="accent1"/>
                </a:solidFill>
              </a:rPr>
              <a:t>秒</a:t>
            </a:r>
          </a:p>
        </p:txBody>
      </p:sp>
      <p:sp>
        <p:nvSpPr>
          <p:cNvPr id="10" name="テキスト ボックス 9">
            <a:extLst>
              <a:ext uri="{FF2B5EF4-FFF2-40B4-BE49-F238E27FC236}">
                <a16:creationId xmlns:a16="http://schemas.microsoft.com/office/drawing/2014/main" id="{F695A498-49CE-D886-8425-D4F7E926CB4B}"/>
              </a:ext>
            </a:extLst>
          </p:cNvPr>
          <p:cNvSpPr txBox="1"/>
          <p:nvPr/>
        </p:nvSpPr>
        <p:spPr>
          <a:xfrm>
            <a:off x="2019600" y="4749924"/>
            <a:ext cx="815831" cy="307777"/>
          </a:xfrm>
          <a:prstGeom prst="rect">
            <a:avLst/>
          </a:prstGeom>
          <a:noFill/>
        </p:spPr>
        <p:txBody>
          <a:bodyPr wrap="square" rtlCol="0">
            <a:spAutoFit/>
          </a:bodyPr>
          <a:lstStyle/>
          <a:p>
            <a:pPr algn="ctr"/>
            <a:r>
              <a:rPr kumimoji="1" lang="en-US" altLang="ja-JP" sz="1400" dirty="0">
                <a:solidFill>
                  <a:schemeClr val="accent1"/>
                </a:solidFill>
              </a:rPr>
              <a:t>0.007</a:t>
            </a:r>
            <a:r>
              <a:rPr kumimoji="1" lang="ja-JP" altLang="en-US" sz="1400" dirty="0">
                <a:solidFill>
                  <a:schemeClr val="accent1"/>
                </a:solidFill>
              </a:rPr>
              <a:t>秒</a:t>
            </a:r>
          </a:p>
        </p:txBody>
      </p:sp>
      <p:sp>
        <p:nvSpPr>
          <p:cNvPr id="11" name="テキスト ボックス 10">
            <a:extLst>
              <a:ext uri="{FF2B5EF4-FFF2-40B4-BE49-F238E27FC236}">
                <a16:creationId xmlns:a16="http://schemas.microsoft.com/office/drawing/2014/main" id="{E1959BCB-6E6B-C378-7D2E-B235D96416A9}"/>
              </a:ext>
            </a:extLst>
          </p:cNvPr>
          <p:cNvSpPr txBox="1"/>
          <p:nvPr/>
        </p:nvSpPr>
        <p:spPr>
          <a:xfrm>
            <a:off x="2895449" y="3181552"/>
            <a:ext cx="715890" cy="307777"/>
          </a:xfrm>
          <a:prstGeom prst="rect">
            <a:avLst/>
          </a:prstGeom>
          <a:noFill/>
        </p:spPr>
        <p:txBody>
          <a:bodyPr wrap="square" rtlCol="0">
            <a:spAutoFit/>
          </a:bodyPr>
          <a:lstStyle/>
          <a:p>
            <a:pPr algn="ctr"/>
            <a:r>
              <a:rPr kumimoji="1" lang="en-US" altLang="ja-JP" sz="1400" dirty="0">
                <a:solidFill>
                  <a:schemeClr val="accent1"/>
                </a:solidFill>
              </a:rPr>
              <a:t>1.65</a:t>
            </a:r>
            <a:r>
              <a:rPr kumimoji="1" lang="ja-JP" altLang="en-US" sz="1400" dirty="0">
                <a:solidFill>
                  <a:schemeClr val="accent1"/>
                </a:solidFill>
              </a:rPr>
              <a:t>秒</a:t>
            </a:r>
          </a:p>
        </p:txBody>
      </p:sp>
      <p:sp>
        <p:nvSpPr>
          <p:cNvPr id="12" name="テキスト ボックス 11">
            <a:extLst>
              <a:ext uri="{FF2B5EF4-FFF2-40B4-BE49-F238E27FC236}">
                <a16:creationId xmlns:a16="http://schemas.microsoft.com/office/drawing/2014/main" id="{C3622658-C661-19EE-8C53-64560F08856D}"/>
              </a:ext>
            </a:extLst>
          </p:cNvPr>
          <p:cNvSpPr txBox="1"/>
          <p:nvPr/>
        </p:nvSpPr>
        <p:spPr>
          <a:xfrm>
            <a:off x="4597592" y="4570681"/>
            <a:ext cx="815831" cy="307777"/>
          </a:xfrm>
          <a:prstGeom prst="rect">
            <a:avLst/>
          </a:prstGeom>
          <a:noFill/>
        </p:spPr>
        <p:txBody>
          <a:bodyPr wrap="square" rtlCol="0">
            <a:spAutoFit/>
          </a:bodyPr>
          <a:lstStyle/>
          <a:p>
            <a:pPr algn="ctr"/>
            <a:r>
              <a:rPr kumimoji="1" lang="en-US" altLang="ja-JP" sz="1400" dirty="0">
                <a:solidFill>
                  <a:schemeClr val="accent1"/>
                </a:solidFill>
              </a:rPr>
              <a:t>0.14</a:t>
            </a:r>
            <a:r>
              <a:rPr kumimoji="1" lang="ja-JP" altLang="en-US" sz="1400" dirty="0">
                <a:solidFill>
                  <a:schemeClr val="accent1"/>
                </a:solidFill>
              </a:rPr>
              <a:t>秒</a:t>
            </a:r>
          </a:p>
        </p:txBody>
      </p:sp>
      <p:sp>
        <p:nvSpPr>
          <p:cNvPr id="13" name="テキスト ボックス 12">
            <a:extLst>
              <a:ext uri="{FF2B5EF4-FFF2-40B4-BE49-F238E27FC236}">
                <a16:creationId xmlns:a16="http://schemas.microsoft.com/office/drawing/2014/main" id="{34A7C4B8-CC93-7676-B1AD-EE06F1B3768E}"/>
              </a:ext>
            </a:extLst>
          </p:cNvPr>
          <p:cNvSpPr txBox="1"/>
          <p:nvPr/>
        </p:nvSpPr>
        <p:spPr>
          <a:xfrm>
            <a:off x="1198216" y="4731298"/>
            <a:ext cx="877860" cy="307777"/>
          </a:xfrm>
          <a:prstGeom prst="rect">
            <a:avLst/>
          </a:prstGeom>
          <a:noFill/>
        </p:spPr>
        <p:txBody>
          <a:bodyPr wrap="square" rtlCol="0">
            <a:spAutoFit/>
          </a:bodyPr>
          <a:lstStyle/>
          <a:p>
            <a:pPr algn="ctr"/>
            <a:r>
              <a:rPr kumimoji="1" lang="en-US" altLang="ja-JP" sz="1400" dirty="0">
                <a:solidFill>
                  <a:schemeClr val="accent4"/>
                </a:solidFill>
              </a:rPr>
              <a:t>0.04</a:t>
            </a:r>
            <a:r>
              <a:rPr kumimoji="1" lang="ja-JP" altLang="en-US" sz="1400" dirty="0">
                <a:solidFill>
                  <a:schemeClr val="accent4"/>
                </a:solidFill>
              </a:rPr>
              <a:t>秒</a:t>
            </a:r>
          </a:p>
        </p:txBody>
      </p:sp>
      <p:sp>
        <p:nvSpPr>
          <p:cNvPr id="14" name="テキスト ボックス 13">
            <a:extLst>
              <a:ext uri="{FF2B5EF4-FFF2-40B4-BE49-F238E27FC236}">
                <a16:creationId xmlns:a16="http://schemas.microsoft.com/office/drawing/2014/main" id="{8943FD5E-7135-3717-2082-4846C9862B8A}"/>
              </a:ext>
            </a:extLst>
          </p:cNvPr>
          <p:cNvSpPr txBox="1"/>
          <p:nvPr/>
        </p:nvSpPr>
        <p:spPr>
          <a:xfrm>
            <a:off x="2427515" y="4554326"/>
            <a:ext cx="815831" cy="307777"/>
          </a:xfrm>
          <a:prstGeom prst="rect">
            <a:avLst/>
          </a:prstGeom>
          <a:noFill/>
        </p:spPr>
        <p:txBody>
          <a:bodyPr wrap="square" rtlCol="0">
            <a:spAutoFit/>
          </a:bodyPr>
          <a:lstStyle/>
          <a:p>
            <a:pPr algn="ctr"/>
            <a:r>
              <a:rPr kumimoji="1" lang="en-US" altLang="ja-JP" sz="1400" dirty="0">
                <a:solidFill>
                  <a:schemeClr val="accent4"/>
                </a:solidFill>
              </a:rPr>
              <a:t>0.003</a:t>
            </a:r>
            <a:r>
              <a:rPr kumimoji="1" lang="ja-JP" altLang="en-US" sz="1400" dirty="0">
                <a:solidFill>
                  <a:schemeClr val="accent4"/>
                </a:solidFill>
              </a:rPr>
              <a:t>秒</a:t>
            </a:r>
          </a:p>
        </p:txBody>
      </p:sp>
      <p:sp>
        <p:nvSpPr>
          <p:cNvPr id="15" name="テキスト ボックス 14">
            <a:extLst>
              <a:ext uri="{FF2B5EF4-FFF2-40B4-BE49-F238E27FC236}">
                <a16:creationId xmlns:a16="http://schemas.microsoft.com/office/drawing/2014/main" id="{C6A47A85-91D0-192B-BAD5-D6C034EB3522}"/>
              </a:ext>
            </a:extLst>
          </p:cNvPr>
          <p:cNvSpPr txBox="1"/>
          <p:nvPr/>
        </p:nvSpPr>
        <p:spPr>
          <a:xfrm>
            <a:off x="3914466" y="4817089"/>
            <a:ext cx="898609" cy="307777"/>
          </a:xfrm>
          <a:prstGeom prst="rect">
            <a:avLst/>
          </a:prstGeom>
          <a:noFill/>
        </p:spPr>
        <p:txBody>
          <a:bodyPr wrap="square" rtlCol="0">
            <a:spAutoFit/>
          </a:bodyPr>
          <a:lstStyle/>
          <a:p>
            <a:pPr algn="ctr"/>
            <a:r>
              <a:rPr kumimoji="1" lang="en-US" altLang="ja-JP" sz="1400" dirty="0">
                <a:solidFill>
                  <a:schemeClr val="accent4"/>
                </a:solidFill>
              </a:rPr>
              <a:t>0.004</a:t>
            </a:r>
            <a:r>
              <a:rPr kumimoji="1" lang="ja-JP" altLang="en-US" sz="1400" dirty="0">
                <a:solidFill>
                  <a:schemeClr val="accent4"/>
                </a:solidFill>
              </a:rPr>
              <a:t>秒</a:t>
            </a:r>
          </a:p>
        </p:txBody>
      </p:sp>
      <p:sp>
        <p:nvSpPr>
          <p:cNvPr id="16" name="テキスト ボックス 15">
            <a:extLst>
              <a:ext uri="{FF2B5EF4-FFF2-40B4-BE49-F238E27FC236}">
                <a16:creationId xmlns:a16="http://schemas.microsoft.com/office/drawing/2014/main" id="{944BC1B8-AF80-2115-D4B4-046DCD4F5858}"/>
              </a:ext>
            </a:extLst>
          </p:cNvPr>
          <p:cNvSpPr txBox="1"/>
          <p:nvPr/>
        </p:nvSpPr>
        <p:spPr>
          <a:xfrm>
            <a:off x="5052899" y="4746224"/>
            <a:ext cx="956283" cy="307777"/>
          </a:xfrm>
          <a:prstGeom prst="rect">
            <a:avLst/>
          </a:prstGeom>
          <a:noFill/>
        </p:spPr>
        <p:txBody>
          <a:bodyPr wrap="square" rtlCol="0">
            <a:spAutoFit/>
          </a:bodyPr>
          <a:lstStyle/>
          <a:p>
            <a:pPr algn="ctr"/>
            <a:r>
              <a:rPr kumimoji="1" lang="en-US" altLang="ja-JP" sz="1400" dirty="0">
                <a:solidFill>
                  <a:schemeClr val="accent4"/>
                </a:solidFill>
              </a:rPr>
              <a:t>0.007</a:t>
            </a:r>
            <a:r>
              <a:rPr kumimoji="1" lang="ja-JP" altLang="en-US" sz="1400" dirty="0">
                <a:solidFill>
                  <a:schemeClr val="accent4"/>
                </a:solidFill>
              </a:rPr>
              <a:t>秒</a:t>
            </a:r>
          </a:p>
        </p:txBody>
      </p:sp>
      <p:sp>
        <p:nvSpPr>
          <p:cNvPr id="17" name="テキスト ボックス 16">
            <a:extLst>
              <a:ext uri="{FF2B5EF4-FFF2-40B4-BE49-F238E27FC236}">
                <a16:creationId xmlns:a16="http://schemas.microsoft.com/office/drawing/2014/main" id="{901D20FC-EDB1-2260-4434-65A3CBD5F1DB}"/>
              </a:ext>
            </a:extLst>
          </p:cNvPr>
          <p:cNvSpPr txBox="1"/>
          <p:nvPr/>
        </p:nvSpPr>
        <p:spPr>
          <a:xfrm>
            <a:off x="6284469" y="5658364"/>
            <a:ext cx="5723312" cy="338554"/>
          </a:xfrm>
          <a:prstGeom prst="rect">
            <a:avLst/>
          </a:prstGeom>
          <a:noFill/>
        </p:spPr>
        <p:txBody>
          <a:bodyPr wrap="square" rtlCol="0">
            <a:spAutoFit/>
          </a:bodyPr>
          <a:lstStyle/>
          <a:p>
            <a:pPr algn="ctr"/>
            <a:r>
              <a:rPr kumimoji="1" lang="ja-JP" altLang="en-US" sz="1600" dirty="0">
                <a:solidFill>
                  <a:schemeClr val="accent1"/>
                </a:solidFill>
              </a:rPr>
              <a:t>学習データ数</a:t>
            </a:r>
            <a:r>
              <a:rPr kumimoji="1" lang="en-US" altLang="ja-JP" sz="1600" dirty="0">
                <a:solidFill>
                  <a:schemeClr val="accent1"/>
                </a:solidFill>
              </a:rPr>
              <a:t>2,208</a:t>
            </a:r>
            <a:r>
              <a:rPr kumimoji="1" lang="ja-JP" altLang="en-US" sz="1600" dirty="0">
                <a:solidFill>
                  <a:schemeClr val="accent1"/>
                </a:solidFill>
              </a:rPr>
              <a:t>個／予測データ数</a:t>
            </a:r>
            <a:r>
              <a:rPr kumimoji="1" lang="en-US" altLang="ja-JP" sz="1600" dirty="0">
                <a:solidFill>
                  <a:schemeClr val="accent1"/>
                </a:solidFill>
              </a:rPr>
              <a:t>2,688</a:t>
            </a:r>
            <a:r>
              <a:rPr kumimoji="1" lang="ja-JP" altLang="en-US" sz="1600" dirty="0">
                <a:solidFill>
                  <a:schemeClr val="accent1"/>
                </a:solidFill>
              </a:rPr>
              <a:t>個／説明変数</a:t>
            </a:r>
            <a:r>
              <a:rPr kumimoji="1" lang="en-US" altLang="ja-JP" sz="1600" dirty="0">
                <a:solidFill>
                  <a:schemeClr val="accent1"/>
                </a:solidFill>
              </a:rPr>
              <a:t>9</a:t>
            </a:r>
            <a:r>
              <a:rPr kumimoji="1" lang="ja-JP" altLang="en-US" sz="1600" dirty="0">
                <a:solidFill>
                  <a:schemeClr val="accent1"/>
                </a:solidFill>
              </a:rPr>
              <a:t>個</a:t>
            </a:r>
            <a:endParaRPr kumimoji="1" lang="en-US" altLang="ja-JP" sz="1600" dirty="0">
              <a:solidFill>
                <a:schemeClr val="accent1"/>
              </a:solidFill>
            </a:endParaRPr>
          </a:p>
        </p:txBody>
      </p:sp>
      <p:sp>
        <p:nvSpPr>
          <p:cNvPr id="19" name="テキスト ボックス 18">
            <a:extLst>
              <a:ext uri="{FF2B5EF4-FFF2-40B4-BE49-F238E27FC236}">
                <a16:creationId xmlns:a16="http://schemas.microsoft.com/office/drawing/2014/main" id="{5CC45FC7-951F-134B-FD51-962D62DFA4B3}"/>
              </a:ext>
            </a:extLst>
          </p:cNvPr>
          <p:cNvSpPr txBox="1"/>
          <p:nvPr/>
        </p:nvSpPr>
        <p:spPr>
          <a:xfrm>
            <a:off x="2558635" y="2298678"/>
            <a:ext cx="1370115" cy="369332"/>
          </a:xfrm>
          <a:prstGeom prst="rect">
            <a:avLst/>
          </a:prstGeom>
          <a:noFill/>
        </p:spPr>
        <p:txBody>
          <a:bodyPr wrap="square" rtlCol="0">
            <a:spAutoFit/>
          </a:bodyPr>
          <a:lstStyle/>
          <a:p>
            <a:pPr algn="ctr"/>
            <a:r>
              <a:rPr kumimoji="1" lang="ja-JP" altLang="en-US" dirty="0"/>
              <a:t>計算時間</a:t>
            </a:r>
            <a:endParaRPr kumimoji="1" lang="en-US" altLang="ja-JP" dirty="0"/>
          </a:p>
        </p:txBody>
      </p:sp>
      <p:sp>
        <p:nvSpPr>
          <p:cNvPr id="20" name="テキスト ボックス 19">
            <a:extLst>
              <a:ext uri="{FF2B5EF4-FFF2-40B4-BE49-F238E27FC236}">
                <a16:creationId xmlns:a16="http://schemas.microsoft.com/office/drawing/2014/main" id="{C4EC94F5-BF38-A5BF-E32D-19DFA7493F6C}"/>
              </a:ext>
            </a:extLst>
          </p:cNvPr>
          <p:cNvSpPr txBox="1"/>
          <p:nvPr/>
        </p:nvSpPr>
        <p:spPr>
          <a:xfrm>
            <a:off x="8461067" y="2298678"/>
            <a:ext cx="1370115" cy="369332"/>
          </a:xfrm>
          <a:prstGeom prst="rect">
            <a:avLst/>
          </a:prstGeom>
          <a:noFill/>
        </p:spPr>
        <p:txBody>
          <a:bodyPr wrap="square" rtlCol="0">
            <a:spAutoFit/>
          </a:bodyPr>
          <a:lstStyle/>
          <a:p>
            <a:pPr algn="ctr"/>
            <a:r>
              <a:rPr kumimoji="1" lang="ja-JP" altLang="en-US" dirty="0"/>
              <a:t>モデル精度</a:t>
            </a:r>
            <a:endParaRPr kumimoji="1" lang="en-US" altLang="ja-JP" dirty="0"/>
          </a:p>
        </p:txBody>
      </p:sp>
      <p:pic>
        <p:nvPicPr>
          <p:cNvPr id="21" name="図 20" descr="グラフ, 棒グラフ&#10;&#10;自動的に生成された説明">
            <a:extLst>
              <a:ext uri="{FF2B5EF4-FFF2-40B4-BE49-F238E27FC236}">
                <a16:creationId xmlns:a16="http://schemas.microsoft.com/office/drawing/2014/main" id="{6640A504-8782-E193-3613-720A0F9E1061}"/>
              </a:ext>
            </a:extLst>
          </p:cNvPr>
          <p:cNvPicPr>
            <a:picLocks noChangeAspect="1"/>
          </p:cNvPicPr>
          <p:nvPr/>
        </p:nvPicPr>
        <p:blipFill>
          <a:blip r:embed="rId4"/>
          <a:stretch>
            <a:fillRect/>
          </a:stretch>
        </p:blipFill>
        <p:spPr>
          <a:xfrm>
            <a:off x="6095746" y="2649384"/>
            <a:ext cx="5926511" cy="2963255"/>
          </a:xfrm>
          <a:prstGeom prst="rect">
            <a:avLst/>
          </a:prstGeom>
        </p:spPr>
      </p:pic>
    </p:spTree>
    <p:extLst>
      <p:ext uri="{BB962C8B-B14F-4D97-AF65-F5344CB8AC3E}">
        <p14:creationId xmlns:p14="http://schemas.microsoft.com/office/powerpoint/2010/main" val="2046703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グラフ&#10;&#10;自動的に生成された説明">
            <a:extLst>
              <a:ext uri="{FF2B5EF4-FFF2-40B4-BE49-F238E27FC236}">
                <a16:creationId xmlns:a16="http://schemas.microsoft.com/office/drawing/2014/main" id="{35DACFB2-3062-8D90-8E97-D296C644BB79}"/>
              </a:ext>
            </a:extLst>
          </p:cNvPr>
          <p:cNvPicPr>
            <a:picLocks noChangeAspect="1"/>
          </p:cNvPicPr>
          <p:nvPr/>
        </p:nvPicPr>
        <p:blipFill>
          <a:blip r:embed="rId3"/>
          <a:stretch>
            <a:fillRect/>
          </a:stretch>
        </p:blipFill>
        <p:spPr>
          <a:xfrm>
            <a:off x="2954984" y="1356092"/>
            <a:ext cx="3065613" cy="2026422"/>
          </a:xfrm>
          <a:prstGeom prst="rect">
            <a:avLst/>
          </a:prstGeom>
        </p:spPr>
      </p:pic>
      <p:pic>
        <p:nvPicPr>
          <p:cNvPr id="25" name="図 24" descr="グラフ&#10;&#10;自動的に生成された説明">
            <a:extLst>
              <a:ext uri="{FF2B5EF4-FFF2-40B4-BE49-F238E27FC236}">
                <a16:creationId xmlns:a16="http://schemas.microsoft.com/office/drawing/2014/main" id="{EF71BD83-9517-F9DE-C8C8-BD4E7D77E655}"/>
              </a:ext>
            </a:extLst>
          </p:cNvPr>
          <p:cNvPicPr>
            <a:picLocks noChangeAspect="1"/>
          </p:cNvPicPr>
          <p:nvPr/>
        </p:nvPicPr>
        <p:blipFill>
          <a:blip r:embed="rId4"/>
          <a:stretch>
            <a:fillRect/>
          </a:stretch>
        </p:blipFill>
        <p:spPr>
          <a:xfrm>
            <a:off x="2899784" y="4036601"/>
            <a:ext cx="3144889" cy="2078825"/>
          </a:xfrm>
          <a:prstGeom prst="rect">
            <a:avLst/>
          </a:prstGeom>
        </p:spPr>
      </p:pic>
      <p:pic>
        <p:nvPicPr>
          <p:cNvPr id="21" name="図 20" descr="グラフ, 折れ線グラフ&#10;&#10;自動的に生成された説明">
            <a:extLst>
              <a:ext uri="{FF2B5EF4-FFF2-40B4-BE49-F238E27FC236}">
                <a16:creationId xmlns:a16="http://schemas.microsoft.com/office/drawing/2014/main" id="{C229D949-D776-01C8-EB4F-53EEC5A72A95}"/>
              </a:ext>
            </a:extLst>
          </p:cNvPr>
          <p:cNvPicPr>
            <a:picLocks noChangeAspect="1"/>
          </p:cNvPicPr>
          <p:nvPr/>
        </p:nvPicPr>
        <p:blipFill>
          <a:blip r:embed="rId5"/>
          <a:stretch>
            <a:fillRect/>
          </a:stretch>
        </p:blipFill>
        <p:spPr>
          <a:xfrm>
            <a:off x="9021504" y="1366128"/>
            <a:ext cx="3114509" cy="2058743"/>
          </a:xfrm>
          <a:prstGeom prst="rect">
            <a:avLst/>
          </a:prstGeom>
        </p:spPr>
      </p:pic>
      <p:pic>
        <p:nvPicPr>
          <p:cNvPr id="19" name="図 18" descr="グラフ&#10;&#10;自動的に生成された説明">
            <a:extLst>
              <a:ext uri="{FF2B5EF4-FFF2-40B4-BE49-F238E27FC236}">
                <a16:creationId xmlns:a16="http://schemas.microsoft.com/office/drawing/2014/main" id="{E84760C2-0244-E655-E726-177B2FD7A1DC}"/>
              </a:ext>
            </a:extLst>
          </p:cNvPr>
          <p:cNvPicPr>
            <a:picLocks noChangeAspect="1"/>
          </p:cNvPicPr>
          <p:nvPr/>
        </p:nvPicPr>
        <p:blipFill>
          <a:blip r:embed="rId6"/>
          <a:stretch>
            <a:fillRect/>
          </a:stretch>
        </p:blipFill>
        <p:spPr>
          <a:xfrm>
            <a:off x="8947118" y="4036601"/>
            <a:ext cx="3114509" cy="2058743"/>
          </a:xfrm>
          <a:prstGeom prst="rect">
            <a:avLst/>
          </a:prstGeom>
        </p:spPr>
      </p:pic>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推定値／予測値トレンド</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2.4</a:t>
            </a:r>
            <a:r>
              <a:rPr lang="ja-JP" altLang="en-US" sz="1600" b="1" dirty="0">
                <a:solidFill>
                  <a:schemeClr val="bg1"/>
                </a:solidFill>
              </a:rPr>
              <a:t> 予測結果  </a:t>
            </a:r>
            <a:r>
              <a:rPr lang="en-US" altLang="ja-JP" sz="1600" b="1" dirty="0">
                <a:solidFill>
                  <a:schemeClr val="bg1"/>
                </a:solidFill>
              </a:rPr>
              <a:t>&gt;  TOC</a:t>
            </a:r>
            <a:r>
              <a:rPr lang="ja-JP" altLang="en-US" sz="1600" b="1" dirty="0">
                <a:solidFill>
                  <a:schemeClr val="bg1"/>
                </a:solidFill>
              </a:rPr>
              <a:t>、予測値補正有</a:t>
            </a:r>
            <a:endParaRPr kumimoji="1" lang="ja-JP" altLang="en-US" sz="1600" b="1" dirty="0">
              <a:solidFill>
                <a:schemeClr val="bg1"/>
              </a:solidFill>
            </a:endParaRPr>
          </a:p>
        </p:txBody>
      </p:sp>
      <p:sp>
        <p:nvSpPr>
          <p:cNvPr id="86" name="テキスト ボックス 85">
            <a:extLst>
              <a:ext uri="{FF2B5EF4-FFF2-40B4-BE49-F238E27FC236}">
                <a16:creationId xmlns:a16="http://schemas.microsoft.com/office/drawing/2014/main" id="{F72D4FB5-535A-E842-C135-C3DB37FE2A9C}"/>
              </a:ext>
            </a:extLst>
          </p:cNvPr>
          <p:cNvSpPr txBox="1"/>
          <p:nvPr/>
        </p:nvSpPr>
        <p:spPr>
          <a:xfrm>
            <a:off x="1198671" y="1002723"/>
            <a:ext cx="712607" cy="369332"/>
          </a:xfrm>
          <a:prstGeom prst="rect">
            <a:avLst/>
          </a:prstGeom>
          <a:noFill/>
        </p:spPr>
        <p:txBody>
          <a:bodyPr wrap="square" rtlCol="0">
            <a:spAutoFit/>
          </a:bodyPr>
          <a:lstStyle/>
          <a:p>
            <a:pPr algn="ctr"/>
            <a:r>
              <a:rPr kumimoji="1" lang="ja-JP" altLang="en-US" dirty="0"/>
              <a:t>推定</a:t>
            </a:r>
          </a:p>
        </p:txBody>
      </p:sp>
      <p:sp>
        <p:nvSpPr>
          <p:cNvPr id="87" name="テキスト ボックス 86">
            <a:extLst>
              <a:ext uri="{FF2B5EF4-FFF2-40B4-BE49-F238E27FC236}">
                <a16:creationId xmlns:a16="http://schemas.microsoft.com/office/drawing/2014/main" id="{F64B04B9-A68C-C1F9-6C62-7DC8D5A71DF2}"/>
              </a:ext>
            </a:extLst>
          </p:cNvPr>
          <p:cNvSpPr txBox="1"/>
          <p:nvPr/>
        </p:nvSpPr>
        <p:spPr>
          <a:xfrm>
            <a:off x="4268922" y="1002723"/>
            <a:ext cx="712607" cy="369332"/>
          </a:xfrm>
          <a:prstGeom prst="rect">
            <a:avLst/>
          </a:prstGeom>
          <a:noFill/>
        </p:spPr>
        <p:txBody>
          <a:bodyPr wrap="square" rtlCol="0">
            <a:spAutoFit/>
          </a:bodyPr>
          <a:lstStyle/>
          <a:p>
            <a:pPr algn="ctr"/>
            <a:r>
              <a:rPr kumimoji="1" lang="ja-JP" altLang="en-US" dirty="0"/>
              <a:t>予測</a:t>
            </a:r>
          </a:p>
        </p:txBody>
      </p:sp>
      <p:sp>
        <p:nvSpPr>
          <p:cNvPr id="4" name="フローチャート: 処理 3">
            <a:extLst>
              <a:ext uri="{FF2B5EF4-FFF2-40B4-BE49-F238E27FC236}">
                <a16:creationId xmlns:a16="http://schemas.microsoft.com/office/drawing/2014/main" id="{4364BF83-AB85-BC64-9BB9-EF088CA9556C}"/>
              </a:ext>
            </a:extLst>
          </p:cNvPr>
          <p:cNvSpPr/>
          <p:nvPr/>
        </p:nvSpPr>
        <p:spPr>
          <a:xfrm>
            <a:off x="2086026" y="3630102"/>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線形重回帰</a:t>
            </a:r>
          </a:p>
        </p:txBody>
      </p:sp>
      <p:sp>
        <p:nvSpPr>
          <p:cNvPr id="7" name="フローチャート: 処理 6">
            <a:extLst>
              <a:ext uri="{FF2B5EF4-FFF2-40B4-BE49-F238E27FC236}">
                <a16:creationId xmlns:a16="http://schemas.microsoft.com/office/drawing/2014/main" id="{23FFBD3B-117A-E9D6-A4BA-593DCDEE9440}"/>
              </a:ext>
            </a:extLst>
          </p:cNvPr>
          <p:cNvSpPr/>
          <p:nvPr/>
        </p:nvSpPr>
        <p:spPr>
          <a:xfrm>
            <a:off x="8054481" y="950798"/>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LinearTree</a:t>
            </a:r>
            <a:endParaRPr kumimoji="1" lang="ja-JP" altLang="en-US" b="1" dirty="0">
              <a:solidFill>
                <a:schemeClr val="bg1"/>
              </a:solidFill>
            </a:endParaRPr>
          </a:p>
        </p:txBody>
      </p:sp>
      <p:sp>
        <p:nvSpPr>
          <p:cNvPr id="8" name="フローチャート: 処理 7">
            <a:extLst>
              <a:ext uri="{FF2B5EF4-FFF2-40B4-BE49-F238E27FC236}">
                <a16:creationId xmlns:a16="http://schemas.microsoft.com/office/drawing/2014/main" id="{9D0EAA4A-8095-3571-273C-4EC20A5DF78C}"/>
              </a:ext>
            </a:extLst>
          </p:cNvPr>
          <p:cNvSpPr/>
          <p:nvPr/>
        </p:nvSpPr>
        <p:spPr>
          <a:xfrm>
            <a:off x="2086025" y="950798"/>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RandomForest</a:t>
            </a:r>
            <a:endParaRPr kumimoji="1" lang="ja-JP" altLang="en-US" b="1" dirty="0">
              <a:solidFill>
                <a:schemeClr val="bg1"/>
              </a:solidFill>
            </a:endParaRPr>
          </a:p>
        </p:txBody>
      </p:sp>
      <p:sp>
        <p:nvSpPr>
          <p:cNvPr id="10" name="フローチャート: 処理 9">
            <a:extLst>
              <a:ext uri="{FF2B5EF4-FFF2-40B4-BE49-F238E27FC236}">
                <a16:creationId xmlns:a16="http://schemas.microsoft.com/office/drawing/2014/main" id="{E941AAD5-8316-7C53-C0B8-713076DAFAD3}"/>
              </a:ext>
            </a:extLst>
          </p:cNvPr>
          <p:cNvSpPr/>
          <p:nvPr/>
        </p:nvSpPr>
        <p:spPr>
          <a:xfrm>
            <a:off x="8054481" y="3630102"/>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LightGBM</a:t>
            </a:r>
            <a:endParaRPr kumimoji="1" lang="ja-JP" altLang="en-US" b="1" dirty="0">
              <a:solidFill>
                <a:schemeClr val="bg1"/>
              </a:solidFill>
            </a:endParaRPr>
          </a:p>
        </p:txBody>
      </p:sp>
      <p:sp>
        <p:nvSpPr>
          <p:cNvPr id="65" name="テキスト ボックス 64">
            <a:extLst>
              <a:ext uri="{FF2B5EF4-FFF2-40B4-BE49-F238E27FC236}">
                <a16:creationId xmlns:a16="http://schemas.microsoft.com/office/drawing/2014/main" id="{25D1AF5F-10F0-2D30-65E7-0FF3E21C0DAD}"/>
              </a:ext>
            </a:extLst>
          </p:cNvPr>
          <p:cNvSpPr txBox="1"/>
          <p:nvPr/>
        </p:nvSpPr>
        <p:spPr>
          <a:xfrm>
            <a:off x="1198671" y="3727345"/>
            <a:ext cx="712607" cy="369332"/>
          </a:xfrm>
          <a:prstGeom prst="rect">
            <a:avLst/>
          </a:prstGeom>
          <a:noFill/>
        </p:spPr>
        <p:txBody>
          <a:bodyPr wrap="square" rtlCol="0">
            <a:spAutoFit/>
          </a:bodyPr>
          <a:lstStyle/>
          <a:p>
            <a:pPr algn="ctr"/>
            <a:r>
              <a:rPr kumimoji="1" lang="ja-JP" altLang="en-US" dirty="0"/>
              <a:t>推定</a:t>
            </a:r>
          </a:p>
        </p:txBody>
      </p:sp>
      <p:sp>
        <p:nvSpPr>
          <p:cNvPr id="66" name="テキスト ボックス 65">
            <a:extLst>
              <a:ext uri="{FF2B5EF4-FFF2-40B4-BE49-F238E27FC236}">
                <a16:creationId xmlns:a16="http://schemas.microsoft.com/office/drawing/2014/main" id="{E4887914-4CF0-7107-6D37-29671B462693}"/>
              </a:ext>
            </a:extLst>
          </p:cNvPr>
          <p:cNvSpPr txBox="1"/>
          <p:nvPr/>
        </p:nvSpPr>
        <p:spPr>
          <a:xfrm>
            <a:off x="4268922" y="3727345"/>
            <a:ext cx="712607" cy="369332"/>
          </a:xfrm>
          <a:prstGeom prst="rect">
            <a:avLst/>
          </a:prstGeom>
          <a:noFill/>
        </p:spPr>
        <p:txBody>
          <a:bodyPr wrap="square" rtlCol="0">
            <a:spAutoFit/>
          </a:bodyPr>
          <a:lstStyle/>
          <a:p>
            <a:pPr algn="ctr"/>
            <a:r>
              <a:rPr kumimoji="1" lang="ja-JP" altLang="en-US" dirty="0"/>
              <a:t>予測</a:t>
            </a:r>
          </a:p>
        </p:txBody>
      </p:sp>
      <p:sp>
        <p:nvSpPr>
          <p:cNvPr id="71" name="テキスト ボックス 70">
            <a:extLst>
              <a:ext uri="{FF2B5EF4-FFF2-40B4-BE49-F238E27FC236}">
                <a16:creationId xmlns:a16="http://schemas.microsoft.com/office/drawing/2014/main" id="{DB311C19-5C03-E224-70D6-790E9ABA4120}"/>
              </a:ext>
            </a:extLst>
          </p:cNvPr>
          <p:cNvSpPr txBox="1"/>
          <p:nvPr/>
        </p:nvSpPr>
        <p:spPr>
          <a:xfrm>
            <a:off x="7252496" y="1002723"/>
            <a:ext cx="712607" cy="369332"/>
          </a:xfrm>
          <a:prstGeom prst="rect">
            <a:avLst/>
          </a:prstGeom>
          <a:noFill/>
        </p:spPr>
        <p:txBody>
          <a:bodyPr wrap="square" rtlCol="0">
            <a:spAutoFit/>
          </a:bodyPr>
          <a:lstStyle/>
          <a:p>
            <a:pPr algn="ctr"/>
            <a:r>
              <a:rPr kumimoji="1" lang="ja-JP" altLang="en-US" dirty="0"/>
              <a:t>推定</a:t>
            </a:r>
          </a:p>
        </p:txBody>
      </p:sp>
      <p:sp>
        <p:nvSpPr>
          <p:cNvPr id="72" name="テキスト ボックス 71">
            <a:extLst>
              <a:ext uri="{FF2B5EF4-FFF2-40B4-BE49-F238E27FC236}">
                <a16:creationId xmlns:a16="http://schemas.microsoft.com/office/drawing/2014/main" id="{4D4099D7-E282-D5E9-47E3-4715B77533F0}"/>
              </a:ext>
            </a:extLst>
          </p:cNvPr>
          <p:cNvSpPr txBox="1"/>
          <p:nvPr/>
        </p:nvSpPr>
        <p:spPr>
          <a:xfrm>
            <a:off x="10322747" y="1002723"/>
            <a:ext cx="712607" cy="369332"/>
          </a:xfrm>
          <a:prstGeom prst="rect">
            <a:avLst/>
          </a:prstGeom>
          <a:noFill/>
        </p:spPr>
        <p:txBody>
          <a:bodyPr wrap="square" rtlCol="0">
            <a:spAutoFit/>
          </a:bodyPr>
          <a:lstStyle/>
          <a:p>
            <a:pPr algn="ctr"/>
            <a:r>
              <a:rPr kumimoji="1" lang="ja-JP" altLang="en-US" dirty="0"/>
              <a:t>予測</a:t>
            </a:r>
          </a:p>
        </p:txBody>
      </p:sp>
      <p:sp>
        <p:nvSpPr>
          <p:cNvPr id="73" name="テキスト ボックス 72">
            <a:extLst>
              <a:ext uri="{FF2B5EF4-FFF2-40B4-BE49-F238E27FC236}">
                <a16:creationId xmlns:a16="http://schemas.microsoft.com/office/drawing/2014/main" id="{AD1A0DC1-4541-ABD4-6B02-87AC4449F0F8}"/>
              </a:ext>
            </a:extLst>
          </p:cNvPr>
          <p:cNvSpPr txBox="1"/>
          <p:nvPr/>
        </p:nvSpPr>
        <p:spPr>
          <a:xfrm>
            <a:off x="7252496" y="3727345"/>
            <a:ext cx="712607" cy="369332"/>
          </a:xfrm>
          <a:prstGeom prst="rect">
            <a:avLst/>
          </a:prstGeom>
          <a:noFill/>
        </p:spPr>
        <p:txBody>
          <a:bodyPr wrap="square" rtlCol="0">
            <a:spAutoFit/>
          </a:bodyPr>
          <a:lstStyle/>
          <a:p>
            <a:pPr algn="ctr"/>
            <a:r>
              <a:rPr kumimoji="1" lang="ja-JP" altLang="en-US" dirty="0"/>
              <a:t>推定</a:t>
            </a:r>
          </a:p>
        </p:txBody>
      </p:sp>
      <p:sp>
        <p:nvSpPr>
          <p:cNvPr id="74" name="テキスト ボックス 73">
            <a:extLst>
              <a:ext uri="{FF2B5EF4-FFF2-40B4-BE49-F238E27FC236}">
                <a16:creationId xmlns:a16="http://schemas.microsoft.com/office/drawing/2014/main" id="{83081507-E497-DD88-E1AA-D460E50D8479}"/>
              </a:ext>
            </a:extLst>
          </p:cNvPr>
          <p:cNvSpPr txBox="1"/>
          <p:nvPr/>
        </p:nvSpPr>
        <p:spPr>
          <a:xfrm>
            <a:off x="10322747" y="3727345"/>
            <a:ext cx="712607" cy="369332"/>
          </a:xfrm>
          <a:prstGeom prst="rect">
            <a:avLst/>
          </a:prstGeom>
          <a:noFill/>
        </p:spPr>
        <p:txBody>
          <a:bodyPr wrap="square" rtlCol="0">
            <a:spAutoFit/>
          </a:bodyPr>
          <a:lstStyle/>
          <a:p>
            <a:pPr algn="ctr"/>
            <a:r>
              <a:rPr kumimoji="1" lang="ja-JP" altLang="en-US" dirty="0"/>
              <a:t>予測</a:t>
            </a:r>
          </a:p>
        </p:txBody>
      </p:sp>
      <p:pic>
        <p:nvPicPr>
          <p:cNvPr id="6" name="図 5" descr="グラフ, 折れ線グラフ&#10;&#10;自動的に生成された説明">
            <a:extLst>
              <a:ext uri="{FF2B5EF4-FFF2-40B4-BE49-F238E27FC236}">
                <a16:creationId xmlns:a16="http://schemas.microsoft.com/office/drawing/2014/main" id="{1FCA8B8A-9866-4E87-DDE7-8672FE17FCFC}"/>
              </a:ext>
            </a:extLst>
          </p:cNvPr>
          <p:cNvPicPr>
            <a:picLocks noChangeAspect="1"/>
          </p:cNvPicPr>
          <p:nvPr/>
        </p:nvPicPr>
        <p:blipFill>
          <a:blip r:embed="rId7"/>
          <a:stretch>
            <a:fillRect/>
          </a:stretch>
        </p:blipFill>
        <p:spPr>
          <a:xfrm>
            <a:off x="6022425" y="4042662"/>
            <a:ext cx="3094813" cy="2052682"/>
          </a:xfrm>
          <a:prstGeom prst="rect">
            <a:avLst/>
          </a:prstGeom>
        </p:spPr>
      </p:pic>
      <p:pic>
        <p:nvPicPr>
          <p:cNvPr id="11" name="図 10" descr="グラフ&#10;&#10;自動的に生成された説明">
            <a:extLst>
              <a:ext uri="{FF2B5EF4-FFF2-40B4-BE49-F238E27FC236}">
                <a16:creationId xmlns:a16="http://schemas.microsoft.com/office/drawing/2014/main" id="{8D2A061C-9FC1-C854-F8C1-31E4904B3464}"/>
              </a:ext>
            </a:extLst>
          </p:cNvPr>
          <p:cNvPicPr>
            <a:picLocks noChangeAspect="1"/>
          </p:cNvPicPr>
          <p:nvPr/>
        </p:nvPicPr>
        <p:blipFill>
          <a:blip r:embed="rId8"/>
          <a:stretch>
            <a:fillRect/>
          </a:stretch>
        </p:blipFill>
        <p:spPr>
          <a:xfrm>
            <a:off x="6046541" y="1366128"/>
            <a:ext cx="3132155" cy="2077450"/>
          </a:xfrm>
          <a:prstGeom prst="rect">
            <a:avLst/>
          </a:prstGeom>
        </p:spPr>
      </p:pic>
      <p:pic>
        <p:nvPicPr>
          <p:cNvPr id="13" name="図 12" descr="グラフ&#10;&#10;自動的に生成された説明">
            <a:extLst>
              <a:ext uri="{FF2B5EF4-FFF2-40B4-BE49-F238E27FC236}">
                <a16:creationId xmlns:a16="http://schemas.microsoft.com/office/drawing/2014/main" id="{BF684623-B6DC-B74E-9316-424DA04A283E}"/>
              </a:ext>
            </a:extLst>
          </p:cNvPr>
          <p:cNvPicPr>
            <a:picLocks noChangeAspect="1"/>
          </p:cNvPicPr>
          <p:nvPr/>
        </p:nvPicPr>
        <p:blipFill>
          <a:blip r:embed="rId9"/>
          <a:stretch>
            <a:fillRect/>
          </a:stretch>
        </p:blipFill>
        <p:spPr>
          <a:xfrm>
            <a:off x="0" y="4042662"/>
            <a:ext cx="3094813" cy="2052682"/>
          </a:xfrm>
          <a:prstGeom prst="rect">
            <a:avLst/>
          </a:prstGeom>
        </p:spPr>
      </p:pic>
      <p:pic>
        <p:nvPicPr>
          <p:cNvPr id="16" name="図 15" descr="グラフ&#10;&#10;自動的に生成された説明">
            <a:extLst>
              <a:ext uri="{FF2B5EF4-FFF2-40B4-BE49-F238E27FC236}">
                <a16:creationId xmlns:a16="http://schemas.microsoft.com/office/drawing/2014/main" id="{0B3B5BE4-0E12-54EA-C444-44458C2CB304}"/>
              </a:ext>
            </a:extLst>
          </p:cNvPr>
          <p:cNvPicPr>
            <a:picLocks noChangeAspect="1"/>
          </p:cNvPicPr>
          <p:nvPr/>
        </p:nvPicPr>
        <p:blipFill>
          <a:blip r:embed="rId10"/>
          <a:stretch>
            <a:fillRect/>
          </a:stretch>
        </p:blipFill>
        <p:spPr>
          <a:xfrm>
            <a:off x="8464" y="1329831"/>
            <a:ext cx="3094813" cy="2052682"/>
          </a:xfrm>
          <a:prstGeom prst="rect">
            <a:avLst/>
          </a:prstGeom>
        </p:spPr>
      </p:pic>
    </p:spTree>
    <p:extLst>
      <p:ext uri="{BB962C8B-B14F-4D97-AF65-F5344CB8AC3E}">
        <p14:creationId xmlns:p14="http://schemas.microsoft.com/office/powerpoint/2010/main" val="301699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実績値 </a:t>
            </a:r>
            <a:r>
              <a:rPr lang="en-US" altLang="ja-JP" dirty="0"/>
              <a:t>vs </a:t>
            </a:r>
            <a:r>
              <a:rPr lang="ja-JP" altLang="en-US" dirty="0"/>
              <a:t>計算値</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2.4 </a:t>
            </a:r>
            <a:r>
              <a:rPr lang="ja-JP" altLang="en-US" sz="1600" b="1" dirty="0">
                <a:solidFill>
                  <a:schemeClr val="bg1"/>
                </a:solidFill>
              </a:rPr>
              <a:t>予測結果  </a:t>
            </a:r>
            <a:r>
              <a:rPr lang="en-US" altLang="ja-JP" sz="1600" b="1" dirty="0">
                <a:solidFill>
                  <a:schemeClr val="bg1"/>
                </a:solidFill>
              </a:rPr>
              <a:t>&gt;  TOC</a:t>
            </a:r>
            <a:r>
              <a:rPr lang="ja-JP" altLang="en-US" sz="1600" b="1" dirty="0">
                <a:solidFill>
                  <a:schemeClr val="bg1"/>
                </a:solidFill>
              </a:rPr>
              <a:t>、予測値補正有</a:t>
            </a:r>
            <a:endParaRPr kumimoji="1" lang="ja-JP" altLang="en-US" sz="1600" b="1" dirty="0">
              <a:solidFill>
                <a:schemeClr val="bg1"/>
              </a:solidFill>
            </a:endParaRPr>
          </a:p>
        </p:txBody>
      </p:sp>
      <p:sp>
        <p:nvSpPr>
          <p:cNvPr id="77" name="フローチャート: 処理 76">
            <a:extLst>
              <a:ext uri="{FF2B5EF4-FFF2-40B4-BE49-F238E27FC236}">
                <a16:creationId xmlns:a16="http://schemas.microsoft.com/office/drawing/2014/main" id="{29FF7A59-410C-427C-57E5-6E5E041E2EB2}"/>
              </a:ext>
            </a:extLst>
          </p:cNvPr>
          <p:cNvSpPr/>
          <p:nvPr/>
        </p:nvSpPr>
        <p:spPr>
          <a:xfrm>
            <a:off x="7127809" y="865729"/>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線形重回帰</a:t>
            </a:r>
          </a:p>
        </p:txBody>
      </p:sp>
      <p:sp>
        <p:nvSpPr>
          <p:cNvPr id="78" name="フローチャート: 処理 77">
            <a:extLst>
              <a:ext uri="{FF2B5EF4-FFF2-40B4-BE49-F238E27FC236}">
                <a16:creationId xmlns:a16="http://schemas.microsoft.com/office/drawing/2014/main" id="{85A4E363-7A7C-EE0C-2946-08C063E1B0ED}"/>
              </a:ext>
            </a:extLst>
          </p:cNvPr>
          <p:cNvSpPr/>
          <p:nvPr/>
        </p:nvSpPr>
        <p:spPr>
          <a:xfrm>
            <a:off x="4564804" y="865731"/>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LinearTree</a:t>
            </a:r>
            <a:endParaRPr kumimoji="1" lang="ja-JP" altLang="en-US" b="1" dirty="0">
              <a:solidFill>
                <a:schemeClr val="bg1"/>
              </a:solidFill>
            </a:endParaRPr>
          </a:p>
        </p:txBody>
      </p:sp>
      <p:sp>
        <p:nvSpPr>
          <p:cNvPr id="79" name="フローチャート: 処理 78">
            <a:extLst>
              <a:ext uri="{FF2B5EF4-FFF2-40B4-BE49-F238E27FC236}">
                <a16:creationId xmlns:a16="http://schemas.microsoft.com/office/drawing/2014/main" id="{23830A96-AEDA-8251-76FE-A2A4A9EF0736}"/>
              </a:ext>
            </a:extLst>
          </p:cNvPr>
          <p:cNvSpPr/>
          <p:nvPr/>
        </p:nvSpPr>
        <p:spPr>
          <a:xfrm>
            <a:off x="1899731" y="865730"/>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RandomForest</a:t>
            </a:r>
            <a:endParaRPr kumimoji="1" lang="ja-JP" altLang="en-US" b="1" dirty="0">
              <a:solidFill>
                <a:schemeClr val="bg1"/>
              </a:solidFill>
            </a:endParaRPr>
          </a:p>
        </p:txBody>
      </p:sp>
      <p:sp>
        <p:nvSpPr>
          <p:cNvPr id="80" name="フローチャート: 処理 79">
            <a:extLst>
              <a:ext uri="{FF2B5EF4-FFF2-40B4-BE49-F238E27FC236}">
                <a16:creationId xmlns:a16="http://schemas.microsoft.com/office/drawing/2014/main" id="{3191A4BE-C7B4-6465-DFB6-392ECDC510D8}"/>
              </a:ext>
            </a:extLst>
          </p:cNvPr>
          <p:cNvSpPr/>
          <p:nvPr/>
        </p:nvSpPr>
        <p:spPr>
          <a:xfrm>
            <a:off x="9653317" y="865732"/>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LightGBM</a:t>
            </a:r>
            <a:endParaRPr kumimoji="1" lang="ja-JP" altLang="en-US" b="1" dirty="0">
              <a:solidFill>
                <a:schemeClr val="bg1"/>
              </a:solidFill>
            </a:endParaRPr>
          </a:p>
        </p:txBody>
      </p:sp>
      <p:sp>
        <p:nvSpPr>
          <p:cNvPr id="86" name="テキスト ボックス 85">
            <a:extLst>
              <a:ext uri="{FF2B5EF4-FFF2-40B4-BE49-F238E27FC236}">
                <a16:creationId xmlns:a16="http://schemas.microsoft.com/office/drawing/2014/main" id="{F72D4FB5-535A-E842-C135-C3DB37FE2A9C}"/>
              </a:ext>
            </a:extLst>
          </p:cNvPr>
          <p:cNvSpPr txBox="1"/>
          <p:nvPr/>
        </p:nvSpPr>
        <p:spPr>
          <a:xfrm>
            <a:off x="515486" y="1879867"/>
            <a:ext cx="712607" cy="923330"/>
          </a:xfrm>
          <a:prstGeom prst="rect">
            <a:avLst/>
          </a:prstGeom>
          <a:noFill/>
        </p:spPr>
        <p:txBody>
          <a:bodyPr wrap="square" rtlCol="0">
            <a:spAutoFit/>
          </a:bodyPr>
          <a:lstStyle/>
          <a:p>
            <a:pPr algn="ctr"/>
            <a:r>
              <a:rPr kumimoji="1" lang="ja-JP" altLang="en-US" dirty="0"/>
              <a:t>実績</a:t>
            </a:r>
            <a:endParaRPr kumimoji="1" lang="en-US" altLang="ja-JP" dirty="0"/>
          </a:p>
          <a:p>
            <a:pPr algn="ctr"/>
            <a:r>
              <a:rPr kumimoji="1" lang="en-US" altLang="ja-JP" dirty="0"/>
              <a:t>vs</a:t>
            </a:r>
          </a:p>
          <a:p>
            <a:pPr algn="ctr"/>
            <a:r>
              <a:rPr kumimoji="1" lang="ja-JP" altLang="en-US" dirty="0"/>
              <a:t>推定</a:t>
            </a:r>
          </a:p>
        </p:txBody>
      </p:sp>
      <p:sp>
        <p:nvSpPr>
          <p:cNvPr id="87" name="テキスト ボックス 86">
            <a:extLst>
              <a:ext uri="{FF2B5EF4-FFF2-40B4-BE49-F238E27FC236}">
                <a16:creationId xmlns:a16="http://schemas.microsoft.com/office/drawing/2014/main" id="{F64B04B9-A68C-C1F9-6C62-7DC8D5A71DF2}"/>
              </a:ext>
            </a:extLst>
          </p:cNvPr>
          <p:cNvSpPr txBox="1"/>
          <p:nvPr/>
        </p:nvSpPr>
        <p:spPr>
          <a:xfrm>
            <a:off x="515486" y="4222492"/>
            <a:ext cx="712607" cy="923330"/>
          </a:xfrm>
          <a:prstGeom prst="rect">
            <a:avLst/>
          </a:prstGeom>
          <a:noFill/>
        </p:spPr>
        <p:txBody>
          <a:bodyPr wrap="square" rtlCol="0">
            <a:spAutoFit/>
          </a:bodyPr>
          <a:lstStyle/>
          <a:p>
            <a:pPr algn="ctr"/>
            <a:r>
              <a:rPr kumimoji="1" lang="ja-JP" altLang="en-US" dirty="0"/>
              <a:t>実績</a:t>
            </a:r>
            <a:endParaRPr kumimoji="1" lang="en-US" altLang="ja-JP" dirty="0"/>
          </a:p>
          <a:p>
            <a:pPr algn="ctr"/>
            <a:r>
              <a:rPr kumimoji="1" lang="en-US" altLang="ja-JP" dirty="0"/>
              <a:t>vs</a:t>
            </a:r>
          </a:p>
          <a:p>
            <a:pPr algn="ctr"/>
            <a:r>
              <a:rPr kumimoji="1" lang="ja-JP" altLang="en-US" dirty="0"/>
              <a:t>予測</a:t>
            </a:r>
          </a:p>
        </p:txBody>
      </p:sp>
      <p:sp>
        <p:nvSpPr>
          <p:cNvPr id="88" name="テキスト ボックス 87">
            <a:extLst>
              <a:ext uri="{FF2B5EF4-FFF2-40B4-BE49-F238E27FC236}">
                <a16:creationId xmlns:a16="http://schemas.microsoft.com/office/drawing/2014/main" id="{2ACBFC56-987C-BD8C-5E41-CA3B1E284BE9}"/>
              </a:ext>
            </a:extLst>
          </p:cNvPr>
          <p:cNvSpPr txBox="1"/>
          <p:nvPr/>
        </p:nvSpPr>
        <p:spPr>
          <a:xfrm>
            <a:off x="187525" y="2866674"/>
            <a:ext cx="1453469" cy="276999"/>
          </a:xfrm>
          <a:prstGeom prst="rect">
            <a:avLst/>
          </a:prstGeom>
          <a:noFill/>
        </p:spPr>
        <p:txBody>
          <a:bodyPr wrap="square" rtlCol="0">
            <a:spAutoFit/>
          </a:bodyPr>
          <a:lstStyle/>
          <a:p>
            <a:pPr algn="ctr"/>
            <a:r>
              <a:rPr kumimoji="1" lang="ja-JP" altLang="en-US" sz="1200" dirty="0"/>
              <a:t>データ数</a:t>
            </a:r>
            <a:r>
              <a:rPr kumimoji="1" lang="en-US" altLang="ja-JP" sz="1200" dirty="0"/>
              <a:t>2,208</a:t>
            </a:r>
            <a:r>
              <a:rPr kumimoji="1" lang="ja-JP" altLang="en-US" sz="1200" dirty="0"/>
              <a:t>個</a:t>
            </a:r>
            <a:endParaRPr kumimoji="1" lang="en-US" altLang="ja-JP" sz="1200" dirty="0"/>
          </a:p>
        </p:txBody>
      </p:sp>
      <p:sp>
        <p:nvSpPr>
          <p:cNvPr id="89" name="テキスト ボックス 88">
            <a:extLst>
              <a:ext uri="{FF2B5EF4-FFF2-40B4-BE49-F238E27FC236}">
                <a16:creationId xmlns:a16="http://schemas.microsoft.com/office/drawing/2014/main" id="{B29E783E-F58E-B185-6213-CDD5AB9FCEA5}"/>
              </a:ext>
            </a:extLst>
          </p:cNvPr>
          <p:cNvSpPr txBox="1"/>
          <p:nvPr/>
        </p:nvSpPr>
        <p:spPr>
          <a:xfrm>
            <a:off x="268729" y="5234107"/>
            <a:ext cx="1308375" cy="276999"/>
          </a:xfrm>
          <a:prstGeom prst="rect">
            <a:avLst/>
          </a:prstGeom>
          <a:noFill/>
        </p:spPr>
        <p:txBody>
          <a:bodyPr wrap="square" rtlCol="0">
            <a:spAutoFit/>
          </a:bodyPr>
          <a:lstStyle/>
          <a:p>
            <a:pPr algn="ctr"/>
            <a:r>
              <a:rPr kumimoji="1" lang="ja-JP" altLang="en-US" sz="1200" dirty="0"/>
              <a:t>データ数</a:t>
            </a:r>
            <a:r>
              <a:rPr kumimoji="1" lang="en-US" altLang="ja-JP" sz="1200" dirty="0"/>
              <a:t>2,688</a:t>
            </a:r>
            <a:r>
              <a:rPr kumimoji="1" lang="ja-JP" altLang="en-US" sz="1200" dirty="0"/>
              <a:t>個</a:t>
            </a:r>
            <a:endParaRPr kumimoji="1" lang="en-US" altLang="ja-JP" sz="1200" dirty="0"/>
          </a:p>
        </p:txBody>
      </p:sp>
      <p:sp>
        <p:nvSpPr>
          <p:cNvPr id="2" name="テキスト ボックス 1">
            <a:extLst>
              <a:ext uri="{FF2B5EF4-FFF2-40B4-BE49-F238E27FC236}">
                <a16:creationId xmlns:a16="http://schemas.microsoft.com/office/drawing/2014/main" id="{B0E282B4-C427-35AE-3B6F-B6535F481084}"/>
              </a:ext>
            </a:extLst>
          </p:cNvPr>
          <p:cNvSpPr txBox="1"/>
          <p:nvPr/>
        </p:nvSpPr>
        <p:spPr>
          <a:xfrm>
            <a:off x="149499" y="942596"/>
            <a:ext cx="1565446" cy="338554"/>
          </a:xfrm>
          <a:prstGeom prst="rect">
            <a:avLst/>
          </a:prstGeom>
          <a:noFill/>
        </p:spPr>
        <p:txBody>
          <a:bodyPr wrap="square" rtlCol="0">
            <a:spAutoFit/>
          </a:bodyPr>
          <a:lstStyle/>
          <a:p>
            <a:pPr algn="ctr"/>
            <a:r>
              <a:rPr kumimoji="1" lang="ja-JP" altLang="en-US" sz="1600" dirty="0"/>
              <a:t>単位</a:t>
            </a:r>
            <a:r>
              <a:rPr kumimoji="1" lang="en-US" altLang="ja-JP" sz="1600" dirty="0"/>
              <a:t>: ppm</a:t>
            </a:r>
          </a:p>
        </p:txBody>
      </p:sp>
      <p:pic>
        <p:nvPicPr>
          <p:cNvPr id="6" name="図 5" descr="グラフ, 散布図&#10;&#10;自動的に生成された説明">
            <a:extLst>
              <a:ext uri="{FF2B5EF4-FFF2-40B4-BE49-F238E27FC236}">
                <a16:creationId xmlns:a16="http://schemas.microsoft.com/office/drawing/2014/main" id="{CC347C29-6E6C-B6BD-2CEE-17CEDF1200FC}"/>
              </a:ext>
            </a:extLst>
          </p:cNvPr>
          <p:cNvPicPr>
            <a:picLocks noChangeAspect="1"/>
          </p:cNvPicPr>
          <p:nvPr/>
        </p:nvPicPr>
        <p:blipFill>
          <a:blip r:embed="rId3"/>
          <a:stretch>
            <a:fillRect/>
          </a:stretch>
        </p:blipFill>
        <p:spPr>
          <a:xfrm>
            <a:off x="9357129" y="1275884"/>
            <a:ext cx="2451310" cy="2451310"/>
          </a:xfrm>
          <a:prstGeom prst="rect">
            <a:avLst/>
          </a:prstGeom>
        </p:spPr>
      </p:pic>
      <p:pic>
        <p:nvPicPr>
          <p:cNvPr id="9" name="図 8" descr="グラフ, 散布図&#10;&#10;自動的に生成された説明">
            <a:extLst>
              <a:ext uri="{FF2B5EF4-FFF2-40B4-BE49-F238E27FC236}">
                <a16:creationId xmlns:a16="http://schemas.microsoft.com/office/drawing/2014/main" id="{49E91207-B129-AC64-68DA-CE6E057655D8}"/>
              </a:ext>
            </a:extLst>
          </p:cNvPr>
          <p:cNvPicPr>
            <a:picLocks noChangeAspect="1"/>
          </p:cNvPicPr>
          <p:nvPr/>
        </p:nvPicPr>
        <p:blipFill>
          <a:blip r:embed="rId4"/>
          <a:stretch>
            <a:fillRect/>
          </a:stretch>
        </p:blipFill>
        <p:spPr>
          <a:xfrm>
            <a:off x="4218009" y="1264373"/>
            <a:ext cx="2451310" cy="2451310"/>
          </a:xfrm>
          <a:prstGeom prst="rect">
            <a:avLst/>
          </a:prstGeom>
        </p:spPr>
      </p:pic>
      <p:pic>
        <p:nvPicPr>
          <p:cNvPr id="12" name="図 11" descr="グラフ, 散布図&#10;&#10;自動的に生成された説明">
            <a:extLst>
              <a:ext uri="{FF2B5EF4-FFF2-40B4-BE49-F238E27FC236}">
                <a16:creationId xmlns:a16="http://schemas.microsoft.com/office/drawing/2014/main" id="{C3E67239-B081-BBBE-D7B6-FA561181E943}"/>
              </a:ext>
            </a:extLst>
          </p:cNvPr>
          <p:cNvPicPr>
            <a:picLocks noChangeAspect="1"/>
          </p:cNvPicPr>
          <p:nvPr/>
        </p:nvPicPr>
        <p:blipFill>
          <a:blip r:embed="rId5"/>
          <a:stretch>
            <a:fillRect/>
          </a:stretch>
        </p:blipFill>
        <p:spPr>
          <a:xfrm>
            <a:off x="6862866" y="1275882"/>
            <a:ext cx="2438594" cy="2438594"/>
          </a:xfrm>
          <a:prstGeom prst="rect">
            <a:avLst/>
          </a:prstGeom>
        </p:spPr>
      </p:pic>
      <p:pic>
        <p:nvPicPr>
          <p:cNvPr id="15" name="図 14" descr="グラフ, 散布図&#10;&#10;自動的に生成された説明">
            <a:extLst>
              <a:ext uri="{FF2B5EF4-FFF2-40B4-BE49-F238E27FC236}">
                <a16:creationId xmlns:a16="http://schemas.microsoft.com/office/drawing/2014/main" id="{B94994A1-8CE5-683A-1A9E-AA83FDB601BA}"/>
              </a:ext>
            </a:extLst>
          </p:cNvPr>
          <p:cNvPicPr>
            <a:picLocks noChangeAspect="1"/>
          </p:cNvPicPr>
          <p:nvPr/>
        </p:nvPicPr>
        <p:blipFill>
          <a:blip r:embed="rId6"/>
          <a:stretch>
            <a:fillRect/>
          </a:stretch>
        </p:blipFill>
        <p:spPr>
          <a:xfrm>
            <a:off x="1562731" y="1255984"/>
            <a:ext cx="2460124" cy="2460124"/>
          </a:xfrm>
          <a:prstGeom prst="rect">
            <a:avLst/>
          </a:prstGeom>
        </p:spPr>
      </p:pic>
      <p:pic>
        <p:nvPicPr>
          <p:cNvPr id="17" name="図 16" descr="グラフ, 散布図&#10;&#10;自動的に生成された説明">
            <a:extLst>
              <a:ext uri="{FF2B5EF4-FFF2-40B4-BE49-F238E27FC236}">
                <a16:creationId xmlns:a16="http://schemas.microsoft.com/office/drawing/2014/main" id="{ADE666AE-AD17-DA77-17F4-29F0B0E0C68E}"/>
              </a:ext>
            </a:extLst>
          </p:cNvPr>
          <p:cNvPicPr>
            <a:picLocks noChangeAspect="1"/>
          </p:cNvPicPr>
          <p:nvPr/>
        </p:nvPicPr>
        <p:blipFill>
          <a:blip r:embed="rId7"/>
          <a:stretch>
            <a:fillRect/>
          </a:stretch>
        </p:blipFill>
        <p:spPr>
          <a:xfrm>
            <a:off x="9274896" y="3645240"/>
            <a:ext cx="2600193" cy="2600193"/>
          </a:xfrm>
          <a:prstGeom prst="rect">
            <a:avLst/>
          </a:prstGeom>
        </p:spPr>
      </p:pic>
      <p:pic>
        <p:nvPicPr>
          <p:cNvPr id="20" name="図 19" descr="グラフ, 散布図&#10;&#10;自動的に生成された説明">
            <a:extLst>
              <a:ext uri="{FF2B5EF4-FFF2-40B4-BE49-F238E27FC236}">
                <a16:creationId xmlns:a16="http://schemas.microsoft.com/office/drawing/2014/main" id="{641D4745-CA10-8937-9F73-F71C9DFE947D}"/>
              </a:ext>
            </a:extLst>
          </p:cNvPr>
          <p:cNvPicPr>
            <a:picLocks noChangeAspect="1"/>
          </p:cNvPicPr>
          <p:nvPr/>
        </p:nvPicPr>
        <p:blipFill>
          <a:blip r:embed="rId8"/>
          <a:stretch>
            <a:fillRect/>
          </a:stretch>
        </p:blipFill>
        <p:spPr>
          <a:xfrm>
            <a:off x="4179191" y="3654849"/>
            <a:ext cx="2600193" cy="2600193"/>
          </a:xfrm>
          <a:prstGeom prst="rect">
            <a:avLst/>
          </a:prstGeom>
        </p:spPr>
      </p:pic>
      <p:pic>
        <p:nvPicPr>
          <p:cNvPr id="23" name="図 22" descr="グラフ, 散布図&#10;&#10;自動的に生成された説明">
            <a:extLst>
              <a:ext uri="{FF2B5EF4-FFF2-40B4-BE49-F238E27FC236}">
                <a16:creationId xmlns:a16="http://schemas.microsoft.com/office/drawing/2014/main" id="{ED010F0B-E959-814E-9B98-5D0A056A53BC}"/>
              </a:ext>
            </a:extLst>
          </p:cNvPr>
          <p:cNvPicPr>
            <a:picLocks noChangeAspect="1"/>
          </p:cNvPicPr>
          <p:nvPr/>
        </p:nvPicPr>
        <p:blipFill>
          <a:blip r:embed="rId9"/>
          <a:stretch>
            <a:fillRect/>
          </a:stretch>
        </p:blipFill>
        <p:spPr>
          <a:xfrm>
            <a:off x="6779384" y="3654849"/>
            <a:ext cx="2582195" cy="2582195"/>
          </a:xfrm>
          <a:prstGeom prst="rect">
            <a:avLst/>
          </a:prstGeom>
        </p:spPr>
      </p:pic>
      <p:pic>
        <p:nvPicPr>
          <p:cNvPr id="27" name="図 26" descr="グラフ, 散布図&#10;&#10;自動的に生成された説明">
            <a:extLst>
              <a:ext uri="{FF2B5EF4-FFF2-40B4-BE49-F238E27FC236}">
                <a16:creationId xmlns:a16="http://schemas.microsoft.com/office/drawing/2014/main" id="{C34FD07C-6A56-8526-5E96-99ADF4BDEF76}"/>
              </a:ext>
            </a:extLst>
          </p:cNvPr>
          <p:cNvPicPr>
            <a:picLocks noChangeAspect="1"/>
          </p:cNvPicPr>
          <p:nvPr/>
        </p:nvPicPr>
        <p:blipFill>
          <a:blip r:embed="rId10"/>
          <a:stretch>
            <a:fillRect/>
          </a:stretch>
        </p:blipFill>
        <p:spPr>
          <a:xfrm>
            <a:off x="1562730" y="3654848"/>
            <a:ext cx="2582195" cy="2582195"/>
          </a:xfrm>
          <a:prstGeom prst="rect">
            <a:avLst/>
          </a:prstGeom>
        </p:spPr>
      </p:pic>
    </p:spTree>
    <p:extLst>
      <p:ext uri="{BB962C8B-B14F-4D97-AF65-F5344CB8AC3E}">
        <p14:creationId xmlns:p14="http://schemas.microsoft.com/office/powerpoint/2010/main" val="792515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概要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1936643" y="4522355"/>
            <a:ext cx="9871659" cy="1011217"/>
          </a:xfrm>
        </p:spPr>
        <p:txBody>
          <a:bodyPr/>
          <a:lstStyle/>
          <a:p>
            <a:r>
              <a:rPr lang="ja-JP" altLang="en-US" dirty="0"/>
              <a:t>ハイパラチューニング付きの評価・比較。</a:t>
            </a:r>
            <a:endParaRPr lang="en-US" altLang="ja-JP" dirty="0"/>
          </a:p>
        </p:txBody>
      </p:sp>
      <p:sp>
        <p:nvSpPr>
          <p:cNvPr id="4" name="正方形/長方形 3">
            <a:extLst>
              <a:ext uri="{FF2B5EF4-FFF2-40B4-BE49-F238E27FC236}">
                <a16:creationId xmlns:a16="http://schemas.microsoft.com/office/drawing/2014/main" id="{728516AD-70EC-0738-9826-ED65C63FA8BB}"/>
              </a:ext>
            </a:extLst>
          </p:cNvPr>
          <p:cNvSpPr/>
          <p:nvPr/>
        </p:nvSpPr>
        <p:spPr>
          <a:xfrm>
            <a:off x="272496" y="1198139"/>
            <a:ext cx="1575354" cy="4660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個人目的</a:t>
            </a:r>
            <a:endParaRPr kumimoji="1" lang="en-US" altLang="ja-JP" sz="2000" b="1" dirty="0">
              <a:solidFill>
                <a:schemeClr val="bg1"/>
              </a:solidFill>
            </a:endParaRPr>
          </a:p>
        </p:txBody>
      </p:sp>
      <p:sp>
        <p:nvSpPr>
          <p:cNvPr id="7" name="正方形/長方形 6">
            <a:extLst>
              <a:ext uri="{FF2B5EF4-FFF2-40B4-BE49-F238E27FC236}">
                <a16:creationId xmlns:a16="http://schemas.microsoft.com/office/drawing/2014/main" id="{BBFA9DF1-4763-FFBF-A09D-4A4E683C1615}"/>
              </a:ext>
            </a:extLst>
          </p:cNvPr>
          <p:cNvSpPr/>
          <p:nvPr/>
        </p:nvSpPr>
        <p:spPr>
          <a:xfrm>
            <a:off x="272496" y="2079857"/>
            <a:ext cx="1575354" cy="4660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今週進捗</a:t>
            </a:r>
            <a:endParaRPr kumimoji="1" lang="en-US" altLang="ja-JP" sz="2000" b="1" dirty="0">
              <a:solidFill>
                <a:schemeClr val="bg1"/>
              </a:solidFill>
            </a:endParaRPr>
          </a:p>
        </p:txBody>
      </p:sp>
      <p:sp>
        <p:nvSpPr>
          <p:cNvPr id="8" name="正方形/長方形 7">
            <a:extLst>
              <a:ext uri="{FF2B5EF4-FFF2-40B4-BE49-F238E27FC236}">
                <a16:creationId xmlns:a16="http://schemas.microsoft.com/office/drawing/2014/main" id="{A19F015C-016D-BE9D-0FC9-9C59644466AD}"/>
              </a:ext>
            </a:extLst>
          </p:cNvPr>
          <p:cNvSpPr/>
          <p:nvPr/>
        </p:nvSpPr>
        <p:spPr>
          <a:xfrm>
            <a:off x="272496" y="4522355"/>
            <a:ext cx="1575354" cy="4660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来週目標</a:t>
            </a:r>
            <a:endParaRPr kumimoji="1" lang="en-US" altLang="ja-JP" sz="2000" b="1" dirty="0">
              <a:solidFill>
                <a:schemeClr val="bg1"/>
              </a:solidFill>
            </a:endParaRPr>
          </a:p>
        </p:txBody>
      </p:sp>
      <p:sp>
        <p:nvSpPr>
          <p:cNvPr id="10" name="テキスト プレースホルダー 5">
            <a:extLst>
              <a:ext uri="{FF2B5EF4-FFF2-40B4-BE49-F238E27FC236}">
                <a16:creationId xmlns:a16="http://schemas.microsoft.com/office/drawing/2014/main" id="{BA26D444-247C-B347-BC23-C58AB81701BB}"/>
              </a:ext>
            </a:extLst>
          </p:cNvPr>
          <p:cNvSpPr txBox="1">
            <a:spLocks/>
          </p:cNvSpPr>
          <p:nvPr/>
        </p:nvSpPr>
        <p:spPr>
          <a:xfrm>
            <a:off x="1936643" y="1198139"/>
            <a:ext cx="9980537" cy="794227"/>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Task2</a:t>
            </a:r>
            <a:r>
              <a:rPr lang="ja-JP" altLang="en-US" dirty="0"/>
              <a:t>を見据えた最適化システム構成案を検討する。</a:t>
            </a:r>
            <a:endParaRPr lang="en-US" altLang="ja-JP" dirty="0"/>
          </a:p>
        </p:txBody>
      </p:sp>
      <p:sp>
        <p:nvSpPr>
          <p:cNvPr id="11" name="テキスト プレースホルダー 5">
            <a:extLst>
              <a:ext uri="{FF2B5EF4-FFF2-40B4-BE49-F238E27FC236}">
                <a16:creationId xmlns:a16="http://schemas.microsoft.com/office/drawing/2014/main" id="{CBEDC103-E604-B4D5-FDF0-9F3B9520BE13}"/>
              </a:ext>
            </a:extLst>
          </p:cNvPr>
          <p:cNvSpPr txBox="1">
            <a:spLocks/>
          </p:cNvSpPr>
          <p:nvPr/>
        </p:nvSpPr>
        <p:spPr>
          <a:xfrm>
            <a:off x="1936643" y="2063675"/>
            <a:ext cx="9980537" cy="794227"/>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最適化システム構成については進捗なし。</a:t>
            </a:r>
            <a:endParaRPr lang="en-US" altLang="ja-JP" dirty="0"/>
          </a:p>
          <a:p>
            <a:r>
              <a:rPr lang="ja-JP" altLang="en-US" dirty="0"/>
              <a:t>長期最適化のための予測方法を検討し始めた。トライアルしたが、ハイパーパラメータチューニングしないと公平に評価できないと考えられる。</a:t>
            </a:r>
            <a:endParaRPr lang="en-US" altLang="ja-JP" dirty="0"/>
          </a:p>
          <a:p>
            <a:pPr lvl="1"/>
            <a:r>
              <a:rPr lang="ja-JP" altLang="en-US" dirty="0"/>
              <a:t>⇒これを今回は報告</a:t>
            </a:r>
            <a:endParaRPr lang="en-US" altLang="ja-JP" dirty="0"/>
          </a:p>
        </p:txBody>
      </p:sp>
    </p:spTree>
    <p:extLst>
      <p:ext uri="{BB962C8B-B14F-4D97-AF65-F5344CB8AC3E}">
        <p14:creationId xmlns:p14="http://schemas.microsoft.com/office/powerpoint/2010/main" val="2538294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総合結果</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2.4 </a:t>
            </a:r>
            <a:r>
              <a:rPr lang="ja-JP" altLang="en-US" sz="1600" b="1" dirty="0">
                <a:solidFill>
                  <a:schemeClr val="bg1"/>
                </a:solidFill>
              </a:rPr>
              <a:t>予測結果</a:t>
            </a:r>
            <a:endParaRPr kumimoji="1" lang="ja-JP" altLang="en-US" sz="1600" b="1" dirty="0">
              <a:solidFill>
                <a:schemeClr val="bg1"/>
              </a:solidFill>
            </a:endParaRPr>
          </a:p>
        </p:txBody>
      </p:sp>
      <p:sp>
        <p:nvSpPr>
          <p:cNvPr id="17" name="テキスト ボックス 16">
            <a:extLst>
              <a:ext uri="{FF2B5EF4-FFF2-40B4-BE49-F238E27FC236}">
                <a16:creationId xmlns:a16="http://schemas.microsoft.com/office/drawing/2014/main" id="{901D20FC-EDB1-2260-4434-65A3CBD5F1DB}"/>
              </a:ext>
            </a:extLst>
          </p:cNvPr>
          <p:cNvSpPr txBox="1"/>
          <p:nvPr/>
        </p:nvSpPr>
        <p:spPr>
          <a:xfrm>
            <a:off x="46791" y="807010"/>
            <a:ext cx="2127846" cy="338554"/>
          </a:xfrm>
          <a:prstGeom prst="rect">
            <a:avLst/>
          </a:prstGeom>
          <a:noFill/>
        </p:spPr>
        <p:txBody>
          <a:bodyPr wrap="square" rtlCol="0">
            <a:spAutoFit/>
          </a:bodyPr>
          <a:lstStyle/>
          <a:p>
            <a:pPr algn="ctr"/>
            <a:r>
              <a:rPr kumimoji="1" lang="ja-JP" altLang="en-US" sz="1600" dirty="0">
                <a:solidFill>
                  <a:schemeClr val="accent4"/>
                </a:solidFill>
              </a:rPr>
              <a:t>赤：</a:t>
            </a:r>
            <a:r>
              <a:rPr kumimoji="1" lang="en-US" altLang="ja-JP" sz="1600" dirty="0">
                <a:solidFill>
                  <a:schemeClr val="accent4"/>
                </a:solidFill>
              </a:rPr>
              <a:t>1</a:t>
            </a:r>
            <a:r>
              <a:rPr kumimoji="1" lang="ja-JP" altLang="en-US" sz="1600" dirty="0">
                <a:solidFill>
                  <a:schemeClr val="accent4"/>
                </a:solidFill>
              </a:rPr>
              <a:t>位</a:t>
            </a:r>
            <a:r>
              <a:rPr kumimoji="1" lang="ja-JP" altLang="en-US" sz="1600" dirty="0"/>
              <a:t>、</a:t>
            </a:r>
            <a:r>
              <a:rPr kumimoji="1" lang="ja-JP" altLang="en-US" sz="1600" dirty="0">
                <a:solidFill>
                  <a:schemeClr val="accent1"/>
                </a:solidFill>
              </a:rPr>
              <a:t>青：</a:t>
            </a:r>
            <a:r>
              <a:rPr kumimoji="1" lang="en-US" altLang="ja-JP" sz="1600" dirty="0">
                <a:solidFill>
                  <a:schemeClr val="accent1"/>
                </a:solidFill>
              </a:rPr>
              <a:t>2</a:t>
            </a:r>
            <a:r>
              <a:rPr kumimoji="1" lang="ja-JP" altLang="en-US" sz="1600" dirty="0">
                <a:solidFill>
                  <a:schemeClr val="accent1"/>
                </a:solidFill>
              </a:rPr>
              <a:t>位</a:t>
            </a:r>
            <a:endParaRPr kumimoji="1" lang="en-US" altLang="ja-JP" sz="1600" dirty="0">
              <a:solidFill>
                <a:schemeClr val="accent1"/>
              </a:solidFill>
            </a:endParaRPr>
          </a:p>
        </p:txBody>
      </p:sp>
      <p:sp>
        <p:nvSpPr>
          <p:cNvPr id="20" name="フローチャート: 処理 19">
            <a:extLst>
              <a:ext uri="{FF2B5EF4-FFF2-40B4-BE49-F238E27FC236}">
                <a16:creationId xmlns:a16="http://schemas.microsoft.com/office/drawing/2014/main" id="{19D84156-AD6A-96B6-E3E8-DE812B62572C}"/>
              </a:ext>
            </a:extLst>
          </p:cNvPr>
          <p:cNvSpPr/>
          <p:nvPr/>
        </p:nvSpPr>
        <p:spPr>
          <a:xfrm>
            <a:off x="2267555" y="837914"/>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1st EC</a:t>
            </a:r>
            <a:endParaRPr kumimoji="1" lang="ja-JP" altLang="en-US" b="1" dirty="0">
              <a:solidFill>
                <a:schemeClr val="bg1"/>
              </a:solidFill>
            </a:endParaRPr>
          </a:p>
        </p:txBody>
      </p:sp>
      <p:sp>
        <p:nvSpPr>
          <p:cNvPr id="27" name="フローチャート: 処理 26">
            <a:extLst>
              <a:ext uri="{FF2B5EF4-FFF2-40B4-BE49-F238E27FC236}">
                <a16:creationId xmlns:a16="http://schemas.microsoft.com/office/drawing/2014/main" id="{F423AB10-BBF6-5D0E-5ACB-A5DE99DD6B4E}"/>
              </a:ext>
            </a:extLst>
          </p:cNvPr>
          <p:cNvSpPr/>
          <p:nvPr/>
        </p:nvSpPr>
        <p:spPr>
          <a:xfrm>
            <a:off x="8106948" y="837914"/>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TOC</a:t>
            </a:r>
            <a:endParaRPr kumimoji="1" lang="ja-JP" altLang="en-US" b="1" dirty="0">
              <a:solidFill>
                <a:schemeClr val="bg1"/>
              </a:solidFill>
            </a:endParaRPr>
          </a:p>
        </p:txBody>
      </p:sp>
      <p:sp>
        <p:nvSpPr>
          <p:cNvPr id="66" name="フローチャート: 処理 65">
            <a:extLst>
              <a:ext uri="{FF2B5EF4-FFF2-40B4-BE49-F238E27FC236}">
                <a16:creationId xmlns:a16="http://schemas.microsoft.com/office/drawing/2014/main" id="{C153D8FC-7C3B-F11F-966D-3B75D44669EF}"/>
              </a:ext>
            </a:extLst>
          </p:cNvPr>
          <p:cNvSpPr/>
          <p:nvPr/>
        </p:nvSpPr>
        <p:spPr>
          <a:xfrm rot="16200000">
            <a:off x="-773834" y="2356413"/>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b="1" dirty="0">
                <a:solidFill>
                  <a:schemeClr val="bg1"/>
                </a:solidFill>
              </a:rPr>
              <a:t>補正機能無し</a:t>
            </a:r>
          </a:p>
        </p:txBody>
      </p:sp>
      <p:sp>
        <p:nvSpPr>
          <p:cNvPr id="72" name="フローチャート: 処理 71">
            <a:extLst>
              <a:ext uri="{FF2B5EF4-FFF2-40B4-BE49-F238E27FC236}">
                <a16:creationId xmlns:a16="http://schemas.microsoft.com/office/drawing/2014/main" id="{B560B438-61A8-EFF6-CD6B-2AE4BBCC2AC4}"/>
              </a:ext>
            </a:extLst>
          </p:cNvPr>
          <p:cNvSpPr/>
          <p:nvPr/>
        </p:nvSpPr>
        <p:spPr>
          <a:xfrm rot="16200000">
            <a:off x="-773834" y="4841241"/>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b="1" dirty="0">
                <a:solidFill>
                  <a:schemeClr val="bg1"/>
                </a:solidFill>
              </a:rPr>
              <a:t>補正機能有り</a:t>
            </a:r>
          </a:p>
        </p:txBody>
      </p:sp>
      <p:graphicFrame>
        <p:nvGraphicFramePr>
          <p:cNvPr id="83" name="表 83">
            <a:extLst>
              <a:ext uri="{FF2B5EF4-FFF2-40B4-BE49-F238E27FC236}">
                <a16:creationId xmlns:a16="http://schemas.microsoft.com/office/drawing/2014/main" id="{3E4104F1-3391-BB02-9AFD-2496EF006CF7}"/>
              </a:ext>
            </a:extLst>
          </p:cNvPr>
          <p:cNvGraphicFramePr>
            <a:graphicFrameLocks noGrp="1"/>
          </p:cNvGraphicFramePr>
          <p:nvPr>
            <p:extLst>
              <p:ext uri="{D42A27DB-BD31-4B8C-83A1-F6EECF244321}">
                <p14:modId xmlns:p14="http://schemas.microsoft.com/office/powerpoint/2010/main" val="355389591"/>
              </p:ext>
            </p:extLst>
          </p:nvPr>
        </p:nvGraphicFramePr>
        <p:xfrm>
          <a:off x="508974" y="1251936"/>
          <a:ext cx="5720319" cy="2468880"/>
        </p:xfrm>
        <a:graphic>
          <a:graphicData uri="http://schemas.openxmlformats.org/drawingml/2006/table">
            <a:tbl>
              <a:tblPr firstRow="1" bandRow="1">
                <a:tableStyleId>{5C22544A-7EE6-4342-B048-85BDC9FD1C3A}</a:tableStyleId>
              </a:tblPr>
              <a:tblGrid>
                <a:gridCol w="787920">
                  <a:extLst>
                    <a:ext uri="{9D8B030D-6E8A-4147-A177-3AD203B41FA5}">
                      <a16:colId xmlns:a16="http://schemas.microsoft.com/office/drawing/2014/main" val="391968447"/>
                    </a:ext>
                  </a:extLst>
                </a:gridCol>
                <a:gridCol w="1165742">
                  <a:extLst>
                    <a:ext uri="{9D8B030D-6E8A-4147-A177-3AD203B41FA5}">
                      <a16:colId xmlns:a16="http://schemas.microsoft.com/office/drawing/2014/main" val="3988766531"/>
                    </a:ext>
                  </a:extLst>
                </a:gridCol>
                <a:gridCol w="914400">
                  <a:extLst>
                    <a:ext uri="{9D8B030D-6E8A-4147-A177-3AD203B41FA5}">
                      <a16:colId xmlns:a16="http://schemas.microsoft.com/office/drawing/2014/main" val="934503081"/>
                    </a:ext>
                  </a:extLst>
                </a:gridCol>
                <a:gridCol w="847288">
                  <a:extLst>
                    <a:ext uri="{9D8B030D-6E8A-4147-A177-3AD203B41FA5}">
                      <a16:colId xmlns:a16="http://schemas.microsoft.com/office/drawing/2014/main" val="1314546634"/>
                    </a:ext>
                  </a:extLst>
                </a:gridCol>
                <a:gridCol w="981512">
                  <a:extLst>
                    <a:ext uri="{9D8B030D-6E8A-4147-A177-3AD203B41FA5}">
                      <a16:colId xmlns:a16="http://schemas.microsoft.com/office/drawing/2014/main" val="3412377779"/>
                    </a:ext>
                  </a:extLst>
                </a:gridCol>
                <a:gridCol w="1023457">
                  <a:extLst>
                    <a:ext uri="{9D8B030D-6E8A-4147-A177-3AD203B41FA5}">
                      <a16:colId xmlns:a16="http://schemas.microsoft.com/office/drawing/2014/main" val="797737995"/>
                    </a:ext>
                  </a:extLst>
                </a:gridCol>
              </a:tblGrid>
              <a:tr h="179344">
                <a:tc>
                  <a:txBody>
                    <a:bodyPr/>
                    <a:lstStyle/>
                    <a:p>
                      <a:r>
                        <a:rPr kumimoji="1" lang="ja-JP" altLang="en-US" sz="1200" dirty="0"/>
                        <a:t>区分</a:t>
                      </a:r>
                    </a:p>
                  </a:txBody>
                  <a:tcPr/>
                </a:tc>
                <a:tc>
                  <a:txBody>
                    <a:bodyPr/>
                    <a:lstStyle/>
                    <a:p>
                      <a:r>
                        <a:rPr kumimoji="1" lang="ja-JP" altLang="en-US" sz="1200" dirty="0"/>
                        <a:t>指標</a:t>
                      </a:r>
                    </a:p>
                  </a:txBody>
                  <a:tcPr/>
                </a:tc>
                <a:tc>
                  <a:txBody>
                    <a:bodyPr/>
                    <a:lstStyle/>
                    <a:p>
                      <a:r>
                        <a:rPr kumimoji="1" lang="en-US" altLang="ja-JP" sz="1200" dirty="0"/>
                        <a:t>RF</a:t>
                      </a:r>
                      <a:endParaRPr kumimoji="1" lang="ja-JP" altLang="en-US" sz="1200" dirty="0"/>
                    </a:p>
                  </a:txBody>
                  <a:tcPr/>
                </a:tc>
                <a:tc>
                  <a:txBody>
                    <a:bodyPr/>
                    <a:lstStyle/>
                    <a:p>
                      <a:r>
                        <a:rPr kumimoji="1" lang="en-US" altLang="ja-JP" sz="1200" dirty="0"/>
                        <a:t>MLR</a:t>
                      </a:r>
                      <a:endParaRPr kumimoji="1" lang="ja-JP" altLang="en-US" sz="1200" dirty="0"/>
                    </a:p>
                  </a:txBody>
                  <a:tcPr/>
                </a:tc>
                <a:tc>
                  <a:txBody>
                    <a:bodyPr/>
                    <a:lstStyle/>
                    <a:p>
                      <a:r>
                        <a:rPr kumimoji="1" lang="en-US" altLang="ja-JP" sz="1200" dirty="0" err="1"/>
                        <a:t>LinearTree</a:t>
                      </a:r>
                      <a:endParaRPr kumimoji="1" lang="ja-JP" altLang="en-US" sz="1200" dirty="0"/>
                    </a:p>
                  </a:txBody>
                  <a:tcPr/>
                </a:tc>
                <a:tc>
                  <a:txBody>
                    <a:bodyPr/>
                    <a:lstStyle/>
                    <a:p>
                      <a:r>
                        <a:rPr kumimoji="1" lang="en-US" altLang="ja-JP" sz="1200" dirty="0" err="1"/>
                        <a:t>LightGBM</a:t>
                      </a:r>
                      <a:endParaRPr kumimoji="1" lang="ja-JP" altLang="en-US" sz="1200" dirty="0"/>
                    </a:p>
                  </a:txBody>
                  <a:tcPr/>
                </a:tc>
                <a:extLst>
                  <a:ext uri="{0D108BD9-81ED-4DB2-BD59-A6C34878D82A}">
                    <a16:rowId xmlns:a16="http://schemas.microsoft.com/office/drawing/2014/main" val="3854205733"/>
                  </a:ext>
                </a:extLst>
              </a:tr>
              <a:tr h="179344">
                <a:tc>
                  <a:txBody>
                    <a:bodyPr/>
                    <a:lstStyle/>
                    <a:p>
                      <a:r>
                        <a:rPr kumimoji="1" lang="en-US" altLang="ja-JP" sz="1200" dirty="0"/>
                        <a:t>Training</a:t>
                      </a:r>
                      <a:endParaRPr kumimoji="1" lang="ja-JP" altLang="en-US" sz="1200" dirty="0"/>
                    </a:p>
                  </a:txBody>
                  <a:tcPr>
                    <a:noFill/>
                  </a:tcPr>
                </a:tc>
                <a:tc>
                  <a:txBody>
                    <a:bodyPr/>
                    <a:lstStyle/>
                    <a:p>
                      <a:r>
                        <a:rPr kumimoji="1" lang="en-US" altLang="ja-JP" sz="1200" dirty="0"/>
                        <a:t>Time[sec]</a:t>
                      </a:r>
                      <a:endParaRPr kumimoji="1" lang="ja-JP" altLang="en-US" sz="1200" dirty="0"/>
                    </a:p>
                  </a:txBody>
                  <a:tcPr>
                    <a:noFill/>
                  </a:tcPr>
                </a:tc>
                <a:tc>
                  <a:txBody>
                    <a:bodyPr/>
                    <a:lstStyle/>
                    <a:p>
                      <a:r>
                        <a:rPr kumimoji="1" lang="en-US" altLang="ja-JP" sz="1200" dirty="0"/>
                        <a:t>0.79</a:t>
                      </a:r>
                      <a:endParaRPr kumimoji="1" lang="ja-JP" altLang="en-US" sz="1200" dirty="0"/>
                    </a:p>
                  </a:txBody>
                  <a:tcPr>
                    <a:noFill/>
                  </a:tcPr>
                </a:tc>
                <a:tc>
                  <a:txBody>
                    <a:bodyPr/>
                    <a:lstStyle/>
                    <a:p>
                      <a:r>
                        <a:rPr kumimoji="1" lang="en-US" altLang="ja-JP" sz="1200" dirty="0">
                          <a:solidFill>
                            <a:schemeClr val="accent4"/>
                          </a:solidFill>
                        </a:rPr>
                        <a:t>0.02</a:t>
                      </a:r>
                      <a:endParaRPr kumimoji="1" lang="ja-JP" altLang="en-US" sz="1200" dirty="0">
                        <a:solidFill>
                          <a:schemeClr val="accent4"/>
                        </a:solidFill>
                      </a:endParaRPr>
                    </a:p>
                  </a:txBody>
                  <a:tcPr>
                    <a:noFill/>
                  </a:tcPr>
                </a:tc>
                <a:tc>
                  <a:txBody>
                    <a:bodyPr/>
                    <a:lstStyle/>
                    <a:p>
                      <a:r>
                        <a:rPr kumimoji="1" lang="en-US" altLang="ja-JP" sz="1200" dirty="0"/>
                        <a:t>1.15</a:t>
                      </a:r>
                      <a:endParaRPr kumimoji="1" lang="ja-JP" altLang="en-US" sz="1200" dirty="0"/>
                    </a:p>
                  </a:txBody>
                  <a:tcPr>
                    <a:noFill/>
                  </a:tcPr>
                </a:tc>
                <a:tc>
                  <a:txBody>
                    <a:bodyPr/>
                    <a:lstStyle/>
                    <a:p>
                      <a:r>
                        <a:rPr kumimoji="1" lang="en-US" altLang="ja-JP" sz="1200" dirty="0">
                          <a:solidFill>
                            <a:schemeClr val="accent1"/>
                          </a:solidFill>
                        </a:rPr>
                        <a:t>0.08</a:t>
                      </a:r>
                      <a:endParaRPr kumimoji="1" lang="ja-JP" altLang="en-US" sz="1200" dirty="0">
                        <a:solidFill>
                          <a:schemeClr val="accent1"/>
                        </a:solidFill>
                      </a:endParaRPr>
                    </a:p>
                  </a:txBody>
                  <a:tcPr>
                    <a:noFill/>
                  </a:tcPr>
                </a:tc>
                <a:extLst>
                  <a:ext uri="{0D108BD9-81ED-4DB2-BD59-A6C34878D82A}">
                    <a16:rowId xmlns:a16="http://schemas.microsoft.com/office/drawing/2014/main" val="3906374972"/>
                  </a:ext>
                </a:extLst>
              </a:tr>
              <a:tr h="179344">
                <a:tc>
                  <a:txBody>
                    <a:bodyPr/>
                    <a:lstStyle/>
                    <a:p>
                      <a:endParaRPr kumimoji="1" lang="ja-JP" altLang="en-US" sz="1200" dirty="0"/>
                    </a:p>
                  </a:txBody>
                  <a:tcPr>
                    <a:noFill/>
                  </a:tcPr>
                </a:tc>
                <a:tc>
                  <a:txBody>
                    <a:bodyPr/>
                    <a:lstStyle/>
                    <a:p>
                      <a:r>
                        <a:rPr kumimoji="1" lang="en-US" altLang="ja-JP" sz="1200" dirty="0"/>
                        <a:t>RMSE rate[%]</a:t>
                      </a:r>
                      <a:endParaRPr kumimoji="1" lang="ja-JP" altLang="en-US" sz="1200" dirty="0"/>
                    </a:p>
                  </a:txBody>
                  <a:tcPr>
                    <a:noFill/>
                  </a:tcPr>
                </a:tc>
                <a:tc>
                  <a:txBody>
                    <a:bodyPr/>
                    <a:lstStyle/>
                    <a:p>
                      <a:r>
                        <a:rPr kumimoji="1" lang="en-US" altLang="ja-JP" sz="1200" dirty="0">
                          <a:solidFill>
                            <a:schemeClr val="accent4"/>
                          </a:solidFill>
                        </a:rPr>
                        <a:t>0.71</a:t>
                      </a:r>
                      <a:endParaRPr kumimoji="1" lang="ja-JP" altLang="en-US" sz="1200" dirty="0">
                        <a:solidFill>
                          <a:schemeClr val="accent4"/>
                        </a:solidFill>
                      </a:endParaRPr>
                    </a:p>
                  </a:txBody>
                  <a:tcPr>
                    <a:noFill/>
                  </a:tcPr>
                </a:tc>
                <a:tc>
                  <a:txBody>
                    <a:bodyPr/>
                    <a:lstStyle/>
                    <a:p>
                      <a:r>
                        <a:rPr kumimoji="1" lang="en-US" altLang="ja-JP" sz="1200" dirty="0"/>
                        <a:t>7.89</a:t>
                      </a:r>
                      <a:endParaRPr kumimoji="1" lang="ja-JP" altLang="en-US" sz="1200" dirty="0"/>
                    </a:p>
                  </a:txBody>
                  <a:tcPr>
                    <a:noFill/>
                  </a:tcPr>
                </a:tc>
                <a:tc>
                  <a:txBody>
                    <a:bodyPr/>
                    <a:lstStyle/>
                    <a:p>
                      <a:r>
                        <a:rPr kumimoji="1" lang="en-US" altLang="ja-JP" sz="1200" dirty="0"/>
                        <a:t>4.05</a:t>
                      </a:r>
                      <a:endParaRPr kumimoji="1" lang="ja-JP" altLang="en-US" sz="1200" dirty="0"/>
                    </a:p>
                  </a:txBody>
                  <a:tcPr>
                    <a:noFill/>
                  </a:tcPr>
                </a:tc>
                <a:tc>
                  <a:txBody>
                    <a:bodyPr/>
                    <a:lstStyle/>
                    <a:p>
                      <a:r>
                        <a:rPr kumimoji="1" lang="en-US" altLang="ja-JP" sz="1200" dirty="0">
                          <a:solidFill>
                            <a:schemeClr val="accent1"/>
                          </a:solidFill>
                        </a:rPr>
                        <a:t>0.91</a:t>
                      </a:r>
                      <a:endParaRPr kumimoji="1" lang="ja-JP" altLang="en-US" sz="1200" dirty="0">
                        <a:solidFill>
                          <a:schemeClr val="accent1"/>
                        </a:solidFill>
                      </a:endParaRPr>
                    </a:p>
                  </a:txBody>
                  <a:tcPr>
                    <a:noFill/>
                  </a:tcPr>
                </a:tc>
                <a:extLst>
                  <a:ext uri="{0D108BD9-81ED-4DB2-BD59-A6C34878D82A}">
                    <a16:rowId xmlns:a16="http://schemas.microsoft.com/office/drawing/2014/main" val="1611242783"/>
                  </a:ext>
                </a:extLst>
              </a:tr>
              <a:tr h="179344">
                <a:tc>
                  <a:txBody>
                    <a:bodyPr/>
                    <a:lstStyle/>
                    <a:p>
                      <a:endParaRPr kumimoji="1" lang="ja-JP" altLang="en-US" sz="1200" dirty="0"/>
                    </a:p>
                  </a:txBody>
                  <a:tcPr>
                    <a:noFill/>
                  </a:tcPr>
                </a:tc>
                <a:tc>
                  <a:txBody>
                    <a:bodyPr/>
                    <a:lstStyle/>
                    <a:p>
                      <a:r>
                        <a:rPr kumimoji="1" lang="en-US" altLang="ja-JP" sz="1200" dirty="0"/>
                        <a:t>MAPE[%]</a:t>
                      </a:r>
                      <a:endParaRPr kumimoji="1" lang="ja-JP" altLang="en-US" sz="1200" dirty="0"/>
                    </a:p>
                  </a:txBody>
                  <a:tcPr>
                    <a:noFill/>
                  </a:tcPr>
                </a:tc>
                <a:tc>
                  <a:txBody>
                    <a:bodyPr/>
                    <a:lstStyle/>
                    <a:p>
                      <a:r>
                        <a:rPr kumimoji="1" lang="en-US" altLang="ja-JP" sz="1200" dirty="0">
                          <a:solidFill>
                            <a:schemeClr val="accent4"/>
                          </a:solidFill>
                        </a:rPr>
                        <a:t>0.43</a:t>
                      </a:r>
                      <a:endParaRPr kumimoji="1" lang="ja-JP" altLang="en-US" sz="1200" dirty="0">
                        <a:solidFill>
                          <a:schemeClr val="accent4"/>
                        </a:solidFill>
                      </a:endParaRPr>
                    </a:p>
                  </a:txBody>
                  <a:tcPr>
                    <a:noFill/>
                  </a:tcPr>
                </a:tc>
                <a:tc>
                  <a:txBody>
                    <a:bodyPr/>
                    <a:lstStyle/>
                    <a:p>
                      <a:r>
                        <a:rPr kumimoji="1" lang="en-US" altLang="ja-JP" sz="1200" dirty="0"/>
                        <a:t>6.06</a:t>
                      </a:r>
                      <a:endParaRPr kumimoji="1" lang="ja-JP" altLang="en-US" sz="1200" dirty="0"/>
                    </a:p>
                  </a:txBody>
                  <a:tcPr>
                    <a:noFill/>
                  </a:tcPr>
                </a:tc>
                <a:tc>
                  <a:txBody>
                    <a:bodyPr/>
                    <a:lstStyle/>
                    <a:p>
                      <a:r>
                        <a:rPr kumimoji="1" lang="en-US" altLang="ja-JP" sz="1200" dirty="0"/>
                        <a:t>2.59</a:t>
                      </a:r>
                      <a:endParaRPr kumimoji="1" lang="ja-JP" altLang="en-US" sz="1200" dirty="0"/>
                    </a:p>
                  </a:txBody>
                  <a:tcPr>
                    <a:noFill/>
                  </a:tcPr>
                </a:tc>
                <a:tc>
                  <a:txBody>
                    <a:bodyPr/>
                    <a:lstStyle/>
                    <a:p>
                      <a:r>
                        <a:rPr kumimoji="1" lang="en-US" altLang="ja-JP" sz="1200" dirty="0">
                          <a:solidFill>
                            <a:schemeClr val="accent1"/>
                          </a:solidFill>
                        </a:rPr>
                        <a:t>0.67</a:t>
                      </a:r>
                      <a:endParaRPr kumimoji="1" lang="ja-JP" altLang="en-US" sz="1200" dirty="0">
                        <a:solidFill>
                          <a:schemeClr val="accent1"/>
                        </a:solidFill>
                      </a:endParaRPr>
                    </a:p>
                  </a:txBody>
                  <a:tcPr>
                    <a:noFill/>
                  </a:tcPr>
                </a:tc>
                <a:extLst>
                  <a:ext uri="{0D108BD9-81ED-4DB2-BD59-A6C34878D82A}">
                    <a16:rowId xmlns:a16="http://schemas.microsoft.com/office/drawing/2014/main" val="1621020564"/>
                  </a:ext>
                </a:extLst>
              </a:tr>
              <a:tr h="179344">
                <a:tc>
                  <a:txBody>
                    <a:bodyPr/>
                    <a:lstStyle/>
                    <a:p>
                      <a:endParaRPr kumimoji="1" lang="ja-JP" altLang="en-US" sz="1200" dirty="0"/>
                    </a:p>
                  </a:txBody>
                  <a:tcPr>
                    <a:lnB w="12700" cap="flat" cmpd="sng" algn="ctr">
                      <a:solidFill>
                        <a:schemeClr val="tx1"/>
                      </a:solidFill>
                      <a:prstDash val="solid"/>
                      <a:round/>
                      <a:headEnd type="none" w="med" len="med"/>
                      <a:tailEnd type="none" w="med" len="med"/>
                    </a:lnB>
                    <a:noFill/>
                  </a:tcPr>
                </a:tc>
                <a:tc>
                  <a:txBody>
                    <a:bodyPr/>
                    <a:lstStyle/>
                    <a:p>
                      <a:r>
                        <a:rPr kumimoji="1" lang="en-US" altLang="ja-JP" sz="1200" dirty="0"/>
                        <a:t>R^2[%]</a:t>
                      </a:r>
                      <a:endParaRPr kumimoji="1" lang="ja-JP" altLang="en-US" sz="1200" dirty="0"/>
                    </a:p>
                  </a:txBody>
                  <a:tcPr>
                    <a:lnB w="12700" cap="flat" cmpd="sng" algn="ctr">
                      <a:solidFill>
                        <a:schemeClr val="tx1"/>
                      </a:solidFill>
                      <a:prstDash val="solid"/>
                      <a:round/>
                      <a:headEnd type="none" w="med" len="med"/>
                      <a:tailEnd type="none" w="med" len="med"/>
                    </a:lnB>
                    <a:noFill/>
                  </a:tcPr>
                </a:tc>
                <a:tc>
                  <a:txBody>
                    <a:bodyPr/>
                    <a:lstStyle/>
                    <a:p>
                      <a:r>
                        <a:rPr kumimoji="1" lang="en-US" altLang="ja-JP" sz="1200" dirty="0">
                          <a:solidFill>
                            <a:schemeClr val="accent4"/>
                          </a:solidFill>
                        </a:rPr>
                        <a:t>99.8</a:t>
                      </a:r>
                      <a:endParaRPr kumimoji="1" lang="ja-JP" altLang="en-US" sz="1200" dirty="0">
                        <a:solidFill>
                          <a:schemeClr val="accent4"/>
                        </a:solidFill>
                      </a:endParaRPr>
                    </a:p>
                  </a:txBody>
                  <a:tcPr>
                    <a:lnB w="12700" cap="flat" cmpd="sng" algn="ctr">
                      <a:solidFill>
                        <a:schemeClr val="tx1"/>
                      </a:solidFill>
                      <a:prstDash val="solid"/>
                      <a:round/>
                      <a:headEnd type="none" w="med" len="med"/>
                      <a:tailEnd type="none" w="med" len="med"/>
                    </a:lnB>
                    <a:noFill/>
                  </a:tcPr>
                </a:tc>
                <a:tc>
                  <a:txBody>
                    <a:bodyPr/>
                    <a:lstStyle/>
                    <a:p>
                      <a:r>
                        <a:rPr kumimoji="1" lang="en-US" altLang="ja-JP" sz="1200" dirty="0"/>
                        <a:t>71.9</a:t>
                      </a:r>
                      <a:endParaRPr kumimoji="1" lang="ja-JP" altLang="en-US" sz="1200" dirty="0"/>
                    </a:p>
                  </a:txBody>
                  <a:tcPr>
                    <a:lnB w="12700" cap="flat" cmpd="sng" algn="ctr">
                      <a:solidFill>
                        <a:schemeClr val="tx1"/>
                      </a:solidFill>
                      <a:prstDash val="solid"/>
                      <a:round/>
                      <a:headEnd type="none" w="med" len="med"/>
                      <a:tailEnd type="none" w="med" len="med"/>
                    </a:lnB>
                    <a:noFill/>
                  </a:tcPr>
                </a:tc>
                <a:tc>
                  <a:txBody>
                    <a:bodyPr/>
                    <a:lstStyle/>
                    <a:p>
                      <a:r>
                        <a:rPr kumimoji="1" lang="en-US" altLang="ja-JP" sz="1200" dirty="0"/>
                        <a:t>92.5</a:t>
                      </a:r>
                      <a:endParaRPr kumimoji="1" lang="ja-JP" altLang="en-US" sz="1200" dirty="0"/>
                    </a:p>
                  </a:txBody>
                  <a:tcPr>
                    <a:lnB w="12700" cap="flat" cmpd="sng" algn="ctr">
                      <a:solidFill>
                        <a:schemeClr val="tx1"/>
                      </a:solidFill>
                      <a:prstDash val="solid"/>
                      <a:round/>
                      <a:headEnd type="none" w="med" len="med"/>
                      <a:tailEnd type="none" w="med" len="med"/>
                    </a:lnB>
                    <a:noFill/>
                  </a:tcPr>
                </a:tc>
                <a:tc>
                  <a:txBody>
                    <a:bodyPr/>
                    <a:lstStyle/>
                    <a:p>
                      <a:r>
                        <a:rPr kumimoji="1" lang="en-US" altLang="ja-JP" sz="1200" dirty="0">
                          <a:solidFill>
                            <a:schemeClr val="accent1"/>
                          </a:solidFill>
                        </a:rPr>
                        <a:t>99.6</a:t>
                      </a:r>
                      <a:endParaRPr kumimoji="1" lang="ja-JP" altLang="en-US" sz="1200" dirty="0">
                        <a:solidFill>
                          <a:schemeClr val="accent1"/>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8721664"/>
                  </a:ext>
                </a:extLst>
              </a:tr>
              <a:tr h="179344">
                <a:tc>
                  <a:txBody>
                    <a:bodyPr/>
                    <a:lstStyle/>
                    <a:p>
                      <a:r>
                        <a:rPr kumimoji="1" lang="en-US" altLang="ja-JP" sz="1200" dirty="0"/>
                        <a:t>Predict</a:t>
                      </a:r>
                      <a:endParaRPr kumimoji="1" lang="ja-JP" altLang="en-US" sz="1200" dirty="0"/>
                    </a:p>
                  </a:txBody>
                  <a:tcPr>
                    <a:lnT w="12700" cap="flat" cmpd="sng" algn="ctr">
                      <a:solidFill>
                        <a:schemeClr val="tx1"/>
                      </a:solidFill>
                      <a:prstDash val="solid"/>
                      <a:round/>
                      <a:headEnd type="none" w="med" len="med"/>
                      <a:tailEnd type="none" w="med" len="med"/>
                    </a:lnT>
                    <a:noFill/>
                  </a:tcPr>
                </a:tc>
                <a:tc>
                  <a:txBody>
                    <a:bodyPr/>
                    <a:lstStyle/>
                    <a:p>
                      <a:r>
                        <a:rPr kumimoji="1" lang="en-US" altLang="ja-JP" sz="1200" dirty="0"/>
                        <a:t>Time[sec]</a:t>
                      </a:r>
                      <a:endParaRPr kumimoji="1" lang="ja-JP" altLang="en-US" sz="1200" dirty="0"/>
                    </a:p>
                  </a:txBody>
                  <a:tcPr>
                    <a:lnT w="12700" cap="flat" cmpd="sng" algn="ctr">
                      <a:solidFill>
                        <a:schemeClr val="tx1"/>
                      </a:solidFill>
                      <a:prstDash val="solid"/>
                      <a:round/>
                      <a:headEnd type="none" w="med" len="med"/>
                      <a:tailEnd type="none" w="med" len="med"/>
                    </a:lnT>
                    <a:noFill/>
                  </a:tcPr>
                </a:tc>
                <a:tc>
                  <a:txBody>
                    <a:bodyPr/>
                    <a:lstStyle/>
                    <a:p>
                      <a:r>
                        <a:rPr kumimoji="1" lang="en-US" altLang="ja-JP" sz="1200" dirty="0"/>
                        <a:t>0.03</a:t>
                      </a:r>
                      <a:endParaRPr kumimoji="1" lang="ja-JP" altLang="en-US" sz="1200" dirty="0"/>
                    </a:p>
                  </a:txBody>
                  <a:tcPr>
                    <a:lnT w="12700" cap="flat" cmpd="sng" algn="ctr">
                      <a:solidFill>
                        <a:schemeClr val="tx1"/>
                      </a:solidFill>
                      <a:prstDash val="solid"/>
                      <a:round/>
                      <a:headEnd type="none" w="med" len="med"/>
                      <a:tailEnd type="none" w="med" len="med"/>
                    </a:lnT>
                    <a:noFill/>
                  </a:tcPr>
                </a:tc>
                <a:tc>
                  <a:txBody>
                    <a:bodyPr/>
                    <a:lstStyle/>
                    <a:p>
                      <a:r>
                        <a:rPr kumimoji="1" lang="en-US" altLang="ja-JP" sz="1200" dirty="0">
                          <a:solidFill>
                            <a:schemeClr val="accent4"/>
                          </a:solidFill>
                        </a:rPr>
                        <a:t>0.002</a:t>
                      </a:r>
                      <a:endParaRPr kumimoji="1" lang="ja-JP" altLang="en-US" sz="1200" dirty="0">
                        <a:solidFill>
                          <a:schemeClr val="accent4"/>
                        </a:solidFill>
                      </a:endParaRPr>
                    </a:p>
                  </a:txBody>
                  <a:tcPr>
                    <a:lnT w="12700" cap="flat" cmpd="sng" algn="ctr">
                      <a:solidFill>
                        <a:schemeClr val="tx1"/>
                      </a:solidFill>
                      <a:prstDash val="solid"/>
                      <a:round/>
                      <a:headEnd type="none" w="med" len="med"/>
                      <a:tailEnd type="none" w="med" len="med"/>
                    </a:lnT>
                    <a:noFill/>
                  </a:tcPr>
                </a:tc>
                <a:tc>
                  <a:txBody>
                    <a:bodyPr/>
                    <a:lstStyle/>
                    <a:p>
                      <a:r>
                        <a:rPr kumimoji="1" lang="en-US" altLang="ja-JP" sz="1200" dirty="0">
                          <a:solidFill>
                            <a:schemeClr val="accent1"/>
                          </a:solidFill>
                        </a:rPr>
                        <a:t>0.004</a:t>
                      </a:r>
                      <a:endParaRPr kumimoji="1" lang="ja-JP" altLang="en-US" sz="1200" dirty="0">
                        <a:solidFill>
                          <a:schemeClr val="accent1"/>
                        </a:solidFill>
                      </a:endParaRPr>
                    </a:p>
                  </a:txBody>
                  <a:tcPr>
                    <a:lnT w="12700" cap="flat" cmpd="sng" algn="ctr">
                      <a:solidFill>
                        <a:schemeClr val="tx1"/>
                      </a:solidFill>
                      <a:prstDash val="solid"/>
                      <a:round/>
                      <a:headEnd type="none" w="med" len="med"/>
                      <a:tailEnd type="none" w="med" len="med"/>
                    </a:lnT>
                    <a:noFill/>
                  </a:tcPr>
                </a:tc>
                <a:tc>
                  <a:txBody>
                    <a:bodyPr/>
                    <a:lstStyle/>
                    <a:p>
                      <a:r>
                        <a:rPr kumimoji="1" lang="en-US" altLang="ja-JP" sz="1200" dirty="0">
                          <a:solidFill>
                            <a:schemeClr val="accent1"/>
                          </a:solidFill>
                        </a:rPr>
                        <a:t>0.004</a:t>
                      </a:r>
                      <a:endParaRPr kumimoji="1" lang="ja-JP" altLang="en-US" sz="1200" dirty="0">
                        <a:solidFill>
                          <a:schemeClr val="accent1"/>
                        </a:solidFill>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18031708"/>
                  </a:ext>
                </a:extLst>
              </a:tr>
              <a:tr h="179344">
                <a:tc>
                  <a:txBody>
                    <a:bodyPr/>
                    <a:lstStyle/>
                    <a:p>
                      <a:endParaRPr kumimoji="1" lang="ja-JP" altLang="en-US" sz="1200"/>
                    </a:p>
                  </a:txBody>
                  <a:tcPr>
                    <a:noFill/>
                  </a:tcPr>
                </a:tc>
                <a:tc>
                  <a:txBody>
                    <a:bodyPr/>
                    <a:lstStyle/>
                    <a:p>
                      <a:r>
                        <a:rPr kumimoji="1" lang="en-US" altLang="ja-JP" sz="1200" dirty="0"/>
                        <a:t>RMSE rate[%]</a:t>
                      </a:r>
                      <a:endParaRPr kumimoji="1" lang="ja-JP" altLang="en-US" sz="1200" dirty="0"/>
                    </a:p>
                  </a:txBody>
                  <a:tcPr>
                    <a:noFill/>
                  </a:tcPr>
                </a:tc>
                <a:tc>
                  <a:txBody>
                    <a:bodyPr/>
                    <a:lstStyle/>
                    <a:p>
                      <a:r>
                        <a:rPr kumimoji="1" lang="en-US" altLang="ja-JP" sz="1200" dirty="0">
                          <a:solidFill>
                            <a:schemeClr val="accent4"/>
                          </a:solidFill>
                        </a:rPr>
                        <a:t>16.6</a:t>
                      </a:r>
                      <a:endParaRPr kumimoji="1" lang="ja-JP" altLang="en-US" sz="1200" dirty="0">
                        <a:solidFill>
                          <a:schemeClr val="accent4"/>
                        </a:solidFill>
                      </a:endParaRPr>
                    </a:p>
                  </a:txBody>
                  <a:tcPr>
                    <a:noFill/>
                  </a:tcPr>
                </a:tc>
                <a:tc>
                  <a:txBody>
                    <a:bodyPr/>
                    <a:lstStyle/>
                    <a:p>
                      <a:r>
                        <a:rPr kumimoji="1" lang="en-US" altLang="ja-JP" sz="1200" dirty="0"/>
                        <a:t>27.7</a:t>
                      </a:r>
                      <a:endParaRPr kumimoji="1" lang="ja-JP" altLang="en-US" sz="1200" dirty="0"/>
                    </a:p>
                  </a:txBody>
                  <a:tcPr>
                    <a:noFill/>
                  </a:tcPr>
                </a:tc>
                <a:tc>
                  <a:txBody>
                    <a:bodyPr/>
                    <a:lstStyle/>
                    <a:p>
                      <a:r>
                        <a:rPr kumimoji="1" lang="en-US" altLang="ja-JP" sz="1200" dirty="0"/>
                        <a:t>23.8</a:t>
                      </a:r>
                      <a:endParaRPr kumimoji="1" lang="ja-JP" altLang="en-US" sz="1200" dirty="0"/>
                    </a:p>
                  </a:txBody>
                  <a:tcPr>
                    <a:noFill/>
                  </a:tcPr>
                </a:tc>
                <a:tc>
                  <a:txBody>
                    <a:bodyPr/>
                    <a:lstStyle/>
                    <a:p>
                      <a:r>
                        <a:rPr kumimoji="1" lang="en-US" altLang="ja-JP" sz="1200" dirty="0">
                          <a:solidFill>
                            <a:schemeClr val="accent1"/>
                          </a:solidFill>
                        </a:rPr>
                        <a:t>16.7</a:t>
                      </a:r>
                      <a:endParaRPr kumimoji="1" lang="ja-JP" altLang="en-US" sz="1200" dirty="0">
                        <a:solidFill>
                          <a:schemeClr val="accent1"/>
                        </a:solidFill>
                      </a:endParaRPr>
                    </a:p>
                  </a:txBody>
                  <a:tcPr>
                    <a:noFill/>
                  </a:tcPr>
                </a:tc>
                <a:extLst>
                  <a:ext uri="{0D108BD9-81ED-4DB2-BD59-A6C34878D82A}">
                    <a16:rowId xmlns:a16="http://schemas.microsoft.com/office/drawing/2014/main" val="3113797202"/>
                  </a:ext>
                </a:extLst>
              </a:tr>
              <a:tr h="179344">
                <a:tc>
                  <a:txBody>
                    <a:bodyPr/>
                    <a:lstStyle/>
                    <a:p>
                      <a:endParaRPr kumimoji="1" lang="ja-JP" altLang="en-US" sz="1200"/>
                    </a:p>
                  </a:txBody>
                  <a:tcPr>
                    <a:noFill/>
                  </a:tcPr>
                </a:tc>
                <a:tc>
                  <a:txBody>
                    <a:bodyPr/>
                    <a:lstStyle/>
                    <a:p>
                      <a:r>
                        <a:rPr kumimoji="1" lang="en-US" altLang="ja-JP" sz="1200" dirty="0"/>
                        <a:t>MAPE[%]</a:t>
                      </a:r>
                      <a:endParaRPr kumimoji="1" lang="ja-JP" altLang="en-US" sz="1200" dirty="0"/>
                    </a:p>
                  </a:txBody>
                  <a:tcPr>
                    <a:noFill/>
                  </a:tcPr>
                </a:tc>
                <a:tc>
                  <a:txBody>
                    <a:bodyPr/>
                    <a:lstStyle/>
                    <a:p>
                      <a:r>
                        <a:rPr kumimoji="1" lang="en-US" altLang="ja-JP" sz="1200" dirty="0">
                          <a:solidFill>
                            <a:schemeClr val="accent4"/>
                          </a:solidFill>
                        </a:rPr>
                        <a:t>14.1</a:t>
                      </a:r>
                      <a:endParaRPr kumimoji="1" lang="ja-JP" altLang="en-US" sz="1200" dirty="0">
                        <a:solidFill>
                          <a:schemeClr val="accent4"/>
                        </a:solidFill>
                      </a:endParaRPr>
                    </a:p>
                  </a:txBody>
                  <a:tcPr>
                    <a:noFill/>
                  </a:tcPr>
                </a:tc>
                <a:tc>
                  <a:txBody>
                    <a:bodyPr/>
                    <a:lstStyle/>
                    <a:p>
                      <a:r>
                        <a:rPr kumimoji="1" lang="en-US" altLang="ja-JP" sz="1200" dirty="0"/>
                        <a:t>26.9</a:t>
                      </a:r>
                      <a:endParaRPr kumimoji="1" lang="ja-JP" altLang="en-US" sz="1200" dirty="0"/>
                    </a:p>
                  </a:txBody>
                  <a:tcPr>
                    <a:noFill/>
                  </a:tcPr>
                </a:tc>
                <a:tc>
                  <a:txBody>
                    <a:bodyPr/>
                    <a:lstStyle/>
                    <a:p>
                      <a:r>
                        <a:rPr kumimoji="1" lang="en-US" altLang="ja-JP" sz="1200" dirty="0">
                          <a:solidFill>
                            <a:schemeClr val="accent1"/>
                          </a:solidFill>
                        </a:rPr>
                        <a:t>18.1</a:t>
                      </a:r>
                      <a:endParaRPr kumimoji="1" lang="ja-JP" altLang="en-US" sz="1200" dirty="0">
                        <a:solidFill>
                          <a:schemeClr val="accent1"/>
                        </a:solidFill>
                      </a:endParaRPr>
                    </a:p>
                  </a:txBody>
                  <a:tcPr>
                    <a:noFill/>
                  </a:tcPr>
                </a:tc>
                <a:tc>
                  <a:txBody>
                    <a:bodyPr/>
                    <a:lstStyle/>
                    <a:p>
                      <a:r>
                        <a:rPr kumimoji="1" lang="en-US" altLang="ja-JP" sz="1200" dirty="0">
                          <a:solidFill>
                            <a:schemeClr val="accent4"/>
                          </a:solidFill>
                        </a:rPr>
                        <a:t>14.1</a:t>
                      </a:r>
                      <a:endParaRPr kumimoji="1" lang="ja-JP" altLang="en-US" sz="1200" dirty="0">
                        <a:solidFill>
                          <a:schemeClr val="accent4"/>
                        </a:solidFill>
                      </a:endParaRPr>
                    </a:p>
                  </a:txBody>
                  <a:tcPr>
                    <a:noFill/>
                  </a:tcPr>
                </a:tc>
                <a:extLst>
                  <a:ext uri="{0D108BD9-81ED-4DB2-BD59-A6C34878D82A}">
                    <a16:rowId xmlns:a16="http://schemas.microsoft.com/office/drawing/2014/main" val="2244205267"/>
                  </a:ext>
                </a:extLst>
              </a:tr>
              <a:tr h="179344">
                <a:tc>
                  <a:txBody>
                    <a:bodyPr/>
                    <a:lstStyle/>
                    <a:p>
                      <a:endParaRPr kumimoji="1" lang="ja-JP" altLang="en-US" sz="1200" dirty="0"/>
                    </a:p>
                  </a:txBody>
                  <a:tcPr>
                    <a:noFill/>
                  </a:tcPr>
                </a:tc>
                <a:tc>
                  <a:txBody>
                    <a:bodyPr/>
                    <a:lstStyle/>
                    <a:p>
                      <a:r>
                        <a:rPr kumimoji="1" lang="en-US" altLang="ja-JP" sz="1200" dirty="0"/>
                        <a:t>R^2[%]</a:t>
                      </a:r>
                      <a:endParaRPr kumimoji="1" lang="ja-JP" altLang="en-US" sz="1200" dirty="0"/>
                    </a:p>
                  </a:txBody>
                  <a:tcPr>
                    <a:noFill/>
                  </a:tcPr>
                </a:tc>
                <a:tc>
                  <a:txBody>
                    <a:bodyPr/>
                    <a:lstStyle/>
                    <a:p>
                      <a:pPr marL="0" indent="0">
                        <a:buFontTx/>
                        <a:buNone/>
                      </a:pPr>
                      <a:r>
                        <a:rPr kumimoji="1" lang="en-US" altLang="ja-JP" sz="1200" dirty="0">
                          <a:solidFill>
                            <a:schemeClr val="accent4"/>
                          </a:solidFill>
                        </a:rPr>
                        <a:t>-161</a:t>
                      </a:r>
                      <a:endParaRPr kumimoji="1" lang="ja-JP" altLang="en-US" sz="1200" dirty="0">
                        <a:solidFill>
                          <a:schemeClr val="accent4"/>
                        </a:solidFill>
                      </a:endParaRPr>
                    </a:p>
                  </a:txBody>
                  <a:tcPr>
                    <a:noFill/>
                  </a:tcPr>
                </a:tc>
                <a:tc>
                  <a:txBody>
                    <a:bodyPr/>
                    <a:lstStyle/>
                    <a:p>
                      <a:r>
                        <a:rPr kumimoji="1" lang="en-US" altLang="ja-JP" sz="1200" dirty="0"/>
                        <a:t>-627</a:t>
                      </a:r>
                      <a:endParaRPr kumimoji="1" lang="ja-JP" altLang="en-US" sz="1200" dirty="0"/>
                    </a:p>
                  </a:txBody>
                  <a:tcPr>
                    <a:noFill/>
                  </a:tcPr>
                </a:tc>
                <a:tc>
                  <a:txBody>
                    <a:bodyPr/>
                    <a:lstStyle/>
                    <a:p>
                      <a:r>
                        <a:rPr kumimoji="1" lang="en-US" altLang="ja-JP" sz="1200" dirty="0"/>
                        <a:t>-436</a:t>
                      </a:r>
                      <a:endParaRPr kumimoji="1" lang="ja-JP" altLang="en-US" sz="1200" dirty="0"/>
                    </a:p>
                  </a:txBody>
                  <a:tcPr>
                    <a:noFill/>
                  </a:tcPr>
                </a:tc>
                <a:tc>
                  <a:txBody>
                    <a:bodyPr/>
                    <a:lstStyle/>
                    <a:p>
                      <a:r>
                        <a:rPr kumimoji="1" lang="en-US" altLang="ja-JP" sz="1200" dirty="0">
                          <a:solidFill>
                            <a:schemeClr val="accent1"/>
                          </a:solidFill>
                        </a:rPr>
                        <a:t>-164</a:t>
                      </a:r>
                      <a:endParaRPr kumimoji="1" lang="ja-JP" altLang="en-US" sz="1200" dirty="0">
                        <a:solidFill>
                          <a:schemeClr val="accent1"/>
                        </a:solidFill>
                      </a:endParaRPr>
                    </a:p>
                  </a:txBody>
                  <a:tcPr>
                    <a:noFill/>
                  </a:tcPr>
                </a:tc>
                <a:extLst>
                  <a:ext uri="{0D108BD9-81ED-4DB2-BD59-A6C34878D82A}">
                    <a16:rowId xmlns:a16="http://schemas.microsoft.com/office/drawing/2014/main" val="3678764130"/>
                  </a:ext>
                </a:extLst>
              </a:tr>
            </a:tbl>
          </a:graphicData>
        </a:graphic>
      </p:graphicFrame>
      <p:graphicFrame>
        <p:nvGraphicFramePr>
          <p:cNvPr id="85" name="表 83">
            <a:extLst>
              <a:ext uri="{FF2B5EF4-FFF2-40B4-BE49-F238E27FC236}">
                <a16:creationId xmlns:a16="http://schemas.microsoft.com/office/drawing/2014/main" id="{53D2EC7D-2070-5AA3-A234-605C4A74EE3D}"/>
              </a:ext>
            </a:extLst>
          </p:cNvPr>
          <p:cNvGraphicFramePr>
            <a:graphicFrameLocks noGrp="1"/>
          </p:cNvGraphicFramePr>
          <p:nvPr>
            <p:extLst>
              <p:ext uri="{D42A27DB-BD31-4B8C-83A1-F6EECF244321}">
                <p14:modId xmlns:p14="http://schemas.microsoft.com/office/powerpoint/2010/main" val="4105791456"/>
              </p:ext>
            </p:extLst>
          </p:nvPr>
        </p:nvGraphicFramePr>
        <p:xfrm>
          <a:off x="510097" y="3713492"/>
          <a:ext cx="5720319" cy="2468880"/>
        </p:xfrm>
        <a:graphic>
          <a:graphicData uri="http://schemas.openxmlformats.org/drawingml/2006/table">
            <a:tbl>
              <a:tblPr firstRow="1" bandRow="1">
                <a:tableStyleId>{5C22544A-7EE6-4342-B048-85BDC9FD1C3A}</a:tableStyleId>
              </a:tblPr>
              <a:tblGrid>
                <a:gridCol w="787920">
                  <a:extLst>
                    <a:ext uri="{9D8B030D-6E8A-4147-A177-3AD203B41FA5}">
                      <a16:colId xmlns:a16="http://schemas.microsoft.com/office/drawing/2014/main" val="391968447"/>
                    </a:ext>
                  </a:extLst>
                </a:gridCol>
                <a:gridCol w="1165742">
                  <a:extLst>
                    <a:ext uri="{9D8B030D-6E8A-4147-A177-3AD203B41FA5}">
                      <a16:colId xmlns:a16="http://schemas.microsoft.com/office/drawing/2014/main" val="3988766531"/>
                    </a:ext>
                  </a:extLst>
                </a:gridCol>
                <a:gridCol w="914400">
                  <a:extLst>
                    <a:ext uri="{9D8B030D-6E8A-4147-A177-3AD203B41FA5}">
                      <a16:colId xmlns:a16="http://schemas.microsoft.com/office/drawing/2014/main" val="934503081"/>
                    </a:ext>
                  </a:extLst>
                </a:gridCol>
                <a:gridCol w="847288">
                  <a:extLst>
                    <a:ext uri="{9D8B030D-6E8A-4147-A177-3AD203B41FA5}">
                      <a16:colId xmlns:a16="http://schemas.microsoft.com/office/drawing/2014/main" val="1314546634"/>
                    </a:ext>
                  </a:extLst>
                </a:gridCol>
                <a:gridCol w="981512">
                  <a:extLst>
                    <a:ext uri="{9D8B030D-6E8A-4147-A177-3AD203B41FA5}">
                      <a16:colId xmlns:a16="http://schemas.microsoft.com/office/drawing/2014/main" val="3412377779"/>
                    </a:ext>
                  </a:extLst>
                </a:gridCol>
                <a:gridCol w="1023457">
                  <a:extLst>
                    <a:ext uri="{9D8B030D-6E8A-4147-A177-3AD203B41FA5}">
                      <a16:colId xmlns:a16="http://schemas.microsoft.com/office/drawing/2014/main" val="797737995"/>
                    </a:ext>
                  </a:extLst>
                </a:gridCol>
              </a:tblGrid>
              <a:tr h="179344">
                <a:tc>
                  <a:txBody>
                    <a:bodyPr/>
                    <a:lstStyle/>
                    <a:p>
                      <a:r>
                        <a:rPr kumimoji="1" lang="ja-JP" altLang="en-US" sz="1200" dirty="0"/>
                        <a:t>区分</a:t>
                      </a:r>
                    </a:p>
                  </a:txBody>
                  <a:tcPr/>
                </a:tc>
                <a:tc>
                  <a:txBody>
                    <a:bodyPr/>
                    <a:lstStyle/>
                    <a:p>
                      <a:r>
                        <a:rPr kumimoji="1" lang="ja-JP" altLang="en-US" sz="1200" dirty="0"/>
                        <a:t>指標</a:t>
                      </a:r>
                    </a:p>
                  </a:txBody>
                  <a:tcPr/>
                </a:tc>
                <a:tc>
                  <a:txBody>
                    <a:bodyPr/>
                    <a:lstStyle/>
                    <a:p>
                      <a:r>
                        <a:rPr kumimoji="1" lang="en-US" altLang="ja-JP" sz="1200" dirty="0"/>
                        <a:t>RF</a:t>
                      </a:r>
                      <a:endParaRPr kumimoji="1" lang="ja-JP" altLang="en-US" sz="1200" dirty="0"/>
                    </a:p>
                  </a:txBody>
                  <a:tcPr/>
                </a:tc>
                <a:tc>
                  <a:txBody>
                    <a:bodyPr/>
                    <a:lstStyle/>
                    <a:p>
                      <a:r>
                        <a:rPr kumimoji="1" lang="en-US" altLang="ja-JP" sz="1200" dirty="0"/>
                        <a:t>MLR</a:t>
                      </a:r>
                      <a:endParaRPr kumimoji="1" lang="ja-JP" altLang="en-US" sz="1200" dirty="0"/>
                    </a:p>
                  </a:txBody>
                  <a:tcPr/>
                </a:tc>
                <a:tc>
                  <a:txBody>
                    <a:bodyPr/>
                    <a:lstStyle/>
                    <a:p>
                      <a:r>
                        <a:rPr kumimoji="1" lang="en-US" altLang="ja-JP" sz="1200" dirty="0" err="1"/>
                        <a:t>LinearTree</a:t>
                      </a:r>
                      <a:endParaRPr kumimoji="1" lang="ja-JP" altLang="en-US" sz="1200" dirty="0"/>
                    </a:p>
                  </a:txBody>
                  <a:tcPr/>
                </a:tc>
                <a:tc>
                  <a:txBody>
                    <a:bodyPr/>
                    <a:lstStyle/>
                    <a:p>
                      <a:r>
                        <a:rPr kumimoji="1" lang="en-US" altLang="ja-JP" sz="1200" dirty="0" err="1"/>
                        <a:t>LightGBM</a:t>
                      </a:r>
                      <a:endParaRPr kumimoji="1" lang="ja-JP" altLang="en-US" sz="1200" dirty="0"/>
                    </a:p>
                  </a:txBody>
                  <a:tcPr/>
                </a:tc>
                <a:extLst>
                  <a:ext uri="{0D108BD9-81ED-4DB2-BD59-A6C34878D82A}">
                    <a16:rowId xmlns:a16="http://schemas.microsoft.com/office/drawing/2014/main" val="3854205733"/>
                  </a:ext>
                </a:extLst>
              </a:tr>
              <a:tr h="179344">
                <a:tc>
                  <a:txBody>
                    <a:bodyPr/>
                    <a:lstStyle/>
                    <a:p>
                      <a:r>
                        <a:rPr kumimoji="1" lang="en-US" altLang="ja-JP" sz="1200" dirty="0"/>
                        <a:t>Training</a:t>
                      </a:r>
                      <a:endParaRPr kumimoji="1" lang="ja-JP" altLang="en-US" sz="1200" dirty="0"/>
                    </a:p>
                  </a:txBody>
                  <a:tcPr>
                    <a:noFill/>
                  </a:tcPr>
                </a:tc>
                <a:tc>
                  <a:txBody>
                    <a:bodyPr/>
                    <a:lstStyle/>
                    <a:p>
                      <a:r>
                        <a:rPr kumimoji="1" lang="en-US" altLang="ja-JP" sz="1200" dirty="0"/>
                        <a:t>Time[sec]</a:t>
                      </a:r>
                      <a:endParaRPr kumimoji="1" lang="ja-JP" altLang="en-US" sz="1200" dirty="0"/>
                    </a:p>
                  </a:txBody>
                  <a:tcPr>
                    <a:noFill/>
                  </a:tcPr>
                </a:tc>
                <a:tc>
                  <a:txBody>
                    <a:bodyPr/>
                    <a:lstStyle/>
                    <a:p>
                      <a:r>
                        <a:rPr kumimoji="1" lang="en-US" altLang="ja-JP" sz="1200" dirty="0"/>
                        <a:t>0.87</a:t>
                      </a:r>
                      <a:endParaRPr kumimoji="1" lang="ja-JP" altLang="en-US" sz="1200" dirty="0"/>
                    </a:p>
                  </a:txBody>
                  <a:tcPr>
                    <a:noFill/>
                  </a:tcPr>
                </a:tc>
                <a:tc>
                  <a:txBody>
                    <a:bodyPr/>
                    <a:lstStyle/>
                    <a:p>
                      <a:r>
                        <a:rPr kumimoji="1" lang="en-US" altLang="ja-JP" sz="1200" dirty="0">
                          <a:solidFill>
                            <a:schemeClr val="accent4"/>
                          </a:solidFill>
                        </a:rPr>
                        <a:t>0.008</a:t>
                      </a:r>
                      <a:endParaRPr kumimoji="1" lang="ja-JP" altLang="en-US" sz="1200" dirty="0">
                        <a:solidFill>
                          <a:schemeClr val="accent4"/>
                        </a:solidFill>
                      </a:endParaRPr>
                    </a:p>
                  </a:txBody>
                  <a:tcPr>
                    <a:noFill/>
                  </a:tcPr>
                </a:tc>
                <a:tc>
                  <a:txBody>
                    <a:bodyPr/>
                    <a:lstStyle/>
                    <a:p>
                      <a:r>
                        <a:rPr kumimoji="1" lang="en-US" altLang="ja-JP" sz="1200" dirty="0"/>
                        <a:t>1.45</a:t>
                      </a:r>
                      <a:endParaRPr kumimoji="1" lang="ja-JP" altLang="en-US" sz="1200" dirty="0"/>
                    </a:p>
                  </a:txBody>
                  <a:tcPr>
                    <a:noFill/>
                  </a:tcPr>
                </a:tc>
                <a:tc>
                  <a:txBody>
                    <a:bodyPr/>
                    <a:lstStyle/>
                    <a:p>
                      <a:r>
                        <a:rPr kumimoji="1" lang="en-US" altLang="ja-JP" sz="1200" dirty="0">
                          <a:solidFill>
                            <a:schemeClr val="accent1"/>
                          </a:solidFill>
                        </a:rPr>
                        <a:t>0.06</a:t>
                      </a:r>
                      <a:endParaRPr kumimoji="1" lang="ja-JP" altLang="en-US" sz="1200" dirty="0">
                        <a:solidFill>
                          <a:schemeClr val="accent1"/>
                        </a:solidFill>
                      </a:endParaRPr>
                    </a:p>
                  </a:txBody>
                  <a:tcPr>
                    <a:noFill/>
                  </a:tcPr>
                </a:tc>
                <a:extLst>
                  <a:ext uri="{0D108BD9-81ED-4DB2-BD59-A6C34878D82A}">
                    <a16:rowId xmlns:a16="http://schemas.microsoft.com/office/drawing/2014/main" val="3906374972"/>
                  </a:ext>
                </a:extLst>
              </a:tr>
              <a:tr h="179344">
                <a:tc>
                  <a:txBody>
                    <a:bodyPr/>
                    <a:lstStyle/>
                    <a:p>
                      <a:endParaRPr kumimoji="1" lang="ja-JP" altLang="en-US" sz="1200" dirty="0"/>
                    </a:p>
                  </a:txBody>
                  <a:tcPr>
                    <a:noFill/>
                  </a:tcPr>
                </a:tc>
                <a:tc>
                  <a:txBody>
                    <a:bodyPr/>
                    <a:lstStyle/>
                    <a:p>
                      <a:r>
                        <a:rPr kumimoji="1" lang="en-US" altLang="ja-JP" sz="1200" dirty="0"/>
                        <a:t>RMSE rate[%]</a:t>
                      </a:r>
                      <a:endParaRPr kumimoji="1" lang="ja-JP" altLang="en-US" sz="1200" dirty="0"/>
                    </a:p>
                  </a:txBody>
                  <a:tcPr>
                    <a:noFill/>
                  </a:tcPr>
                </a:tc>
                <a:tc>
                  <a:txBody>
                    <a:bodyPr/>
                    <a:lstStyle/>
                    <a:p>
                      <a:r>
                        <a:rPr kumimoji="1" lang="en-US" altLang="ja-JP" sz="1200" dirty="0">
                          <a:solidFill>
                            <a:schemeClr val="accent4"/>
                          </a:solidFill>
                        </a:rPr>
                        <a:t>0.71</a:t>
                      </a:r>
                      <a:endParaRPr kumimoji="1" lang="ja-JP" altLang="en-US" sz="1200" dirty="0">
                        <a:solidFill>
                          <a:schemeClr val="accent4"/>
                        </a:solidFill>
                      </a:endParaRPr>
                    </a:p>
                  </a:txBody>
                  <a:tcPr>
                    <a:noFill/>
                  </a:tcPr>
                </a:tc>
                <a:tc>
                  <a:txBody>
                    <a:bodyPr/>
                    <a:lstStyle/>
                    <a:p>
                      <a:r>
                        <a:rPr kumimoji="1" lang="en-US" altLang="ja-JP" sz="1200" dirty="0"/>
                        <a:t>7.88</a:t>
                      </a:r>
                      <a:endParaRPr kumimoji="1" lang="ja-JP" altLang="en-US" sz="1200" dirty="0"/>
                    </a:p>
                  </a:txBody>
                  <a:tcPr>
                    <a:noFill/>
                  </a:tcPr>
                </a:tc>
                <a:tc>
                  <a:txBody>
                    <a:bodyPr/>
                    <a:lstStyle/>
                    <a:p>
                      <a:r>
                        <a:rPr kumimoji="1" lang="en-US" altLang="ja-JP" sz="1200" dirty="0"/>
                        <a:t>4.05</a:t>
                      </a:r>
                      <a:endParaRPr kumimoji="1" lang="ja-JP" altLang="en-US" sz="1200" dirty="0"/>
                    </a:p>
                  </a:txBody>
                  <a:tcPr>
                    <a:noFill/>
                  </a:tcPr>
                </a:tc>
                <a:tc>
                  <a:txBody>
                    <a:bodyPr/>
                    <a:lstStyle/>
                    <a:p>
                      <a:r>
                        <a:rPr kumimoji="1" lang="en-US" altLang="ja-JP" sz="1200" dirty="0">
                          <a:solidFill>
                            <a:schemeClr val="accent1"/>
                          </a:solidFill>
                        </a:rPr>
                        <a:t>0.91</a:t>
                      </a:r>
                      <a:endParaRPr kumimoji="1" lang="ja-JP" altLang="en-US" sz="1200" dirty="0">
                        <a:solidFill>
                          <a:schemeClr val="accent1"/>
                        </a:solidFill>
                      </a:endParaRPr>
                    </a:p>
                  </a:txBody>
                  <a:tcPr>
                    <a:noFill/>
                  </a:tcPr>
                </a:tc>
                <a:extLst>
                  <a:ext uri="{0D108BD9-81ED-4DB2-BD59-A6C34878D82A}">
                    <a16:rowId xmlns:a16="http://schemas.microsoft.com/office/drawing/2014/main" val="1611242783"/>
                  </a:ext>
                </a:extLst>
              </a:tr>
              <a:tr h="179344">
                <a:tc>
                  <a:txBody>
                    <a:bodyPr/>
                    <a:lstStyle/>
                    <a:p>
                      <a:endParaRPr kumimoji="1" lang="ja-JP" altLang="en-US" sz="1200" dirty="0"/>
                    </a:p>
                  </a:txBody>
                  <a:tcPr>
                    <a:noFill/>
                  </a:tcPr>
                </a:tc>
                <a:tc>
                  <a:txBody>
                    <a:bodyPr/>
                    <a:lstStyle/>
                    <a:p>
                      <a:r>
                        <a:rPr kumimoji="1" lang="en-US" altLang="ja-JP" sz="1200" dirty="0"/>
                        <a:t>MAPE[%]</a:t>
                      </a:r>
                      <a:endParaRPr kumimoji="1" lang="ja-JP" altLang="en-US" sz="1200" dirty="0"/>
                    </a:p>
                  </a:txBody>
                  <a:tcPr>
                    <a:noFill/>
                  </a:tcPr>
                </a:tc>
                <a:tc>
                  <a:txBody>
                    <a:bodyPr/>
                    <a:lstStyle/>
                    <a:p>
                      <a:r>
                        <a:rPr kumimoji="1" lang="en-US" altLang="ja-JP" sz="1200" dirty="0">
                          <a:solidFill>
                            <a:schemeClr val="accent4"/>
                          </a:solidFill>
                        </a:rPr>
                        <a:t>0.43</a:t>
                      </a:r>
                      <a:endParaRPr kumimoji="1" lang="ja-JP" altLang="en-US" sz="1200" dirty="0">
                        <a:solidFill>
                          <a:schemeClr val="accent4"/>
                        </a:solidFill>
                      </a:endParaRPr>
                    </a:p>
                  </a:txBody>
                  <a:tcPr>
                    <a:noFill/>
                  </a:tcPr>
                </a:tc>
                <a:tc>
                  <a:txBody>
                    <a:bodyPr/>
                    <a:lstStyle/>
                    <a:p>
                      <a:r>
                        <a:rPr kumimoji="1" lang="en-US" altLang="ja-JP" sz="1200" dirty="0"/>
                        <a:t>6.04</a:t>
                      </a:r>
                      <a:endParaRPr kumimoji="1" lang="ja-JP" altLang="en-US" sz="1200" dirty="0"/>
                    </a:p>
                  </a:txBody>
                  <a:tcPr>
                    <a:noFill/>
                  </a:tcPr>
                </a:tc>
                <a:tc>
                  <a:txBody>
                    <a:bodyPr/>
                    <a:lstStyle/>
                    <a:p>
                      <a:r>
                        <a:rPr kumimoji="1" lang="en-US" altLang="ja-JP" sz="1200" dirty="0"/>
                        <a:t>2.59</a:t>
                      </a:r>
                      <a:endParaRPr kumimoji="1" lang="ja-JP" altLang="en-US" sz="1200" dirty="0"/>
                    </a:p>
                  </a:txBody>
                  <a:tcPr>
                    <a:noFill/>
                  </a:tcPr>
                </a:tc>
                <a:tc>
                  <a:txBody>
                    <a:bodyPr/>
                    <a:lstStyle/>
                    <a:p>
                      <a:r>
                        <a:rPr kumimoji="1" lang="en-US" altLang="ja-JP" sz="1200" dirty="0">
                          <a:solidFill>
                            <a:schemeClr val="accent1"/>
                          </a:solidFill>
                        </a:rPr>
                        <a:t>0.67</a:t>
                      </a:r>
                      <a:endParaRPr kumimoji="1" lang="ja-JP" altLang="en-US" sz="1200" dirty="0">
                        <a:solidFill>
                          <a:schemeClr val="accent1"/>
                        </a:solidFill>
                      </a:endParaRPr>
                    </a:p>
                  </a:txBody>
                  <a:tcPr>
                    <a:noFill/>
                  </a:tcPr>
                </a:tc>
                <a:extLst>
                  <a:ext uri="{0D108BD9-81ED-4DB2-BD59-A6C34878D82A}">
                    <a16:rowId xmlns:a16="http://schemas.microsoft.com/office/drawing/2014/main" val="1621020564"/>
                  </a:ext>
                </a:extLst>
              </a:tr>
              <a:tr h="179344">
                <a:tc>
                  <a:txBody>
                    <a:bodyPr/>
                    <a:lstStyle/>
                    <a:p>
                      <a:endParaRPr kumimoji="1" lang="ja-JP" altLang="en-US" sz="1200" dirty="0"/>
                    </a:p>
                  </a:txBody>
                  <a:tcPr>
                    <a:lnB w="12700" cap="flat" cmpd="sng" algn="ctr">
                      <a:solidFill>
                        <a:schemeClr val="tx1"/>
                      </a:solidFill>
                      <a:prstDash val="solid"/>
                      <a:round/>
                      <a:headEnd type="none" w="med" len="med"/>
                      <a:tailEnd type="none" w="med" len="med"/>
                    </a:lnB>
                    <a:noFill/>
                  </a:tcPr>
                </a:tc>
                <a:tc>
                  <a:txBody>
                    <a:bodyPr/>
                    <a:lstStyle/>
                    <a:p>
                      <a:r>
                        <a:rPr kumimoji="1" lang="en-US" altLang="ja-JP" sz="1200" dirty="0"/>
                        <a:t>R^2[%]</a:t>
                      </a:r>
                      <a:endParaRPr kumimoji="1" lang="ja-JP" altLang="en-US" sz="1200" dirty="0"/>
                    </a:p>
                  </a:txBody>
                  <a:tcPr>
                    <a:lnB w="12700" cap="flat" cmpd="sng" algn="ctr">
                      <a:solidFill>
                        <a:schemeClr val="tx1"/>
                      </a:solidFill>
                      <a:prstDash val="solid"/>
                      <a:round/>
                      <a:headEnd type="none" w="med" len="med"/>
                      <a:tailEnd type="none" w="med" len="med"/>
                    </a:lnB>
                    <a:noFill/>
                  </a:tcPr>
                </a:tc>
                <a:tc>
                  <a:txBody>
                    <a:bodyPr/>
                    <a:lstStyle/>
                    <a:p>
                      <a:r>
                        <a:rPr kumimoji="1" lang="en-US" altLang="ja-JP" sz="1200" dirty="0">
                          <a:solidFill>
                            <a:schemeClr val="accent4"/>
                          </a:solidFill>
                        </a:rPr>
                        <a:t>99.8</a:t>
                      </a:r>
                      <a:endParaRPr kumimoji="1" lang="ja-JP" altLang="en-US" sz="1200" dirty="0">
                        <a:solidFill>
                          <a:schemeClr val="accent4"/>
                        </a:solidFill>
                      </a:endParaRPr>
                    </a:p>
                  </a:txBody>
                  <a:tcPr>
                    <a:lnB w="12700" cap="flat" cmpd="sng" algn="ctr">
                      <a:solidFill>
                        <a:schemeClr val="tx1"/>
                      </a:solidFill>
                      <a:prstDash val="solid"/>
                      <a:round/>
                      <a:headEnd type="none" w="med" len="med"/>
                      <a:tailEnd type="none" w="med" len="med"/>
                    </a:lnB>
                    <a:noFill/>
                  </a:tcPr>
                </a:tc>
                <a:tc>
                  <a:txBody>
                    <a:bodyPr/>
                    <a:lstStyle/>
                    <a:p>
                      <a:r>
                        <a:rPr kumimoji="1" lang="en-US" altLang="ja-JP" sz="1200" dirty="0"/>
                        <a:t>71.9</a:t>
                      </a:r>
                      <a:endParaRPr kumimoji="1" lang="ja-JP" altLang="en-US" sz="1200" dirty="0"/>
                    </a:p>
                  </a:txBody>
                  <a:tcPr>
                    <a:lnB w="12700" cap="flat" cmpd="sng" algn="ctr">
                      <a:solidFill>
                        <a:schemeClr val="tx1"/>
                      </a:solidFill>
                      <a:prstDash val="solid"/>
                      <a:round/>
                      <a:headEnd type="none" w="med" len="med"/>
                      <a:tailEnd type="none" w="med" len="med"/>
                    </a:lnB>
                    <a:noFill/>
                  </a:tcPr>
                </a:tc>
                <a:tc>
                  <a:txBody>
                    <a:bodyPr/>
                    <a:lstStyle/>
                    <a:p>
                      <a:r>
                        <a:rPr kumimoji="1" lang="en-US" altLang="ja-JP" sz="1200" dirty="0"/>
                        <a:t>92.6</a:t>
                      </a:r>
                      <a:endParaRPr kumimoji="1" lang="ja-JP" altLang="en-US" sz="1200" dirty="0"/>
                    </a:p>
                  </a:txBody>
                  <a:tcPr>
                    <a:lnB w="12700" cap="flat" cmpd="sng" algn="ctr">
                      <a:solidFill>
                        <a:schemeClr val="tx1"/>
                      </a:solidFill>
                      <a:prstDash val="solid"/>
                      <a:round/>
                      <a:headEnd type="none" w="med" len="med"/>
                      <a:tailEnd type="none" w="med" len="med"/>
                    </a:lnB>
                    <a:noFill/>
                  </a:tcPr>
                </a:tc>
                <a:tc>
                  <a:txBody>
                    <a:bodyPr/>
                    <a:lstStyle/>
                    <a:p>
                      <a:r>
                        <a:rPr kumimoji="1" lang="en-US" altLang="ja-JP" sz="1200" dirty="0">
                          <a:solidFill>
                            <a:schemeClr val="accent1"/>
                          </a:solidFill>
                        </a:rPr>
                        <a:t>99.6</a:t>
                      </a:r>
                      <a:endParaRPr kumimoji="1" lang="ja-JP" altLang="en-US" sz="1200" dirty="0">
                        <a:solidFill>
                          <a:schemeClr val="accent1"/>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8721664"/>
                  </a:ext>
                </a:extLst>
              </a:tr>
              <a:tr h="179344">
                <a:tc>
                  <a:txBody>
                    <a:bodyPr/>
                    <a:lstStyle/>
                    <a:p>
                      <a:r>
                        <a:rPr kumimoji="1" lang="en-US" altLang="ja-JP" sz="1200" dirty="0"/>
                        <a:t>Predict</a:t>
                      </a:r>
                      <a:endParaRPr kumimoji="1" lang="ja-JP" altLang="en-US" sz="1200" dirty="0"/>
                    </a:p>
                  </a:txBody>
                  <a:tcPr>
                    <a:lnT w="12700" cap="flat" cmpd="sng" algn="ctr">
                      <a:solidFill>
                        <a:schemeClr val="tx1"/>
                      </a:solidFill>
                      <a:prstDash val="solid"/>
                      <a:round/>
                      <a:headEnd type="none" w="med" len="med"/>
                      <a:tailEnd type="none" w="med" len="med"/>
                    </a:lnT>
                    <a:noFill/>
                  </a:tcPr>
                </a:tc>
                <a:tc>
                  <a:txBody>
                    <a:bodyPr/>
                    <a:lstStyle/>
                    <a:p>
                      <a:r>
                        <a:rPr kumimoji="1" lang="en-US" altLang="ja-JP" sz="1200" dirty="0"/>
                        <a:t>Time[sec]</a:t>
                      </a:r>
                      <a:endParaRPr kumimoji="1" lang="ja-JP" altLang="en-US" sz="1200" dirty="0"/>
                    </a:p>
                  </a:txBody>
                  <a:tcPr>
                    <a:lnT w="12700" cap="flat" cmpd="sng" algn="ctr">
                      <a:solidFill>
                        <a:schemeClr val="tx1"/>
                      </a:solidFill>
                      <a:prstDash val="solid"/>
                      <a:round/>
                      <a:headEnd type="none" w="med" len="med"/>
                      <a:tailEnd type="none" w="med" len="med"/>
                    </a:lnT>
                    <a:noFill/>
                  </a:tcPr>
                </a:tc>
                <a:tc>
                  <a:txBody>
                    <a:bodyPr/>
                    <a:lstStyle/>
                    <a:p>
                      <a:r>
                        <a:rPr kumimoji="1" lang="en-US" altLang="ja-JP" sz="1200" dirty="0"/>
                        <a:t>0.04</a:t>
                      </a:r>
                      <a:endParaRPr kumimoji="1" lang="ja-JP" altLang="en-US" sz="1200" dirty="0"/>
                    </a:p>
                  </a:txBody>
                  <a:tcPr>
                    <a:lnT w="12700" cap="flat" cmpd="sng" algn="ctr">
                      <a:solidFill>
                        <a:schemeClr val="tx1"/>
                      </a:solidFill>
                      <a:prstDash val="solid"/>
                      <a:round/>
                      <a:headEnd type="none" w="med" len="med"/>
                      <a:tailEnd type="none" w="med" len="med"/>
                    </a:lnT>
                    <a:noFill/>
                  </a:tcPr>
                </a:tc>
                <a:tc>
                  <a:txBody>
                    <a:bodyPr/>
                    <a:lstStyle/>
                    <a:p>
                      <a:r>
                        <a:rPr kumimoji="1" lang="en-US" altLang="ja-JP" sz="1200" dirty="0">
                          <a:solidFill>
                            <a:schemeClr val="accent4"/>
                          </a:solidFill>
                        </a:rPr>
                        <a:t>0.002</a:t>
                      </a:r>
                      <a:endParaRPr kumimoji="1" lang="ja-JP" altLang="en-US" sz="1200" dirty="0">
                        <a:solidFill>
                          <a:schemeClr val="accent4"/>
                        </a:solidFill>
                      </a:endParaRPr>
                    </a:p>
                  </a:txBody>
                  <a:tcPr>
                    <a:lnT w="12700" cap="flat" cmpd="sng" algn="ctr">
                      <a:solidFill>
                        <a:schemeClr val="tx1"/>
                      </a:solidFill>
                      <a:prstDash val="solid"/>
                      <a:round/>
                      <a:headEnd type="none" w="med" len="med"/>
                      <a:tailEnd type="none" w="med" len="med"/>
                    </a:lnT>
                    <a:noFill/>
                  </a:tcPr>
                </a:tc>
                <a:tc>
                  <a:txBody>
                    <a:bodyPr/>
                    <a:lstStyle/>
                    <a:p>
                      <a:r>
                        <a:rPr kumimoji="1" lang="en-US" altLang="ja-JP" sz="1200" dirty="0"/>
                        <a:t>0.004</a:t>
                      </a:r>
                      <a:endParaRPr kumimoji="1" lang="ja-JP" altLang="en-US" sz="1200" dirty="0"/>
                    </a:p>
                  </a:txBody>
                  <a:tcPr>
                    <a:lnT w="12700" cap="flat" cmpd="sng" algn="ctr">
                      <a:solidFill>
                        <a:schemeClr val="tx1"/>
                      </a:solidFill>
                      <a:prstDash val="solid"/>
                      <a:round/>
                      <a:headEnd type="none" w="med" len="med"/>
                      <a:tailEnd type="none" w="med" len="med"/>
                    </a:lnT>
                    <a:noFill/>
                  </a:tcPr>
                </a:tc>
                <a:tc>
                  <a:txBody>
                    <a:bodyPr/>
                    <a:lstStyle/>
                    <a:p>
                      <a:r>
                        <a:rPr kumimoji="1" lang="en-US" altLang="ja-JP" sz="1200" dirty="0">
                          <a:solidFill>
                            <a:schemeClr val="accent1"/>
                          </a:solidFill>
                        </a:rPr>
                        <a:t>0.003</a:t>
                      </a:r>
                      <a:endParaRPr kumimoji="1" lang="ja-JP" altLang="en-US" sz="1200" dirty="0">
                        <a:solidFill>
                          <a:schemeClr val="accent1"/>
                        </a:solidFill>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18031708"/>
                  </a:ext>
                </a:extLst>
              </a:tr>
              <a:tr h="179344">
                <a:tc>
                  <a:txBody>
                    <a:bodyPr/>
                    <a:lstStyle/>
                    <a:p>
                      <a:endParaRPr kumimoji="1" lang="ja-JP" altLang="en-US" sz="1200" dirty="0"/>
                    </a:p>
                  </a:txBody>
                  <a:tcPr>
                    <a:noFill/>
                  </a:tcPr>
                </a:tc>
                <a:tc>
                  <a:txBody>
                    <a:bodyPr/>
                    <a:lstStyle/>
                    <a:p>
                      <a:r>
                        <a:rPr kumimoji="1" lang="en-US" altLang="ja-JP" sz="1200" dirty="0"/>
                        <a:t>RMSE rate[%]</a:t>
                      </a:r>
                      <a:endParaRPr kumimoji="1" lang="ja-JP" altLang="en-US" sz="1200" dirty="0"/>
                    </a:p>
                  </a:txBody>
                  <a:tcPr>
                    <a:noFill/>
                  </a:tcPr>
                </a:tc>
                <a:tc>
                  <a:txBody>
                    <a:bodyPr/>
                    <a:lstStyle/>
                    <a:p>
                      <a:r>
                        <a:rPr kumimoji="1" lang="en-US" altLang="ja-JP" sz="1200" dirty="0">
                          <a:solidFill>
                            <a:schemeClr val="accent4"/>
                          </a:solidFill>
                        </a:rPr>
                        <a:t>16.6</a:t>
                      </a:r>
                      <a:endParaRPr kumimoji="1" lang="ja-JP" altLang="en-US" sz="1200" dirty="0">
                        <a:solidFill>
                          <a:schemeClr val="accent4"/>
                        </a:solidFill>
                      </a:endParaRPr>
                    </a:p>
                  </a:txBody>
                  <a:tcPr>
                    <a:noFill/>
                  </a:tcPr>
                </a:tc>
                <a:tc>
                  <a:txBody>
                    <a:bodyPr/>
                    <a:lstStyle/>
                    <a:p>
                      <a:r>
                        <a:rPr kumimoji="1" lang="en-US" altLang="ja-JP" sz="1200" dirty="0"/>
                        <a:t>26.4</a:t>
                      </a:r>
                      <a:endParaRPr kumimoji="1" lang="ja-JP" altLang="en-US" sz="1200" dirty="0"/>
                    </a:p>
                  </a:txBody>
                  <a:tcPr>
                    <a:noFill/>
                  </a:tcPr>
                </a:tc>
                <a:tc>
                  <a:txBody>
                    <a:bodyPr/>
                    <a:lstStyle/>
                    <a:p>
                      <a:r>
                        <a:rPr kumimoji="1" lang="en-US" altLang="ja-JP" sz="1200" dirty="0"/>
                        <a:t>19.2</a:t>
                      </a:r>
                      <a:endParaRPr kumimoji="1" lang="ja-JP" altLang="en-US" sz="1200" dirty="0"/>
                    </a:p>
                  </a:txBody>
                  <a:tcPr>
                    <a:noFill/>
                  </a:tcPr>
                </a:tc>
                <a:tc>
                  <a:txBody>
                    <a:bodyPr/>
                    <a:lstStyle/>
                    <a:p>
                      <a:r>
                        <a:rPr kumimoji="1" lang="en-US" altLang="ja-JP" sz="1200" dirty="0">
                          <a:solidFill>
                            <a:schemeClr val="accent1"/>
                          </a:solidFill>
                        </a:rPr>
                        <a:t>16.7</a:t>
                      </a:r>
                      <a:endParaRPr kumimoji="1" lang="ja-JP" altLang="en-US" sz="1200" dirty="0">
                        <a:solidFill>
                          <a:schemeClr val="accent1"/>
                        </a:solidFill>
                      </a:endParaRPr>
                    </a:p>
                  </a:txBody>
                  <a:tcPr>
                    <a:noFill/>
                  </a:tcPr>
                </a:tc>
                <a:extLst>
                  <a:ext uri="{0D108BD9-81ED-4DB2-BD59-A6C34878D82A}">
                    <a16:rowId xmlns:a16="http://schemas.microsoft.com/office/drawing/2014/main" val="3113797202"/>
                  </a:ext>
                </a:extLst>
              </a:tr>
              <a:tr h="179344">
                <a:tc>
                  <a:txBody>
                    <a:bodyPr/>
                    <a:lstStyle/>
                    <a:p>
                      <a:endParaRPr kumimoji="1" lang="ja-JP" altLang="en-US" sz="1200"/>
                    </a:p>
                  </a:txBody>
                  <a:tcPr>
                    <a:noFill/>
                  </a:tcPr>
                </a:tc>
                <a:tc>
                  <a:txBody>
                    <a:bodyPr/>
                    <a:lstStyle/>
                    <a:p>
                      <a:r>
                        <a:rPr kumimoji="1" lang="en-US" altLang="ja-JP" sz="1200" dirty="0"/>
                        <a:t>MAPE[%]</a:t>
                      </a:r>
                      <a:endParaRPr kumimoji="1" lang="ja-JP" altLang="en-US" sz="1200" dirty="0"/>
                    </a:p>
                  </a:txBody>
                  <a:tcPr>
                    <a:noFill/>
                  </a:tcPr>
                </a:tc>
                <a:tc>
                  <a:txBody>
                    <a:bodyPr/>
                    <a:lstStyle/>
                    <a:p>
                      <a:r>
                        <a:rPr kumimoji="1" lang="en-US" altLang="ja-JP" sz="1200" dirty="0">
                          <a:solidFill>
                            <a:schemeClr val="accent4"/>
                          </a:solidFill>
                        </a:rPr>
                        <a:t>14.1</a:t>
                      </a:r>
                      <a:endParaRPr kumimoji="1" lang="ja-JP" altLang="en-US" sz="1200" dirty="0">
                        <a:solidFill>
                          <a:schemeClr val="accent4"/>
                        </a:solidFill>
                      </a:endParaRPr>
                    </a:p>
                  </a:txBody>
                  <a:tcPr>
                    <a:noFill/>
                  </a:tcPr>
                </a:tc>
                <a:tc>
                  <a:txBody>
                    <a:bodyPr/>
                    <a:lstStyle/>
                    <a:p>
                      <a:r>
                        <a:rPr kumimoji="1" lang="en-US" altLang="ja-JP" sz="1200" dirty="0"/>
                        <a:t>26.9</a:t>
                      </a:r>
                      <a:endParaRPr kumimoji="1" lang="ja-JP" altLang="en-US" sz="1200" dirty="0"/>
                    </a:p>
                  </a:txBody>
                  <a:tcPr>
                    <a:noFill/>
                  </a:tcPr>
                </a:tc>
                <a:tc>
                  <a:txBody>
                    <a:bodyPr/>
                    <a:lstStyle/>
                    <a:p>
                      <a:r>
                        <a:rPr kumimoji="1" lang="en-US" altLang="ja-JP" sz="1200" dirty="0">
                          <a:solidFill>
                            <a:schemeClr val="accent1"/>
                          </a:solidFill>
                        </a:rPr>
                        <a:t>18.1</a:t>
                      </a:r>
                      <a:endParaRPr kumimoji="1" lang="ja-JP" altLang="en-US" sz="1200" dirty="0">
                        <a:solidFill>
                          <a:schemeClr val="accent1"/>
                        </a:solidFill>
                      </a:endParaRPr>
                    </a:p>
                  </a:txBody>
                  <a:tcPr>
                    <a:noFill/>
                  </a:tcPr>
                </a:tc>
                <a:tc>
                  <a:txBody>
                    <a:bodyPr/>
                    <a:lstStyle/>
                    <a:p>
                      <a:r>
                        <a:rPr kumimoji="1" lang="en-US" altLang="ja-JP" sz="1200" dirty="0">
                          <a:solidFill>
                            <a:schemeClr val="accent4"/>
                          </a:solidFill>
                        </a:rPr>
                        <a:t>14.1</a:t>
                      </a:r>
                      <a:endParaRPr kumimoji="1" lang="ja-JP" altLang="en-US" sz="1200" dirty="0">
                        <a:solidFill>
                          <a:schemeClr val="accent4"/>
                        </a:solidFill>
                      </a:endParaRPr>
                    </a:p>
                  </a:txBody>
                  <a:tcPr>
                    <a:noFill/>
                  </a:tcPr>
                </a:tc>
                <a:extLst>
                  <a:ext uri="{0D108BD9-81ED-4DB2-BD59-A6C34878D82A}">
                    <a16:rowId xmlns:a16="http://schemas.microsoft.com/office/drawing/2014/main" val="2244205267"/>
                  </a:ext>
                </a:extLst>
              </a:tr>
              <a:tr h="179344">
                <a:tc>
                  <a:txBody>
                    <a:bodyPr/>
                    <a:lstStyle/>
                    <a:p>
                      <a:endParaRPr kumimoji="1" lang="ja-JP" altLang="en-US" sz="1200"/>
                    </a:p>
                  </a:txBody>
                  <a:tcPr>
                    <a:noFill/>
                  </a:tcPr>
                </a:tc>
                <a:tc>
                  <a:txBody>
                    <a:bodyPr/>
                    <a:lstStyle/>
                    <a:p>
                      <a:r>
                        <a:rPr kumimoji="1" lang="en-US" altLang="ja-JP" sz="1200" dirty="0"/>
                        <a:t>R^2[%]</a:t>
                      </a:r>
                      <a:endParaRPr kumimoji="1" lang="ja-JP" altLang="en-US" sz="1200" dirty="0"/>
                    </a:p>
                  </a:txBody>
                  <a:tcPr>
                    <a:noFill/>
                  </a:tcPr>
                </a:tc>
                <a:tc>
                  <a:txBody>
                    <a:bodyPr/>
                    <a:lstStyle/>
                    <a:p>
                      <a:r>
                        <a:rPr kumimoji="1" lang="en-US" altLang="ja-JP" sz="1200" dirty="0">
                          <a:solidFill>
                            <a:schemeClr val="accent4"/>
                          </a:solidFill>
                        </a:rPr>
                        <a:t>-161</a:t>
                      </a:r>
                      <a:endParaRPr kumimoji="1" lang="ja-JP" altLang="en-US" sz="1200" dirty="0">
                        <a:solidFill>
                          <a:schemeClr val="accent4"/>
                        </a:solidFill>
                      </a:endParaRPr>
                    </a:p>
                  </a:txBody>
                  <a:tcPr>
                    <a:noFill/>
                  </a:tcPr>
                </a:tc>
                <a:tc>
                  <a:txBody>
                    <a:bodyPr/>
                    <a:lstStyle/>
                    <a:p>
                      <a:r>
                        <a:rPr kumimoji="1" lang="en-US" altLang="ja-JP" sz="1200" dirty="0"/>
                        <a:t>-557</a:t>
                      </a:r>
                      <a:endParaRPr kumimoji="1" lang="ja-JP" altLang="en-US" sz="1200" dirty="0"/>
                    </a:p>
                  </a:txBody>
                  <a:tcPr>
                    <a:noFill/>
                  </a:tcPr>
                </a:tc>
                <a:tc>
                  <a:txBody>
                    <a:bodyPr/>
                    <a:lstStyle/>
                    <a:p>
                      <a:r>
                        <a:rPr kumimoji="1" lang="en-US" altLang="ja-JP" sz="1200" dirty="0"/>
                        <a:t>-249</a:t>
                      </a:r>
                      <a:endParaRPr kumimoji="1" lang="ja-JP" altLang="en-US" sz="1200" dirty="0"/>
                    </a:p>
                  </a:txBody>
                  <a:tcPr>
                    <a:noFill/>
                  </a:tcPr>
                </a:tc>
                <a:tc>
                  <a:txBody>
                    <a:bodyPr/>
                    <a:lstStyle/>
                    <a:p>
                      <a:r>
                        <a:rPr kumimoji="1" lang="en-US" altLang="ja-JP" sz="1200" dirty="0">
                          <a:solidFill>
                            <a:schemeClr val="accent1"/>
                          </a:solidFill>
                        </a:rPr>
                        <a:t>-164</a:t>
                      </a:r>
                      <a:endParaRPr kumimoji="1" lang="ja-JP" altLang="en-US" sz="1200" dirty="0">
                        <a:solidFill>
                          <a:schemeClr val="accent1"/>
                        </a:solidFill>
                      </a:endParaRPr>
                    </a:p>
                  </a:txBody>
                  <a:tcPr>
                    <a:noFill/>
                  </a:tcPr>
                </a:tc>
                <a:extLst>
                  <a:ext uri="{0D108BD9-81ED-4DB2-BD59-A6C34878D82A}">
                    <a16:rowId xmlns:a16="http://schemas.microsoft.com/office/drawing/2014/main" val="3678764130"/>
                  </a:ext>
                </a:extLst>
              </a:tr>
            </a:tbl>
          </a:graphicData>
        </a:graphic>
      </p:graphicFrame>
      <p:graphicFrame>
        <p:nvGraphicFramePr>
          <p:cNvPr id="86" name="表 83">
            <a:extLst>
              <a:ext uri="{FF2B5EF4-FFF2-40B4-BE49-F238E27FC236}">
                <a16:creationId xmlns:a16="http://schemas.microsoft.com/office/drawing/2014/main" id="{7EEBEBBD-6770-6F4F-D0CC-6CB95053841D}"/>
              </a:ext>
            </a:extLst>
          </p:cNvPr>
          <p:cNvGraphicFramePr>
            <a:graphicFrameLocks noGrp="1"/>
          </p:cNvGraphicFramePr>
          <p:nvPr>
            <p:extLst>
              <p:ext uri="{D42A27DB-BD31-4B8C-83A1-F6EECF244321}">
                <p14:modId xmlns:p14="http://schemas.microsoft.com/office/powerpoint/2010/main" val="2305468485"/>
              </p:ext>
            </p:extLst>
          </p:nvPr>
        </p:nvGraphicFramePr>
        <p:xfrm>
          <a:off x="6352722" y="1251936"/>
          <a:ext cx="5720319" cy="2468880"/>
        </p:xfrm>
        <a:graphic>
          <a:graphicData uri="http://schemas.openxmlformats.org/drawingml/2006/table">
            <a:tbl>
              <a:tblPr firstRow="1" bandRow="1">
                <a:tableStyleId>{5C22544A-7EE6-4342-B048-85BDC9FD1C3A}</a:tableStyleId>
              </a:tblPr>
              <a:tblGrid>
                <a:gridCol w="787920">
                  <a:extLst>
                    <a:ext uri="{9D8B030D-6E8A-4147-A177-3AD203B41FA5}">
                      <a16:colId xmlns:a16="http://schemas.microsoft.com/office/drawing/2014/main" val="391968447"/>
                    </a:ext>
                  </a:extLst>
                </a:gridCol>
                <a:gridCol w="1165742">
                  <a:extLst>
                    <a:ext uri="{9D8B030D-6E8A-4147-A177-3AD203B41FA5}">
                      <a16:colId xmlns:a16="http://schemas.microsoft.com/office/drawing/2014/main" val="3988766531"/>
                    </a:ext>
                  </a:extLst>
                </a:gridCol>
                <a:gridCol w="914400">
                  <a:extLst>
                    <a:ext uri="{9D8B030D-6E8A-4147-A177-3AD203B41FA5}">
                      <a16:colId xmlns:a16="http://schemas.microsoft.com/office/drawing/2014/main" val="934503081"/>
                    </a:ext>
                  </a:extLst>
                </a:gridCol>
                <a:gridCol w="847288">
                  <a:extLst>
                    <a:ext uri="{9D8B030D-6E8A-4147-A177-3AD203B41FA5}">
                      <a16:colId xmlns:a16="http://schemas.microsoft.com/office/drawing/2014/main" val="1314546634"/>
                    </a:ext>
                  </a:extLst>
                </a:gridCol>
                <a:gridCol w="981512">
                  <a:extLst>
                    <a:ext uri="{9D8B030D-6E8A-4147-A177-3AD203B41FA5}">
                      <a16:colId xmlns:a16="http://schemas.microsoft.com/office/drawing/2014/main" val="3412377779"/>
                    </a:ext>
                  </a:extLst>
                </a:gridCol>
                <a:gridCol w="1023457">
                  <a:extLst>
                    <a:ext uri="{9D8B030D-6E8A-4147-A177-3AD203B41FA5}">
                      <a16:colId xmlns:a16="http://schemas.microsoft.com/office/drawing/2014/main" val="797737995"/>
                    </a:ext>
                  </a:extLst>
                </a:gridCol>
              </a:tblGrid>
              <a:tr h="179344">
                <a:tc>
                  <a:txBody>
                    <a:bodyPr/>
                    <a:lstStyle/>
                    <a:p>
                      <a:r>
                        <a:rPr kumimoji="1" lang="ja-JP" altLang="en-US" sz="1200" dirty="0"/>
                        <a:t>区分</a:t>
                      </a:r>
                    </a:p>
                  </a:txBody>
                  <a:tcPr/>
                </a:tc>
                <a:tc>
                  <a:txBody>
                    <a:bodyPr/>
                    <a:lstStyle/>
                    <a:p>
                      <a:r>
                        <a:rPr kumimoji="1" lang="ja-JP" altLang="en-US" sz="1200" dirty="0"/>
                        <a:t>指標</a:t>
                      </a:r>
                    </a:p>
                  </a:txBody>
                  <a:tcPr/>
                </a:tc>
                <a:tc>
                  <a:txBody>
                    <a:bodyPr/>
                    <a:lstStyle/>
                    <a:p>
                      <a:r>
                        <a:rPr kumimoji="1" lang="en-US" altLang="ja-JP" sz="1200" dirty="0"/>
                        <a:t>RF</a:t>
                      </a:r>
                      <a:endParaRPr kumimoji="1" lang="ja-JP" altLang="en-US" sz="1200" dirty="0"/>
                    </a:p>
                  </a:txBody>
                  <a:tcPr/>
                </a:tc>
                <a:tc>
                  <a:txBody>
                    <a:bodyPr/>
                    <a:lstStyle/>
                    <a:p>
                      <a:r>
                        <a:rPr kumimoji="1" lang="en-US" altLang="ja-JP" sz="1200" dirty="0"/>
                        <a:t>MLR</a:t>
                      </a:r>
                      <a:endParaRPr kumimoji="1" lang="ja-JP" altLang="en-US" sz="1200" dirty="0"/>
                    </a:p>
                  </a:txBody>
                  <a:tcPr/>
                </a:tc>
                <a:tc>
                  <a:txBody>
                    <a:bodyPr/>
                    <a:lstStyle/>
                    <a:p>
                      <a:r>
                        <a:rPr kumimoji="1" lang="en-US" altLang="ja-JP" sz="1200" dirty="0" err="1"/>
                        <a:t>LinearTree</a:t>
                      </a:r>
                      <a:endParaRPr kumimoji="1" lang="ja-JP" altLang="en-US" sz="1200" dirty="0"/>
                    </a:p>
                  </a:txBody>
                  <a:tcPr/>
                </a:tc>
                <a:tc>
                  <a:txBody>
                    <a:bodyPr/>
                    <a:lstStyle/>
                    <a:p>
                      <a:r>
                        <a:rPr kumimoji="1" lang="en-US" altLang="ja-JP" sz="1200" dirty="0" err="1"/>
                        <a:t>LightGBM</a:t>
                      </a:r>
                      <a:endParaRPr kumimoji="1" lang="ja-JP" altLang="en-US" sz="1200" dirty="0"/>
                    </a:p>
                  </a:txBody>
                  <a:tcPr/>
                </a:tc>
                <a:extLst>
                  <a:ext uri="{0D108BD9-81ED-4DB2-BD59-A6C34878D82A}">
                    <a16:rowId xmlns:a16="http://schemas.microsoft.com/office/drawing/2014/main" val="3854205733"/>
                  </a:ext>
                </a:extLst>
              </a:tr>
              <a:tr h="179344">
                <a:tc>
                  <a:txBody>
                    <a:bodyPr/>
                    <a:lstStyle/>
                    <a:p>
                      <a:r>
                        <a:rPr kumimoji="1" lang="en-US" altLang="ja-JP" sz="1200" dirty="0"/>
                        <a:t>Training</a:t>
                      </a:r>
                      <a:endParaRPr kumimoji="1" lang="ja-JP" altLang="en-US" sz="1200" dirty="0"/>
                    </a:p>
                  </a:txBody>
                  <a:tcPr>
                    <a:noFill/>
                  </a:tcPr>
                </a:tc>
                <a:tc>
                  <a:txBody>
                    <a:bodyPr/>
                    <a:lstStyle/>
                    <a:p>
                      <a:r>
                        <a:rPr kumimoji="1" lang="en-US" altLang="ja-JP" sz="1200" dirty="0"/>
                        <a:t>Time[sec]</a:t>
                      </a:r>
                      <a:endParaRPr kumimoji="1" lang="ja-JP" altLang="en-US" sz="1200" dirty="0"/>
                    </a:p>
                  </a:txBody>
                  <a:tcPr>
                    <a:noFill/>
                  </a:tcPr>
                </a:tc>
                <a:tc>
                  <a:txBody>
                    <a:bodyPr/>
                    <a:lstStyle/>
                    <a:p>
                      <a:r>
                        <a:rPr kumimoji="1" lang="en-US" altLang="ja-JP" sz="1200" dirty="0"/>
                        <a:t>1.65</a:t>
                      </a:r>
                      <a:endParaRPr kumimoji="1" lang="ja-JP" altLang="en-US" sz="1200" dirty="0"/>
                    </a:p>
                  </a:txBody>
                  <a:tcPr>
                    <a:noFill/>
                  </a:tcPr>
                </a:tc>
                <a:tc>
                  <a:txBody>
                    <a:bodyPr/>
                    <a:lstStyle/>
                    <a:p>
                      <a:r>
                        <a:rPr kumimoji="1" lang="en-US" altLang="ja-JP" sz="1200" dirty="0">
                          <a:solidFill>
                            <a:schemeClr val="accent4"/>
                          </a:solidFill>
                        </a:rPr>
                        <a:t>0.006</a:t>
                      </a:r>
                      <a:endParaRPr kumimoji="1" lang="ja-JP" altLang="en-US" sz="1200" dirty="0">
                        <a:solidFill>
                          <a:schemeClr val="accent4"/>
                        </a:solidFill>
                      </a:endParaRPr>
                    </a:p>
                  </a:txBody>
                  <a:tcPr>
                    <a:noFill/>
                  </a:tcPr>
                </a:tc>
                <a:tc>
                  <a:txBody>
                    <a:bodyPr/>
                    <a:lstStyle/>
                    <a:p>
                      <a:r>
                        <a:rPr kumimoji="1" lang="en-US" altLang="ja-JP" sz="1200" dirty="0"/>
                        <a:t>2.36</a:t>
                      </a:r>
                      <a:endParaRPr kumimoji="1" lang="ja-JP" altLang="en-US" sz="1200" dirty="0"/>
                    </a:p>
                  </a:txBody>
                  <a:tcPr>
                    <a:noFill/>
                  </a:tcPr>
                </a:tc>
                <a:tc>
                  <a:txBody>
                    <a:bodyPr/>
                    <a:lstStyle/>
                    <a:p>
                      <a:r>
                        <a:rPr kumimoji="1" lang="en-US" altLang="ja-JP" sz="1200" dirty="0">
                          <a:solidFill>
                            <a:schemeClr val="accent1"/>
                          </a:solidFill>
                        </a:rPr>
                        <a:t>0.06</a:t>
                      </a:r>
                      <a:endParaRPr kumimoji="1" lang="ja-JP" altLang="en-US" sz="1200" dirty="0">
                        <a:solidFill>
                          <a:schemeClr val="accent1"/>
                        </a:solidFill>
                      </a:endParaRPr>
                    </a:p>
                  </a:txBody>
                  <a:tcPr>
                    <a:noFill/>
                  </a:tcPr>
                </a:tc>
                <a:extLst>
                  <a:ext uri="{0D108BD9-81ED-4DB2-BD59-A6C34878D82A}">
                    <a16:rowId xmlns:a16="http://schemas.microsoft.com/office/drawing/2014/main" val="3906374972"/>
                  </a:ext>
                </a:extLst>
              </a:tr>
              <a:tr h="179344">
                <a:tc>
                  <a:txBody>
                    <a:bodyPr/>
                    <a:lstStyle/>
                    <a:p>
                      <a:endParaRPr kumimoji="1" lang="ja-JP" altLang="en-US" sz="1200" dirty="0"/>
                    </a:p>
                  </a:txBody>
                  <a:tcPr>
                    <a:noFill/>
                  </a:tcPr>
                </a:tc>
                <a:tc>
                  <a:txBody>
                    <a:bodyPr/>
                    <a:lstStyle/>
                    <a:p>
                      <a:r>
                        <a:rPr kumimoji="1" lang="en-US" altLang="ja-JP" sz="1200" dirty="0"/>
                        <a:t>RMSE rate[%]</a:t>
                      </a:r>
                      <a:endParaRPr kumimoji="1" lang="ja-JP" altLang="en-US" sz="1200" dirty="0"/>
                    </a:p>
                  </a:txBody>
                  <a:tcPr>
                    <a:noFill/>
                  </a:tcPr>
                </a:tc>
                <a:tc>
                  <a:txBody>
                    <a:bodyPr/>
                    <a:lstStyle/>
                    <a:p>
                      <a:r>
                        <a:rPr kumimoji="1" lang="en-US" altLang="ja-JP" sz="1200" dirty="0">
                          <a:solidFill>
                            <a:schemeClr val="accent4"/>
                          </a:solidFill>
                        </a:rPr>
                        <a:t>1.15</a:t>
                      </a:r>
                      <a:endParaRPr kumimoji="1" lang="ja-JP" altLang="en-US" sz="1200" dirty="0">
                        <a:solidFill>
                          <a:schemeClr val="accent4"/>
                        </a:solidFill>
                      </a:endParaRPr>
                    </a:p>
                  </a:txBody>
                  <a:tcPr>
                    <a:noFill/>
                  </a:tcPr>
                </a:tc>
                <a:tc>
                  <a:txBody>
                    <a:bodyPr/>
                    <a:lstStyle/>
                    <a:p>
                      <a:r>
                        <a:rPr kumimoji="1" lang="en-US" altLang="ja-JP" sz="1200" dirty="0"/>
                        <a:t>9.38</a:t>
                      </a:r>
                      <a:endParaRPr kumimoji="1" lang="ja-JP" altLang="en-US" sz="1200" dirty="0"/>
                    </a:p>
                  </a:txBody>
                  <a:tcPr>
                    <a:noFill/>
                  </a:tcPr>
                </a:tc>
                <a:tc>
                  <a:txBody>
                    <a:bodyPr/>
                    <a:lstStyle/>
                    <a:p>
                      <a:r>
                        <a:rPr kumimoji="1" lang="en-US" altLang="ja-JP" sz="1200" dirty="0"/>
                        <a:t>7.72</a:t>
                      </a:r>
                      <a:endParaRPr kumimoji="1" lang="ja-JP" altLang="en-US" sz="1200" dirty="0"/>
                    </a:p>
                  </a:txBody>
                  <a:tcPr>
                    <a:noFill/>
                  </a:tcPr>
                </a:tc>
                <a:tc>
                  <a:txBody>
                    <a:bodyPr/>
                    <a:lstStyle/>
                    <a:p>
                      <a:r>
                        <a:rPr kumimoji="1" lang="en-US" altLang="ja-JP" sz="1200" dirty="0">
                          <a:solidFill>
                            <a:schemeClr val="accent1"/>
                          </a:solidFill>
                        </a:rPr>
                        <a:t>1.69</a:t>
                      </a:r>
                      <a:endParaRPr kumimoji="1" lang="ja-JP" altLang="en-US" sz="1200" dirty="0">
                        <a:solidFill>
                          <a:schemeClr val="accent1"/>
                        </a:solidFill>
                      </a:endParaRPr>
                    </a:p>
                  </a:txBody>
                  <a:tcPr>
                    <a:noFill/>
                  </a:tcPr>
                </a:tc>
                <a:extLst>
                  <a:ext uri="{0D108BD9-81ED-4DB2-BD59-A6C34878D82A}">
                    <a16:rowId xmlns:a16="http://schemas.microsoft.com/office/drawing/2014/main" val="1611242783"/>
                  </a:ext>
                </a:extLst>
              </a:tr>
              <a:tr h="179344">
                <a:tc>
                  <a:txBody>
                    <a:bodyPr/>
                    <a:lstStyle/>
                    <a:p>
                      <a:endParaRPr kumimoji="1" lang="ja-JP" altLang="en-US" sz="1200" dirty="0"/>
                    </a:p>
                  </a:txBody>
                  <a:tcPr>
                    <a:noFill/>
                  </a:tcPr>
                </a:tc>
                <a:tc>
                  <a:txBody>
                    <a:bodyPr/>
                    <a:lstStyle/>
                    <a:p>
                      <a:r>
                        <a:rPr kumimoji="1" lang="en-US" altLang="ja-JP" sz="1200" dirty="0"/>
                        <a:t>MAPE[%]</a:t>
                      </a:r>
                      <a:endParaRPr kumimoji="1" lang="ja-JP" altLang="en-US" sz="1200" dirty="0"/>
                    </a:p>
                  </a:txBody>
                  <a:tcPr>
                    <a:noFill/>
                  </a:tcPr>
                </a:tc>
                <a:tc>
                  <a:txBody>
                    <a:bodyPr/>
                    <a:lstStyle/>
                    <a:p>
                      <a:r>
                        <a:rPr kumimoji="1" lang="en-US" altLang="ja-JP" sz="1200" dirty="0">
                          <a:solidFill>
                            <a:schemeClr val="accent4"/>
                          </a:solidFill>
                        </a:rPr>
                        <a:t>0.69</a:t>
                      </a:r>
                      <a:endParaRPr kumimoji="1" lang="ja-JP" altLang="en-US" sz="1200" dirty="0">
                        <a:solidFill>
                          <a:schemeClr val="accent4"/>
                        </a:solidFill>
                      </a:endParaRPr>
                    </a:p>
                  </a:txBody>
                  <a:tcPr>
                    <a:noFill/>
                  </a:tcPr>
                </a:tc>
                <a:tc>
                  <a:txBody>
                    <a:bodyPr/>
                    <a:lstStyle/>
                    <a:p>
                      <a:r>
                        <a:rPr kumimoji="1" lang="en-US" altLang="ja-JP" sz="1200" dirty="0"/>
                        <a:t>7.29</a:t>
                      </a:r>
                      <a:endParaRPr kumimoji="1" lang="ja-JP" altLang="en-US" sz="1200" dirty="0"/>
                    </a:p>
                  </a:txBody>
                  <a:tcPr>
                    <a:noFill/>
                  </a:tcPr>
                </a:tc>
                <a:tc>
                  <a:txBody>
                    <a:bodyPr/>
                    <a:lstStyle/>
                    <a:p>
                      <a:r>
                        <a:rPr kumimoji="1" lang="en-US" altLang="ja-JP" sz="1200" dirty="0"/>
                        <a:t>5.96</a:t>
                      </a:r>
                      <a:endParaRPr kumimoji="1" lang="ja-JP" altLang="en-US" sz="1200" dirty="0"/>
                    </a:p>
                  </a:txBody>
                  <a:tcPr>
                    <a:noFill/>
                  </a:tcPr>
                </a:tc>
                <a:tc>
                  <a:txBody>
                    <a:bodyPr/>
                    <a:lstStyle/>
                    <a:p>
                      <a:r>
                        <a:rPr kumimoji="1" lang="en-US" altLang="ja-JP" sz="1200" dirty="0">
                          <a:solidFill>
                            <a:schemeClr val="accent1"/>
                          </a:solidFill>
                        </a:rPr>
                        <a:t>1.15</a:t>
                      </a:r>
                      <a:endParaRPr kumimoji="1" lang="ja-JP" altLang="en-US" sz="1200" dirty="0">
                        <a:solidFill>
                          <a:schemeClr val="accent1"/>
                        </a:solidFill>
                      </a:endParaRPr>
                    </a:p>
                  </a:txBody>
                  <a:tcPr>
                    <a:noFill/>
                  </a:tcPr>
                </a:tc>
                <a:extLst>
                  <a:ext uri="{0D108BD9-81ED-4DB2-BD59-A6C34878D82A}">
                    <a16:rowId xmlns:a16="http://schemas.microsoft.com/office/drawing/2014/main" val="1621020564"/>
                  </a:ext>
                </a:extLst>
              </a:tr>
              <a:tr h="179344">
                <a:tc>
                  <a:txBody>
                    <a:bodyPr/>
                    <a:lstStyle/>
                    <a:p>
                      <a:endParaRPr kumimoji="1" lang="ja-JP" altLang="en-US" sz="1200" dirty="0"/>
                    </a:p>
                  </a:txBody>
                  <a:tcPr>
                    <a:lnB w="12700" cap="flat" cmpd="sng" algn="ctr">
                      <a:solidFill>
                        <a:schemeClr val="tx1"/>
                      </a:solidFill>
                      <a:prstDash val="solid"/>
                      <a:round/>
                      <a:headEnd type="none" w="med" len="med"/>
                      <a:tailEnd type="none" w="med" len="med"/>
                    </a:lnB>
                    <a:noFill/>
                  </a:tcPr>
                </a:tc>
                <a:tc>
                  <a:txBody>
                    <a:bodyPr/>
                    <a:lstStyle/>
                    <a:p>
                      <a:r>
                        <a:rPr kumimoji="1" lang="en-US" altLang="ja-JP" sz="1200" dirty="0"/>
                        <a:t>R^2[%]</a:t>
                      </a:r>
                      <a:endParaRPr kumimoji="1" lang="ja-JP" altLang="en-US" sz="1200" dirty="0"/>
                    </a:p>
                  </a:txBody>
                  <a:tcPr>
                    <a:lnB w="12700" cap="flat" cmpd="sng" algn="ctr">
                      <a:solidFill>
                        <a:schemeClr val="tx1"/>
                      </a:solidFill>
                      <a:prstDash val="solid"/>
                      <a:round/>
                      <a:headEnd type="none" w="med" len="med"/>
                      <a:tailEnd type="none" w="med" len="med"/>
                    </a:lnB>
                    <a:noFill/>
                  </a:tcPr>
                </a:tc>
                <a:tc>
                  <a:txBody>
                    <a:bodyPr/>
                    <a:lstStyle/>
                    <a:p>
                      <a:r>
                        <a:rPr kumimoji="1" lang="en-US" altLang="ja-JP" sz="1200" dirty="0">
                          <a:solidFill>
                            <a:schemeClr val="accent4"/>
                          </a:solidFill>
                        </a:rPr>
                        <a:t>98.9</a:t>
                      </a:r>
                      <a:endParaRPr kumimoji="1" lang="ja-JP" altLang="en-US" sz="1200" dirty="0">
                        <a:solidFill>
                          <a:schemeClr val="accent4"/>
                        </a:solidFill>
                      </a:endParaRPr>
                    </a:p>
                  </a:txBody>
                  <a:tcPr>
                    <a:lnB w="12700" cap="flat" cmpd="sng" algn="ctr">
                      <a:solidFill>
                        <a:schemeClr val="tx1"/>
                      </a:solidFill>
                      <a:prstDash val="solid"/>
                      <a:round/>
                      <a:headEnd type="none" w="med" len="med"/>
                      <a:tailEnd type="none" w="med" len="med"/>
                    </a:lnB>
                    <a:noFill/>
                  </a:tcPr>
                </a:tc>
                <a:tc>
                  <a:txBody>
                    <a:bodyPr/>
                    <a:lstStyle/>
                    <a:p>
                      <a:r>
                        <a:rPr kumimoji="1" lang="en-US" altLang="ja-JP" sz="1200" dirty="0"/>
                        <a:t>25.6</a:t>
                      </a:r>
                      <a:endParaRPr kumimoji="1" lang="ja-JP" altLang="en-US" sz="1200" dirty="0"/>
                    </a:p>
                  </a:txBody>
                  <a:tcPr>
                    <a:lnB w="12700" cap="flat" cmpd="sng" algn="ctr">
                      <a:solidFill>
                        <a:schemeClr val="tx1"/>
                      </a:solidFill>
                      <a:prstDash val="solid"/>
                      <a:round/>
                      <a:headEnd type="none" w="med" len="med"/>
                      <a:tailEnd type="none" w="med" len="med"/>
                    </a:lnB>
                    <a:noFill/>
                  </a:tcPr>
                </a:tc>
                <a:tc>
                  <a:txBody>
                    <a:bodyPr/>
                    <a:lstStyle/>
                    <a:p>
                      <a:r>
                        <a:rPr kumimoji="1" lang="en-US" altLang="ja-JP" sz="1200" dirty="0"/>
                        <a:t>49.6</a:t>
                      </a:r>
                      <a:endParaRPr kumimoji="1" lang="ja-JP" altLang="en-US" sz="1200" dirty="0"/>
                    </a:p>
                  </a:txBody>
                  <a:tcPr>
                    <a:lnB w="12700" cap="flat" cmpd="sng" algn="ctr">
                      <a:solidFill>
                        <a:schemeClr val="tx1"/>
                      </a:solidFill>
                      <a:prstDash val="solid"/>
                      <a:round/>
                      <a:headEnd type="none" w="med" len="med"/>
                      <a:tailEnd type="none" w="med" len="med"/>
                    </a:lnB>
                    <a:noFill/>
                  </a:tcPr>
                </a:tc>
                <a:tc>
                  <a:txBody>
                    <a:bodyPr/>
                    <a:lstStyle/>
                    <a:p>
                      <a:r>
                        <a:rPr kumimoji="1" lang="en-US" altLang="ja-JP" sz="1200" dirty="0">
                          <a:solidFill>
                            <a:schemeClr val="accent1"/>
                          </a:solidFill>
                        </a:rPr>
                        <a:t>97.6</a:t>
                      </a:r>
                      <a:endParaRPr kumimoji="1" lang="ja-JP" altLang="en-US" sz="1200" dirty="0">
                        <a:solidFill>
                          <a:schemeClr val="accent1"/>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8721664"/>
                  </a:ext>
                </a:extLst>
              </a:tr>
              <a:tr h="179344">
                <a:tc>
                  <a:txBody>
                    <a:bodyPr/>
                    <a:lstStyle/>
                    <a:p>
                      <a:r>
                        <a:rPr kumimoji="1" lang="en-US" altLang="ja-JP" sz="1200" dirty="0"/>
                        <a:t>Predict</a:t>
                      </a:r>
                      <a:endParaRPr kumimoji="1" lang="ja-JP" altLang="en-US" sz="1200" dirty="0"/>
                    </a:p>
                  </a:txBody>
                  <a:tcPr>
                    <a:lnT w="12700" cap="flat" cmpd="sng" algn="ctr">
                      <a:solidFill>
                        <a:schemeClr val="tx1"/>
                      </a:solidFill>
                      <a:prstDash val="solid"/>
                      <a:round/>
                      <a:headEnd type="none" w="med" len="med"/>
                      <a:tailEnd type="none" w="med" len="med"/>
                    </a:lnT>
                    <a:noFill/>
                  </a:tcPr>
                </a:tc>
                <a:tc>
                  <a:txBody>
                    <a:bodyPr/>
                    <a:lstStyle/>
                    <a:p>
                      <a:r>
                        <a:rPr kumimoji="1" lang="en-US" altLang="ja-JP" sz="1200" dirty="0"/>
                        <a:t>Time[sec]</a:t>
                      </a:r>
                      <a:endParaRPr kumimoji="1" lang="ja-JP" altLang="en-US" sz="1200" dirty="0"/>
                    </a:p>
                  </a:txBody>
                  <a:tcPr>
                    <a:lnT w="12700" cap="flat" cmpd="sng" algn="ctr">
                      <a:solidFill>
                        <a:schemeClr val="tx1"/>
                      </a:solidFill>
                      <a:prstDash val="solid"/>
                      <a:round/>
                      <a:headEnd type="none" w="med" len="med"/>
                      <a:tailEnd type="none" w="med" len="med"/>
                    </a:lnT>
                    <a:noFill/>
                  </a:tcPr>
                </a:tc>
                <a:tc>
                  <a:txBody>
                    <a:bodyPr/>
                    <a:lstStyle/>
                    <a:p>
                      <a:r>
                        <a:rPr kumimoji="1" lang="en-US" altLang="ja-JP" sz="1200" dirty="0"/>
                        <a:t>0.06</a:t>
                      </a:r>
                      <a:endParaRPr kumimoji="1" lang="ja-JP" altLang="en-US" sz="1200" dirty="0"/>
                    </a:p>
                  </a:txBody>
                  <a:tcPr>
                    <a:lnT w="12700" cap="flat" cmpd="sng" algn="ctr">
                      <a:solidFill>
                        <a:schemeClr val="tx1"/>
                      </a:solidFill>
                      <a:prstDash val="solid"/>
                      <a:round/>
                      <a:headEnd type="none" w="med" len="med"/>
                      <a:tailEnd type="none" w="med" len="med"/>
                    </a:lnT>
                    <a:noFill/>
                  </a:tcPr>
                </a:tc>
                <a:tc>
                  <a:txBody>
                    <a:bodyPr/>
                    <a:lstStyle/>
                    <a:p>
                      <a:r>
                        <a:rPr kumimoji="1" lang="en-US" altLang="ja-JP" sz="1200" dirty="0">
                          <a:solidFill>
                            <a:schemeClr val="accent4"/>
                          </a:solidFill>
                        </a:rPr>
                        <a:t>0.004</a:t>
                      </a:r>
                      <a:endParaRPr kumimoji="1" lang="ja-JP" altLang="en-US" sz="1200" dirty="0">
                        <a:solidFill>
                          <a:schemeClr val="accent4"/>
                        </a:solidFill>
                      </a:endParaRPr>
                    </a:p>
                  </a:txBody>
                  <a:tcPr>
                    <a:lnT w="12700" cap="flat" cmpd="sng" algn="ctr">
                      <a:solidFill>
                        <a:schemeClr val="tx1"/>
                      </a:solidFill>
                      <a:prstDash val="solid"/>
                      <a:round/>
                      <a:headEnd type="none" w="med" len="med"/>
                      <a:tailEnd type="none" w="med" len="med"/>
                    </a:lnT>
                    <a:noFill/>
                  </a:tcPr>
                </a:tc>
                <a:tc>
                  <a:txBody>
                    <a:bodyPr/>
                    <a:lstStyle/>
                    <a:p>
                      <a:r>
                        <a:rPr kumimoji="1" lang="en-US" altLang="ja-JP" sz="1200" dirty="0"/>
                        <a:t>0.008</a:t>
                      </a:r>
                      <a:endParaRPr kumimoji="1" lang="ja-JP" altLang="en-US" sz="1200" dirty="0"/>
                    </a:p>
                  </a:txBody>
                  <a:tcPr>
                    <a:lnT w="12700" cap="flat" cmpd="sng" algn="ctr">
                      <a:solidFill>
                        <a:schemeClr val="tx1"/>
                      </a:solidFill>
                      <a:prstDash val="solid"/>
                      <a:round/>
                      <a:headEnd type="none" w="med" len="med"/>
                      <a:tailEnd type="none" w="med" len="med"/>
                    </a:lnT>
                    <a:noFill/>
                  </a:tcPr>
                </a:tc>
                <a:tc>
                  <a:txBody>
                    <a:bodyPr/>
                    <a:lstStyle/>
                    <a:p>
                      <a:r>
                        <a:rPr kumimoji="1" lang="en-US" altLang="ja-JP" sz="1200" dirty="0">
                          <a:solidFill>
                            <a:schemeClr val="accent1"/>
                          </a:solidFill>
                        </a:rPr>
                        <a:t>0.005</a:t>
                      </a:r>
                      <a:endParaRPr kumimoji="1" lang="ja-JP" altLang="en-US" sz="1200" dirty="0">
                        <a:solidFill>
                          <a:schemeClr val="accent1"/>
                        </a:solidFill>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18031708"/>
                  </a:ext>
                </a:extLst>
              </a:tr>
              <a:tr h="179344">
                <a:tc>
                  <a:txBody>
                    <a:bodyPr/>
                    <a:lstStyle/>
                    <a:p>
                      <a:endParaRPr kumimoji="1" lang="ja-JP" altLang="en-US" sz="1200"/>
                    </a:p>
                  </a:txBody>
                  <a:tcPr>
                    <a:noFill/>
                  </a:tcPr>
                </a:tc>
                <a:tc>
                  <a:txBody>
                    <a:bodyPr/>
                    <a:lstStyle/>
                    <a:p>
                      <a:r>
                        <a:rPr kumimoji="1" lang="en-US" altLang="ja-JP" sz="1200" dirty="0"/>
                        <a:t>RMSE rate[%]</a:t>
                      </a:r>
                      <a:endParaRPr kumimoji="1" lang="ja-JP" altLang="en-US" sz="1200" dirty="0"/>
                    </a:p>
                  </a:txBody>
                  <a:tcPr>
                    <a:noFill/>
                  </a:tcPr>
                </a:tc>
                <a:tc>
                  <a:txBody>
                    <a:bodyPr/>
                    <a:lstStyle/>
                    <a:p>
                      <a:r>
                        <a:rPr kumimoji="1" lang="en-US" altLang="ja-JP" sz="1200" dirty="0">
                          <a:solidFill>
                            <a:schemeClr val="accent1"/>
                          </a:solidFill>
                        </a:rPr>
                        <a:t>13.6</a:t>
                      </a:r>
                      <a:endParaRPr kumimoji="1" lang="ja-JP" altLang="en-US" sz="1200" dirty="0">
                        <a:solidFill>
                          <a:schemeClr val="accent1"/>
                        </a:solidFill>
                      </a:endParaRPr>
                    </a:p>
                  </a:txBody>
                  <a:tcPr>
                    <a:noFill/>
                  </a:tcPr>
                </a:tc>
                <a:tc>
                  <a:txBody>
                    <a:bodyPr/>
                    <a:lstStyle/>
                    <a:p>
                      <a:r>
                        <a:rPr kumimoji="1" lang="en-US" altLang="ja-JP" sz="1200" dirty="0"/>
                        <a:t>14.4</a:t>
                      </a:r>
                      <a:endParaRPr kumimoji="1" lang="ja-JP" altLang="en-US" sz="1200" dirty="0"/>
                    </a:p>
                  </a:txBody>
                  <a:tcPr>
                    <a:noFill/>
                  </a:tcPr>
                </a:tc>
                <a:tc>
                  <a:txBody>
                    <a:bodyPr/>
                    <a:lstStyle/>
                    <a:p>
                      <a:r>
                        <a:rPr kumimoji="1" lang="en-US" altLang="ja-JP" sz="1200" dirty="0"/>
                        <a:t>18.7</a:t>
                      </a:r>
                      <a:endParaRPr kumimoji="1" lang="ja-JP" altLang="en-US" sz="1200" dirty="0"/>
                    </a:p>
                  </a:txBody>
                  <a:tcPr>
                    <a:noFill/>
                  </a:tcPr>
                </a:tc>
                <a:tc>
                  <a:txBody>
                    <a:bodyPr/>
                    <a:lstStyle/>
                    <a:p>
                      <a:r>
                        <a:rPr kumimoji="1" lang="en-US" altLang="ja-JP" sz="1200" dirty="0">
                          <a:solidFill>
                            <a:schemeClr val="accent4"/>
                          </a:solidFill>
                        </a:rPr>
                        <a:t>13.3</a:t>
                      </a:r>
                      <a:endParaRPr kumimoji="1" lang="ja-JP" altLang="en-US" sz="1200" dirty="0">
                        <a:solidFill>
                          <a:schemeClr val="accent4"/>
                        </a:solidFill>
                      </a:endParaRPr>
                    </a:p>
                  </a:txBody>
                  <a:tcPr>
                    <a:noFill/>
                  </a:tcPr>
                </a:tc>
                <a:extLst>
                  <a:ext uri="{0D108BD9-81ED-4DB2-BD59-A6C34878D82A}">
                    <a16:rowId xmlns:a16="http://schemas.microsoft.com/office/drawing/2014/main" val="3113797202"/>
                  </a:ext>
                </a:extLst>
              </a:tr>
              <a:tr h="179344">
                <a:tc>
                  <a:txBody>
                    <a:bodyPr/>
                    <a:lstStyle/>
                    <a:p>
                      <a:endParaRPr kumimoji="1" lang="ja-JP" altLang="en-US" sz="1200"/>
                    </a:p>
                  </a:txBody>
                  <a:tcPr>
                    <a:noFill/>
                  </a:tcPr>
                </a:tc>
                <a:tc>
                  <a:txBody>
                    <a:bodyPr/>
                    <a:lstStyle/>
                    <a:p>
                      <a:r>
                        <a:rPr kumimoji="1" lang="en-US" altLang="ja-JP" sz="1200" dirty="0"/>
                        <a:t>MAPE[%]</a:t>
                      </a:r>
                      <a:endParaRPr kumimoji="1" lang="ja-JP" altLang="en-US" sz="1200" dirty="0"/>
                    </a:p>
                  </a:txBody>
                  <a:tcPr>
                    <a:noFill/>
                  </a:tcPr>
                </a:tc>
                <a:tc>
                  <a:txBody>
                    <a:bodyPr/>
                    <a:lstStyle/>
                    <a:p>
                      <a:r>
                        <a:rPr kumimoji="1" lang="en-US" altLang="ja-JP" sz="1200" dirty="0">
                          <a:solidFill>
                            <a:schemeClr val="accent1"/>
                          </a:solidFill>
                        </a:rPr>
                        <a:t>9.65</a:t>
                      </a:r>
                      <a:endParaRPr kumimoji="1" lang="ja-JP" altLang="en-US" sz="1200" dirty="0">
                        <a:solidFill>
                          <a:schemeClr val="accent1"/>
                        </a:solidFill>
                      </a:endParaRPr>
                    </a:p>
                  </a:txBody>
                  <a:tcPr>
                    <a:noFill/>
                  </a:tcPr>
                </a:tc>
                <a:tc>
                  <a:txBody>
                    <a:bodyPr/>
                    <a:lstStyle/>
                    <a:p>
                      <a:r>
                        <a:rPr kumimoji="1" lang="en-US" altLang="ja-JP" sz="1200" dirty="0"/>
                        <a:t>11.2</a:t>
                      </a:r>
                      <a:endParaRPr kumimoji="1" lang="ja-JP" altLang="en-US" sz="1200" dirty="0"/>
                    </a:p>
                  </a:txBody>
                  <a:tcPr>
                    <a:noFill/>
                  </a:tcPr>
                </a:tc>
                <a:tc>
                  <a:txBody>
                    <a:bodyPr/>
                    <a:lstStyle/>
                    <a:p>
                      <a:r>
                        <a:rPr kumimoji="1" lang="en-US" altLang="ja-JP" sz="1200" dirty="0"/>
                        <a:t>14.3</a:t>
                      </a:r>
                      <a:endParaRPr kumimoji="1" lang="ja-JP" altLang="en-US" sz="1200" dirty="0"/>
                    </a:p>
                  </a:txBody>
                  <a:tcPr>
                    <a:noFill/>
                  </a:tcPr>
                </a:tc>
                <a:tc>
                  <a:txBody>
                    <a:bodyPr/>
                    <a:lstStyle/>
                    <a:p>
                      <a:r>
                        <a:rPr kumimoji="1" lang="en-US" altLang="ja-JP" sz="1200" dirty="0">
                          <a:solidFill>
                            <a:schemeClr val="accent4"/>
                          </a:solidFill>
                        </a:rPr>
                        <a:t>9.43</a:t>
                      </a:r>
                      <a:endParaRPr kumimoji="1" lang="ja-JP" altLang="en-US" sz="1200" dirty="0">
                        <a:solidFill>
                          <a:schemeClr val="accent4"/>
                        </a:solidFill>
                      </a:endParaRPr>
                    </a:p>
                  </a:txBody>
                  <a:tcPr>
                    <a:noFill/>
                  </a:tcPr>
                </a:tc>
                <a:extLst>
                  <a:ext uri="{0D108BD9-81ED-4DB2-BD59-A6C34878D82A}">
                    <a16:rowId xmlns:a16="http://schemas.microsoft.com/office/drawing/2014/main" val="2244205267"/>
                  </a:ext>
                </a:extLst>
              </a:tr>
              <a:tr h="179344">
                <a:tc>
                  <a:txBody>
                    <a:bodyPr/>
                    <a:lstStyle/>
                    <a:p>
                      <a:endParaRPr kumimoji="1" lang="ja-JP" altLang="en-US" sz="1200"/>
                    </a:p>
                  </a:txBody>
                  <a:tcPr>
                    <a:noFill/>
                  </a:tcPr>
                </a:tc>
                <a:tc>
                  <a:txBody>
                    <a:bodyPr/>
                    <a:lstStyle/>
                    <a:p>
                      <a:r>
                        <a:rPr kumimoji="1" lang="en-US" altLang="ja-JP" sz="1200" dirty="0"/>
                        <a:t>R^2[%]</a:t>
                      </a:r>
                      <a:endParaRPr kumimoji="1" lang="ja-JP" altLang="en-US" sz="1200" dirty="0"/>
                    </a:p>
                  </a:txBody>
                  <a:tcPr>
                    <a:noFill/>
                  </a:tcPr>
                </a:tc>
                <a:tc>
                  <a:txBody>
                    <a:bodyPr/>
                    <a:lstStyle/>
                    <a:p>
                      <a:r>
                        <a:rPr kumimoji="1" lang="en-US" altLang="ja-JP" sz="1200" dirty="0">
                          <a:solidFill>
                            <a:schemeClr val="accent1"/>
                          </a:solidFill>
                        </a:rPr>
                        <a:t>14.0</a:t>
                      </a:r>
                      <a:endParaRPr kumimoji="1" lang="ja-JP" altLang="en-US" sz="1200" dirty="0">
                        <a:solidFill>
                          <a:schemeClr val="accent1"/>
                        </a:solidFill>
                      </a:endParaRPr>
                    </a:p>
                  </a:txBody>
                  <a:tcPr>
                    <a:noFill/>
                  </a:tcPr>
                </a:tc>
                <a:tc>
                  <a:txBody>
                    <a:bodyPr/>
                    <a:lstStyle/>
                    <a:p>
                      <a:r>
                        <a:rPr kumimoji="1" lang="en-US" altLang="ja-JP" sz="1200" dirty="0"/>
                        <a:t>3.69</a:t>
                      </a:r>
                      <a:endParaRPr kumimoji="1" lang="ja-JP" altLang="en-US" sz="1200" dirty="0"/>
                    </a:p>
                  </a:txBody>
                  <a:tcPr>
                    <a:noFill/>
                  </a:tcPr>
                </a:tc>
                <a:tc>
                  <a:txBody>
                    <a:bodyPr/>
                    <a:lstStyle/>
                    <a:p>
                      <a:r>
                        <a:rPr kumimoji="1" lang="en-US" altLang="ja-JP" sz="1200" dirty="0"/>
                        <a:t>-62.1</a:t>
                      </a:r>
                      <a:endParaRPr kumimoji="1" lang="ja-JP" altLang="en-US" sz="1200" dirty="0"/>
                    </a:p>
                  </a:txBody>
                  <a:tcPr>
                    <a:noFill/>
                  </a:tcPr>
                </a:tc>
                <a:tc>
                  <a:txBody>
                    <a:bodyPr/>
                    <a:lstStyle/>
                    <a:p>
                      <a:r>
                        <a:rPr kumimoji="1" lang="en-US" altLang="ja-JP" sz="1200" dirty="0">
                          <a:solidFill>
                            <a:schemeClr val="accent4"/>
                          </a:solidFill>
                        </a:rPr>
                        <a:t>18.1</a:t>
                      </a:r>
                      <a:endParaRPr kumimoji="1" lang="ja-JP" altLang="en-US" sz="1200" dirty="0">
                        <a:solidFill>
                          <a:schemeClr val="accent4"/>
                        </a:solidFill>
                      </a:endParaRPr>
                    </a:p>
                  </a:txBody>
                  <a:tcPr>
                    <a:noFill/>
                  </a:tcPr>
                </a:tc>
                <a:extLst>
                  <a:ext uri="{0D108BD9-81ED-4DB2-BD59-A6C34878D82A}">
                    <a16:rowId xmlns:a16="http://schemas.microsoft.com/office/drawing/2014/main" val="3678764130"/>
                  </a:ext>
                </a:extLst>
              </a:tr>
            </a:tbl>
          </a:graphicData>
        </a:graphic>
      </p:graphicFrame>
      <p:graphicFrame>
        <p:nvGraphicFramePr>
          <p:cNvPr id="87" name="表 83">
            <a:extLst>
              <a:ext uri="{FF2B5EF4-FFF2-40B4-BE49-F238E27FC236}">
                <a16:creationId xmlns:a16="http://schemas.microsoft.com/office/drawing/2014/main" id="{9FC950C1-3419-9F7A-A9C7-E3116BF29AF6}"/>
              </a:ext>
            </a:extLst>
          </p:cNvPr>
          <p:cNvGraphicFramePr>
            <a:graphicFrameLocks noGrp="1"/>
          </p:cNvGraphicFramePr>
          <p:nvPr>
            <p:extLst>
              <p:ext uri="{D42A27DB-BD31-4B8C-83A1-F6EECF244321}">
                <p14:modId xmlns:p14="http://schemas.microsoft.com/office/powerpoint/2010/main" val="4281671773"/>
              </p:ext>
            </p:extLst>
          </p:nvPr>
        </p:nvGraphicFramePr>
        <p:xfrm>
          <a:off x="6352722" y="3713492"/>
          <a:ext cx="5720319" cy="2468880"/>
        </p:xfrm>
        <a:graphic>
          <a:graphicData uri="http://schemas.openxmlformats.org/drawingml/2006/table">
            <a:tbl>
              <a:tblPr firstRow="1" bandRow="1">
                <a:tableStyleId>{5C22544A-7EE6-4342-B048-85BDC9FD1C3A}</a:tableStyleId>
              </a:tblPr>
              <a:tblGrid>
                <a:gridCol w="787920">
                  <a:extLst>
                    <a:ext uri="{9D8B030D-6E8A-4147-A177-3AD203B41FA5}">
                      <a16:colId xmlns:a16="http://schemas.microsoft.com/office/drawing/2014/main" val="391968447"/>
                    </a:ext>
                  </a:extLst>
                </a:gridCol>
                <a:gridCol w="1165742">
                  <a:extLst>
                    <a:ext uri="{9D8B030D-6E8A-4147-A177-3AD203B41FA5}">
                      <a16:colId xmlns:a16="http://schemas.microsoft.com/office/drawing/2014/main" val="3988766531"/>
                    </a:ext>
                  </a:extLst>
                </a:gridCol>
                <a:gridCol w="914400">
                  <a:extLst>
                    <a:ext uri="{9D8B030D-6E8A-4147-A177-3AD203B41FA5}">
                      <a16:colId xmlns:a16="http://schemas.microsoft.com/office/drawing/2014/main" val="934503081"/>
                    </a:ext>
                  </a:extLst>
                </a:gridCol>
                <a:gridCol w="847288">
                  <a:extLst>
                    <a:ext uri="{9D8B030D-6E8A-4147-A177-3AD203B41FA5}">
                      <a16:colId xmlns:a16="http://schemas.microsoft.com/office/drawing/2014/main" val="1314546634"/>
                    </a:ext>
                  </a:extLst>
                </a:gridCol>
                <a:gridCol w="981512">
                  <a:extLst>
                    <a:ext uri="{9D8B030D-6E8A-4147-A177-3AD203B41FA5}">
                      <a16:colId xmlns:a16="http://schemas.microsoft.com/office/drawing/2014/main" val="3412377779"/>
                    </a:ext>
                  </a:extLst>
                </a:gridCol>
                <a:gridCol w="1023457">
                  <a:extLst>
                    <a:ext uri="{9D8B030D-6E8A-4147-A177-3AD203B41FA5}">
                      <a16:colId xmlns:a16="http://schemas.microsoft.com/office/drawing/2014/main" val="797737995"/>
                    </a:ext>
                  </a:extLst>
                </a:gridCol>
              </a:tblGrid>
              <a:tr h="179344">
                <a:tc>
                  <a:txBody>
                    <a:bodyPr/>
                    <a:lstStyle/>
                    <a:p>
                      <a:r>
                        <a:rPr kumimoji="1" lang="ja-JP" altLang="en-US" sz="1200" dirty="0"/>
                        <a:t>区分</a:t>
                      </a:r>
                    </a:p>
                  </a:txBody>
                  <a:tcPr/>
                </a:tc>
                <a:tc>
                  <a:txBody>
                    <a:bodyPr/>
                    <a:lstStyle/>
                    <a:p>
                      <a:r>
                        <a:rPr kumimoji="1" lang="ja-JP" altLang="en-US" sz="1200" dirty="0"/>
                        <a:t>指標</a:t>
                      </a:r>
                    </a:p>
                  </a:txBody>
                  <a:tcPr/>
                </a:tc>
                <a:tc>
                  <a:txBody>
                    <a:bodyPr/>
                    <a:lstStyle/>
                    <a:p>
                      <a:r>
                        <a:rPr kumimoji="1" lang="en-US" altLang="ja-JP" sz="1200" dirty="0"/>
                        <a:t>RF</a:t>
                      </a:r>
                      <a:endParaRPr kumimoji="1" lang="ja-JP" altLang="en-US" sz="1200" dirty="0"/>
                    </a:p>
                  </a:txBody>
                  <a:tcPr/>
                </a:tc>
                <a:tc>
                  <a:txBody>
                    <a:bodyPr/>
                    <a:lstStyle/>
                    <a:p>
                      <a:r>
                        <a:rPr kumimoji="1" lang="en-US" altLang="ja-JP" sz="1200" dirty="0"/>
                        <a:t>MLR</a:t>
                      </a:r>
                      <a:endParaRPr kumimoji="1" lang="ja-JP" altLang="en-US" sz="1200" dirty="0"/>
                    </a:p>
                  </a:txBody>
                  <a:tcPr/>
                </a:tc>
                <a:tc>
                  <a:txBody>
                    <a:bodyPr/>
                    <a:lstStyle/>
                    <a:p>
                      <a:r>
                        <a:rPr kumimoji="1" lang="en-US" altLang="ja-JP" sz="1200" dirty="0" err="1"/>
                        <a:t>LinearTree</a:t>
                      </a:r>
                      <a:endParaRPr kumimoji="1" lang="ja-JP" altLang="en-US" sz="1200" dirty="0"/>
                    </a:p>
                  </a:txBody>
                  <a:tcPr/>
                </a:tc>
                <a:tc>
                  <a:txBody>
                    <a:bodyPr/>
                    <a:lstStyle/>
                    <a:p>
                      <a:r>
                        <a:rPr kumimoji="1" lang="en-US" altLang="ja-JP" sz="1200" dirty="0" err="1"/>
                        <a:t>LightGBM</a:t>
                      </a:r>
                      <a:endParaRPr kumimoji="1" lang="ja-JP" altLang="en-US" sz="1200" dirty="0"/>
                    </a:p>
                  </a:txBody>
                  <a:tcPr/>
                </a:tc>
                <a:extLst>
                  <a:ext uri="{0D108BD9-81ED-4DB2-BD59-A6C34878D82A}">
                    <a16:rowId xmlns:a16="http://schemas.microsoft.com/office/drawing/2014/main" val="3854205733"/>
                  </a:ext>
                </a:extLst>
              </a:tr>
              <a:tr h="179344">
                <a:tc>
                  <a:txBody>
                    <a:bodyPr/>
                    <a:lstStyle/>
                    <a:p>
                      <a:r>
                        <a:rPr kumimoji="1" lang="en-US" altLang="ja-JP" sz="1200" dirty="0"/>
                        <a:t>Training</a:t>
                      </a:r>
                      <a:endParaRPr kumimoji="1" lang="ja-JP" altLang="en-US" sz="1200" dirty="0"/>
                    </a:p>
                  </a:txBody>
                  <a:tcPr>
                    <a:noFill/>
                  </a:tcPr>
                </a:tc>
                <a:tc>
                  <a:txBody>
                    <a:bodyPr/>
                    <a:lstStyle/>
                    <a:p>
                      <a:r>
                        <a:rPr kumimoji="1" lang="en-US" altLang="ja-JP" sz="1200" dirty="0"/>
                        <a:t>Time[sec]</a:t>
                      </a:r>
                      <a:endParaRPr kumimoji="1" lang="ja-JP" altLang="en-US" sz="1200" dirty="0"/>
                    </a:p>
                  </a:txBody>
                  <a:tcPr>
                    <a:noFill/>
                  </a:tcPr>
                </a:tc>
                <a:tc>
                  <a:txBody>
                    <a:bodyPr/>
                    <a:lstStyle/>
                    <a:p>
                      <a:r>
                        <a:rPr kumimoji="1" lang="en-US" altLang="ja-JP" sz="1200" dirty="0"/>
                        <a:t>1.25</a:t>
                      </a:r>
                      <a:endParaRPr kumimoji="1" lang="ja-JP" altLang="en-US" sz="1200" dirty="0"/>
                    </a:p>
                  </a:txBody>
                  <a:tcPr>
                    <a:noFill/>
                  </a:tcPr>
                </a:tc>
                <a:tc>
                  <a:txBody>
                    <a:bodyPr/>
                    <a:lstStyle/>
                    <a:p>
                      <a:r>
                        <a:rPr kumimoji="1" lang="en-US" altLang="ja-JP" sz="1200" dirty="0">
                          <a:solidFill>
                            <a:schemeClr val="accent4"/>
                          </a:solidFill>
                        </a:rPr>
                        <a:t>0.007</a:t>
                      </a:r>
                      <a:endParaRPr kumimoji="1" lang="ja-JP" altLang="en-US" sz="1200" dirty="0">
                        <a:solidFill>
                          <a:schemeClr val="accent4"/>
                        </a:solidFill>
                      </a:endParaRPr>
                    </a:p>
                  </a:txBody>
                  <a:tcPr>
                    <a:noFill/>
                  </a:tcPr>
                </a:tc>
                <a:tc>
                  <a:txBody>
                    <a:bodyPr/>
                    <a:lstStyle/>
                    <a:p>
                      <a:r>
                        <a:rPr kumimoji="1" lang="en-US" altLang="ja-JP" sz="1200" dirty="0"/>
                        <a:t>1.65</a:t>
                      </a:r>
                      <a:endParaRPr kumimoji="1" lang="ja-JP" altLang="en-US" sz="1200" dirty="0"/>
                    </a:p>
                  </a:txBody>
                  <a:tcPr>
                    <a:noFill/>
                  </a:tcPr>
                </a:tc>
                <a:tc>
                  <a:txBody>
                    <a:bodyPr/>
                    <a:lstStyle/>
                    <a:p>
                      <a:r>
                        <a:rPr kumimoji="1" lang="en-US" altLang="ja-JP" sz="1200" dirty="0">
                          <a:solidFill>
                            <a:schemeClr val="accent1"/>
                          </a:solidFill>
                        </a:rPr>
                        <a:t>0.14</a:t>
                      </a:r>
                      <a:endParaRPr kumimoji="1" lang="ja-JP" altLang="en-US" sz="1200" dirty="0">
                        <a:solidFill>
                          <a:schemeClr val="accent1"/>
                        </a:solidFill>
                      </a:endParaRPr>
                    </a:p>
                  </a:txBody>
                  <a:tcPr>
                    <a:noFill/>
                  </a:tcPr>
                </a:tc>
                <a:extLst>
                  <a:ext uri="{0D108BD9-81ED-4DB2-BD59-A6C34878D82A}">
                    <a16:rowId xmlns:a16="http://schemas.microsoft.com/office/drawing/2014/main" val="3906374972"/>
                  </a:ext>
                </a:extLst>
              </a:tr>
              <a:tr h="179344">
                <a:tc>
                  <a:txBody>
                    <a:bodyPr/>
                    <a:lstStyle/>
                    <a:p>
                      <a:endParaRPr kumimoji="1" lang="ja-JP" altLang="en-US" sz="1200" dirty="0"/>
                    </a:p>
                  </a:txBody>
                  <a:tcPr>
                    <a:noFill/>
                  </a:tcPr>
                </a:tc>
                <a:tc>
                  <a:txBody>
                    <a:bodyPr/>
                    <a:lstStyle/>
                    <a:p>
                      <a:r>
                        <a:rPr kumimoji="1" lang="en-US" altLang="ja-JP" sz="1200" dirty="0"/>
                        <a:t>RMSE rate[%]</a:t>
                      </a:r>
                      <a:endParaRPr kumimoji="1" lang="ja-JP" altLang="en-US" sz="1200" dirty="0"/>
                    </a:p>
                  </a:txBody>
                  <a:tcPr>
                    <a:noFill/>
                  </a:tcPr>
                </a:tc>
                <a:tc>
                  <a:txBody>
                    <a:bodyPr/>
                    <a:lstStyle/>
                    <a:p>
                      <a:r>
                        <a:rPr kumimoji="1" lang="en-US" altLang="ja-JP" sz="1200" dirty="0">
                          <a:solidFill>
                            <a:schemeClr val="accent4"/>
                          </a:solidFill>
                        </a:rPr>
                        <a:t>1.15</a:t>
                      </a:r>
                      <a:endParaRPr kumimoji="1" lang="ja-JP" altLang="en-US" sz="1200" dirty="0">
                        <a:solidFill>
                          <a:schemeClr val="accent4"/>
                        </a:solidFill>
                      </a:endParaRPr>
                    </a:p>
                  </a:txBody>
                  <a:tcPr>
                    <a:noFill/>
                  </a:tcPr>
                </a:tc>
                <a:tc>
                  <a:txBody>
                    <a:bodyPr/>
                    <a:lstStyle/>
                    <a:p>
                      <a:r>
                        <a:rPr kumimoji="1" lang="en-US" altLang="ja-JP" sz="1200" dirty="0"/>
                        <a:t>9.38</a:t>
                      </a:r>
                      <a:endParaRPr kumimoji="1" lang="ja-JP" altLang="en-US" sz="1200" dirty="0"/>
                    </a:p>
                  </a:txBody>
                  <a:tcPr>
                    <a:noFill/>
                  </a:tcPr>
                </a:tc>
                <a:tc>
                  <a:txBody>
                    <a:bodyPr/>
                    <a:lstStyle/>
                    <a:p>
                      <a:r>
                        <a:rPr kumimoji="1" lang="en-US" altLang="ja-JP" sz="1200" dirty="0"/>
                        <a:t>7.72</a:t>
                      </a:r>
                      <a:endParaRPr kumimoji="1" lang="ja-JP" altLang="en-US" sz="1200" dirty="0"/>
                    </a:p>
                  </a:txBody>
                  <a:tcPr>
                    <a:noFill/>
                  </a:tcPr>
                </a:tc>
                <a:tc>
                  <a:txBody>
                    <a:bodyPr/>
                    <a:lstStyle/>
                    <a:p>
                      <a:r>
                        <a:rPr kumimoji="1" lang="en-US" altLang="ja-JP" sz="1200" dirty="0">
                          <a:solidFill>
                            <a:schemeClr val="accent1"/>
                          </a:solidFill>
                        </a:rPr>
                        <a:t>1.69</a:t>
                      </a:r>
                      <a:endParaRPr kumimoji="1" lang="ja-JP" altLang="en-US" sz="1200" dirty="0">
                        <a:solidFill>
                          <a:schemeClr val="accent1"/>
                        </a:solidFill>
                      </a:endParaRPr>
                    </a:p>
                  </a:txBody>
                  <a:tcPr>
                    <a:noFill/>
                  </a:tcPr>
                </a:tc>
                <a:extLst>
                  <a:ext uri="{0D108BD9-81ED-4DB2-BD59-A6C34878D82A}">
                    <a16:rowId xmlns:a16="http://schemas.microsoft.com/office/drawing/2014/main" val="1611242783"/>
                  </a:ext>
                </a:extLst>
              </a:tr>
              <a:tr h="179344">
                <a:tc>
                  <a:txBody>
                    <a:bodyPr/>
                    <a:lstStyle/>
                    <a:p>
                      <a:endParaRPr kumimoji="1" lang="ja-JP" altLang="en-US" sz="1200" dirty="0"/>
                    </a:p>
                  </a:txBody>
                  <a:tcPr>
                    <a:noFill/>
                  </a:tcPr>
                </a:tc>
                <a:tc>
                  <a:txBody>
                    <a:bodyPr/>
                    <a:lstStyle/>
                    <a:p>
                      <a:r>
                        <a:rPr kumimoji="1" lang="en-US" altLang="ja-JP" sz="1200" dirty="0"/>
                        <a:t>MAPE[%]</a:t>
                      </a:r>
                      <a:endParaRPr kumimoji="1" lang="ja-JP" altLang="en-US" sz="1200" dirty="0"/>
                    </a:p>
                  </a:txBody>
                  <a:tcPr>
                    <a:noFill/>
                  </a:tcPr>
                </a:tc>
                <a:tc>
                  <a:txBody>
                    <a:bodyPr/>
                    <a:lstStyle/>
                    <a:p>
                      <a:r>
                        <a:rPr kumimoji="1" lang="en-US" altLang="ja-JP" sz="1200" dirty="0">
                          <a:solidFill>
                            <a:schemeClr val="accent4"/>
                          </a:solidFill>
                        </a:rPr>
                        <a:t>0.70</a:t>
                      </a:r>
                      <a:endParaRPr kumimoji="1" lang="ja-JP" altLang="en-US" sz="1200" dirty="0">
                        <a:solidFill>
                          <a:schemeClr val="accent4"/>
                        </a:solidFill>
                      </a:endParaRPr>
                    </a:p>
                  </a:txBody>
                  <a:tcPr>
                    <a:noFill/>
                  </a:tcPr>
                </a:tc>
                <a:tc>
                  <a:txBody>
                    <a:bodyPr/>
                    <a:lstStyle/>
                    <a:p>
                      <a:r>
                        <a:rPr kumimoji="1" lang="en-US" altLang="ja-JP" sz="1200" dirty="0"/>
                        <a:t>7.29</a:t>
                      </a:r>
                      <a:endParaRPr kumimoji="1" lang="ja-JP" altLang="en-US" sz="1200" dirty="0"/>
                    </a:p>
                  </a:txBody>
                  <a:tcPr>
                    <a:noFill/>
                  </a:tcPr>
                </a:tc>
                <a:tc>
                  <a:txBody>
                    <a:bodyPr/>
                    <a:lstStyle/>
                    <a:p>
                      <a:r>
                        <a:rPr kumimoji="1" lang="en-US" altLang="ja-JP" sz="1200" dirty="0"/>
                        <a:t>5.96</a:t>
                      </a:r>
                      <a:endParaRPr kumimoji="1" lang="ja-JP" altLang="en-US" sz="1200" dirty="0"/>
                    </a:p>
                  </a:txBody>
                  <a:tcPr>
                    <a:noFill/>
                  </a:tcPr>
                </a:tc>
                <a:tc>
                  <a:txBody>
                    <a:bodyPr/>
                    <a:lstStyle/>
                    <a:p>
                      <a:r>
                        <a:rPr kumimoji="1" lang="en-US" altLang="ja-JP" sz="1200" dirty="0">
                          <a:solidFill>
                            <a:schemeClr val="accent1"/>
                          </a:solidFill>
                        </a:rPr>
                        <a:t>1.15</a:t>
                      </a:r>
                      <a:endParaRPr kumimoji="1" lang="ja-JP" altLang="en-US" sz="1200" dirty="0">
                        <a:solidFill>
                          <a:schemeClr val="accent1"/>
                        </a:solidFill>
                      </a:endParaRPr>
                    </a:p>
                  </a:txBody>
                  <a:tcPr>
                    <a:noFill/>
                  </a:tcPr>
                </a:tc>
                <a:extLst>
                  <a:ext uri="{0D108BD9-81ED-4DB2-BD59-A6C34878D82A}">
                    <a16:rowId xmlns:a16="http://schemas.microsoft.com/office/drawing/2014/main" val="1621020564"/>
                  </a:ext>
                </a:extLst>
              </a:tr>
              <a:tr h="179344">
                <a:tc>
                  <a:txBody>
                    <a:bodyPr/>
                    <a:lstStyle/>
                    <a:p>
                      <a:endParaRPr kumimoji="1" lang="ja-JP" altLang="en-US" sz="1200" dirty="0"/>
                    </a:p>
                  </a:txBody>
                  <a:tcPr>
                    <a:lnB w="12700" cap="flat" cmpd="sng" algn="ctr">
                      <a:solidFill>
                        <a:schemeClr val="tx1"/>
                      </a:solidFill>
                      <a:prstDash val="solid"/>
                      <a:round/>
                      <a:headEnd type="none" w="med" len="med"/>
                      <a:tailEnd type="none" w="med" len="med"/>
                    </a:lnB>
                    <a:noFill/>
                  </a:tcPr>
                </a:tc>
                <a:tc>
                  <a:txBody>
                    <a:bodyPr/>
                    <a:lstStyle/>
                    <a:p>
                      <a:r>
                        <a:rPr kumimoji="1" lang="en-US" altLang="ja-JP" sz="1200" dirty="0"/>
                        <a:t>R^2[%]</a:t>
                      </a:r>
                      <a:endParaRPr kumimoji="1" lang="ja-JP" altLang="en-US" sz="1200" dirty="0"/>
                    </a:p>
                  </a:txBody>
                  <a:tcPr>
                    <a:lnB w="12700" cap="flat" cmpd="sng" algn="ctr">
                      <a:solidFill>
                        <a:schemeClr val="tx1"/>
                      </a:solidFill>
                      <a:prstDash val="solid"/>
                      <a:round/>
                      <a:headEnd type="none" w="med" len="med"/>
                      <a:tailEnd type="none" w="med" len="med"/>
                    </a:lnB>
                    <a:noFill/>
                  </a:tcPr>
                </a:tc>
                <a:tc>
                  <a:txBody>
                    <a:bodyPr/>
                    <a:lstStyle/>
                    <a:p>
                      <a:r>
                        <a:rPr kumimoji="1" lang="en-US" altLang="ja-JP" sz="1200" dirty="0">
                          <a:solidFill>
                            <a:schemeClr val="accent4"/>
                          </a:solidFill>
                        </a:rPr>
                        <a:t>98.9</a:t>
                      </a:r>
                      <a:endParaRPr kumimoji="1" lang="ja-JP" altLang="en-US" sz="1200" dirty="0">
                        <a:solidFill>
                          <a:schemeClr val="accent4"/>
                        </a:solidFill>
                      </a:endParaRPr>
                    </a:p>
                  </a:txBody>
                  <a:tcPr>
                    <a:lnB w="12700" cap="flat" cmpd="sng" algn="ctr">
                      <a:solidFill>
                        <a:schemeClr val="tx1"/>
                      </a:solidFill>
                      <a:prstDash val="solid"/>
                      <a:round/>
                      <a:headEnd type="none" w="med" len="med"/>
                      <a:tailEnd type="none" w="med" len="med"/>
                    </a:lnB>
                    <a:noFill/>
                  </a:tcPr>
                </a:tc>
                <a:tc>
                  <a:txBody>
                    <a:bodyPr/>
                    <a:lstStyle/>
                    <a:p>
                      <a:r>
                        <a:rPr kumimoji="1" lang="en-US" altLang="ja-JP" sz="1200" dirty="0"/>
                        <a:t>25.6</a:t>
                      </a:r>
                      <a:endParaRPr kumimoji="1" lang="ja-JP" altLang="en-US" sz="1200" dirty="0"/>
                    </a:p>
                  </a:txBody>
                  <a:tcPr>
                    <a:lnB w="12700" cap="flat" cmpd="sng" algn="ctr">
                      <a:solidFill>
                        <a:schemeClr val="tx1"/>
                      </a:solidFill>
                      <a:prstDash val="solid"/>
                      <a:round/>
                      <a:headEnd type="none" w="med" len="med"/>
                      <a:tailEnd type="none" w="med" len="med"/>
                    </a:lnB>
                    <a:noFill/>
                  </a:tcPr>
                </a:tc>
                <a:tc>
                  <a:txBody>
                    <a:bodyPr/>
                    <a:lstStyle/>
                    <a:p>
                      <a:r>
                        <a:rPr kumimoji="1" lang="en-US" altLang="ja-JP" sz="1200" dirty="0"/>
                        <a:t>49.6</a:t>
                      </a:r>
                      <a:endParaRPr kumimoji="1" lang="ja-JP" altLang="en-US" sz="1200" dirty="0"/>
                    </a:p>
                  </a:txBody>
                  <a:tcPr>
                    <a:lnB w="12700" cap="flat" cmpd="sng" algn="ctr">
                      <a:solidFill>
                        <a:schemeClr val="tx1"/>
                      </a:solidFill>
                      <a:prstDash val="solid"/>
                      <a:round/>
                      <a:headEnd type="none" w="med" len="med"/>
                      <a:tailEnd type="none" w="med" len="med"/>
                    </a:lnB>
                    <a:noFill/>
                  </a:tcPr>
                </a:tc>
                <a:tc>
                  <a:txBody>
                    <a:bodyPr/>
                    <a:lstStyle/>
                    <a:p>
                      <a:r>
                        <a:rPr kumimoji="1" lang="en-US" altLang="ja-JP" sz="1200" dirty="0">
                          <a:solidFill>
                            <a:schemeClr val="accent1"/>
                          </a:solidFill>
                        </a:rPr>
                        <a:t>97.6</a:t>
                      </a:r>
                      <a:endParaRPr kumimoji="1" lang="ja-JP" altLang="en-US" sz="1200" dirty="0">
                        <a:solidFill>
                          <a:schemeClr val="accent1"/>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8721664"/>
                  </a:ext>
                </a:extLst>
              </a:tr>
              <a:tr h="179344">
                <a:tc>
                  <a:txBody>
                    <a:bodyPr/>
                    <a:lstStyle/>
                    <a:p>
                      <a:r>
                        <a:rPr kumimoji="1" lang="en-US" altLang="ja-JP" sz="1200" dirty="0"/>
                        <a:t>Predict</a:t>
                      </a:r>
                      <a:endParaRPr kumimoji="1" lang="ja-JP" altLang="en-US" sz="1200" dirty="0"/>
                    </a:p>
                  </a:txBody>
                  <a:tcPr>
                    <a:lnT w="12700" cap="flat" cmpd="sng" algn="ctr">
                      <a:solidFill>
                        <a:schemeClr val="tx1"/>
                      </a:solidFill>
                      <a:prstDash val="solid"/>
                      <a:round/>
                      <a:headEnd type="none" w="med" len="med"/>
                      <a:tailEnd type="none" w="med" len="med"/>
                    </a:lnT>
                    <a:noFill/>
                  </a:tcPr>
                </a:tc>
                <a:tc>
                  <a:txBody>
                    <a:bodyPr/>
                    <a:lstStyle/>
                    <a:p>
                      <a:r>
                        <a:rPr kumimoji="1" lang="en-US" altLang="ja-JP" sz="1200" dirty="0"/>
                        <a:t>Time[sec]</a:t>
                      </a:r>
                      <a:endParaRPr kumimoji="1" lang="ja-JP" altLang="en-US" sz="1200" dirty="0"/>
                    </a:p>
                  </a:txBody>
                  <a:tcPr>
                    <a:lnT w="12700" cap="flat" cmpd="sng" algn="ctr">
                      <a:solidFill>
                        <a:schemeClr val="tx1"/>
                      </a:solidFill>
                      <a:prstDash val="solid"/>
                      <a:round/>
                      <a:headEnd type="none" w="med" len="med"/>
                      <a:tailEnd type="none" w="med" len="med"/>
                    </a:lnT>
                    <a:noFill/>
                  </a:tcPr>
                </a:tc>
                <a:tc>
                  <a:txBody>
                    <a:bodyPr/>
                    <a:lstStyle/>
                    <a:p>
                      <a:r>
                        <a:rPr kumimoji="1" lang="en-US" altLang="ja-JP" sz="1200" dirty="0"/>
                        <a:t>0.04</a:t>
                      </a:r>
                      <a:endParaRPr kumimoji="1" lang="ja-JP" altLang="en-US" sz="1200" dirty="0"/>
                    </a:p>
                  </a:txBody>
                  <a:tcPr>
                    <a:lnT w="12700" cap="flat" cmpd="sng" algn="ctr">
                      <a:solidFill>
                        <a:schemeClr val="tx1"/>
                      </a:solidFill>
                      <a:prstDash val="solid"/>
                      <a:round/>
                      <a:headEnd type="none" w="med" len="med"/>
                      <a:tailEnd type="none" w="med" len="med"/>
                    </a:lnT>
                    <a:noFill/>
                  </a:tcPr>
                </a:tc>
                <a:tc>
                  <a:txBody>
                    <a:bodyPr/>
                    <a:lstStyle/>
                    <a:p>
                      <a:r>
                        <a:rPr kumimoji="1" lang="en-US" altLang="ja-JP" sz="1200" dirty="0">
                          <a:solidFill>
                            <a:schemeClr val="accent4"/>
                          </a:solidFill>
                        </a:rPr>
                        <a:t>0.003</a:t>
                      </a:r>
                      <a:endParaRPr kumimoji="1" lang="ja-JP" altLang="en-US" sz="1200" dirty="0">
                        <a:solidFill>
                          <a:schemeClr val="accent4"/>
                        </a:solidFill>
                      </a:endParaRPr>
                    </a:p>
                  </a:txBody>
                  <a:tcPr>
                    <a:lnT w="12700" cap="flat" cmpd="sng" algn="ctr">
                      <a:solidFill>
                        <a:schemeClr val="tx1"/>
                      </a:solidFill>
                      <a:prstDash val="solid"/>
                      <a:round/>
                      <a:headEnd type="none" w="med" len="med"/>
                      <a:tailEnd type="none" w="med" len="med"/>
                    </a:lnT>
                    <a:noFill/>
                  </a:tcPr>
                </a:tc>
                <a:tc>
                  <a:txBody>
                    <a:bodyPr/>
                    <a:lstStyle/>
                    <a:p>
                      <a:r>
                        <a:rPr kumimoji="1" lang="en-US" altLang="ja-JP" sz="1200" dirty="0">
                          <a:solidFill>
                            <a:schemeClr val="accent1"/>
                          </a:solidFill>
                        </a:rPr>
                        <a:t>0.004</a:t>
                      </a:r>
                      <a:endParaRPr kumimoji="1" lang="ja-JP" altLang="en-US" sz="1200" dirty="0">
                        <a:solidFill>
                          <a:schemeClr val="accent1"/>
                        </a:solidFill>
                      </a:endParaRPr>
                    </a:p>
                  </a:txBody>
                  <a:tcPr>
                    <a:lnT w="12700" cap="flat" cmpd="sng" algn="ctr">
                      <a:solidFill>
                        <a:schemeClr val="tx1"/>
                      </a:solidFill>
                      <a:prstDash val="solid"/>
                      <a:round/>
                      <a:headEnd type="none" w="med" len="med"/>
                      <a:tailEnd type="none" w="med" len="med"/>
                    </a:lnT>
                    <a:noFill/>
                  </a:tcPr>
                </a:tc>
                <a:tc>
                  <a:txBody>
                    <a:bodyPr/>
                    <a:lstStyle/>
                    <a:p>
                      <a:r>
                        <a:rPr kumimoji="1" lang="en-US" altLang="ja-JP" sz="1200" dirty="0"/>
                        <a:t>0.007</a:t>
                      </a:r>
                      <a:endParaRPr kumimoji="1" lang="ja-JP" altLang="en-US" sz="1200"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18031708"/>
                  </a:ext>
                </a:extLst>
              </a:tr>
              <a:tr h="179344">
                <a:tc>
                  <a:txBody>
                    <a:bodyPr/>
                    <a:lstStyle/>
                    <a:p>
                      <a:endParaRPr kumimoji="1" lang="ja-JP" altLang="en-US" sz="1200"/>
                    </a:p>
                  </a:txBody>
                  <a:tcPr>
                    <a:noFill/>
                  </a:tcPr>
                </a:tc>
                <a:tc>
                  <a:txBody>
                    <a:bodyPr/>
                    <a:lstStyle/>
                    <a:p>
                      <a:r>
                        <a:rPr kumimoji="1" lang="en-US" altLang="ja-JP" sz="1200" dirty="0"/>
                        <a:t>RMSE rate[%]</a:t>
                      </a:r>
                      <a:endParaRPr kumimoji="1" lang="ja-JP" altLang="en-US" sz="1200" dirty="0"/>
                    </a:p>
                  </a:txBody>
                  <a:tcPr>
                    <a:noFill/>
                  </a:tcPr>
                </a:tc>
                <a:tc>
                  <a:txBody>
                    <a:bodyPr/>
                    <a:lstStyle/>
                    <a:p>
                      <a:r>
                        <a:rPr kumimoji="1" lang="en-US" altLang="ja-JP" sz="1200" dirty="0">
                          <a:solidFill>
                            <a:schemeClr val="accent1"/>
                          </a:solidFill>
                        </a:rPr>
                        <a:t>13.6</a:t>
                      </a:r>
                      <a:endParaRPr kumimoji="1" lang="ja-JP" altLang="en-US" sz="1200" dirty="0">
                        <a:solidFill>
                          <a:schemeClr val="accent1"/>
                        </a:solidFill>
                      </a:endParaRPr>
                    </a:p>
                  </a:txBody>
                  <a:tcPr>
                    <a:noFill/>
                  </a:tcPr>
                </a:tc>
                <a:tc>
                  <a:txBody>
                    <a:bodyPr/>
                    <a:lstStyle/>
                    <a:p>
                      <a:r>
                        <a:rPr kumimoji="1" lang="en-US" altLang="ja-JP" sz="1200" dirty="0"/>
                        <a:t>14.4</a:t>
                      </a:r>
                      <a:endParaRPr kumimoji="1" lang="ja-JP" altLang="en-US" sz="1200" dirty="0"/>
                    </a:p>
                  </a:txBody>
                  <a:tcPr>
                    <a:noFill/>
                  </a:tcPr>
                </a:tc>
                <a:tc>
                  <a:txBody>
                    <a:bodyPr/>
                    <a:lstStyle/>
                    <a:p>
                      <a:r>
                        <a:rPr kumimoji="1" lang="en-US" altLang="ja-JP" sz="1200" dirty="0"/>
                        <a:t>18.4</a:t>
                      </a:r>
                      <a:endParaRPr kumimoji="1" lang="ja-JP" altLang="en-US" sz="1200" dirty="0"/>
                    </a:p>
                  </a:txBody>
                  <a:tcPr>
                    <a:noFill/>
                  </a:tcPr>
                </a:tc>
                <a:tc>
                  <a:txBody>
                    <a:bodyPr/>
                    <a:lstStyle/>
                    <a:p>
                      <a:r>
                        <a:rPr kumimoji="1" lang="en-US" altLang="ja-JP" sz="1200" dirty="0">
                          <a:solidFill>
                            <a:schemeClr val="accent4"/>
                          </a:solidFill>
                        </a:rPr>
                        <a:t>13.3</a:t>
                      </a:r>
                      <a:endParaRPr kumimoji="1" lang="ja-JP" altLang="en-US" sz="1200" dirty="0">
                        <a:solidFill>
                          <a:schemeClr val="accent4"/>
                        </a:solidFill>
                      </a:endParaRPr>
                    </a:p>
                  </a:txBody>
                  <a:tcPr>
                    <a:noFill/>
                  </a:tcPr>
                </a:tc>
                <a:extLst>
                  <a:ext uri="{0D108BD9-81ED-4DB2-BD59-A6C34878D82A}">
                    <a16:rowId xmlns:a16="http://schemas.microsoft.com/office/drawing/2014/main" val="3113797202"/>
                  </a:ext>
                </a:extLst>
              </a:tr>
              <a:tr h="179344">
                <a:tc>
                  <a:txBody>
                    <a:bodyPr/>
                    <a:lstStyle/>
                    <a:p>
                      <a:endParaRPr kumimoji="1" lang="ja-JP" altLang="en-US" sz="1200"/>
                    </a:p>
                  </a:txBody>
                  <a:tcPr>
                    <a:noFill/>
                  </a:tcPr>
                </a:tc>
                <a:tc>
                  <a:txBody>
                    <a:bodyPr/>
                    <a:lstStyle/>
                    <a:p>
                      <a:r>
                        <a:rPr kumimoji="1" lang="en-US" altLang="ja-JP" sz="1200" dirty="0"/>
                        <a:t>MAPE[%]</a:t>
                      </a:r>
                      <a:endParaRPr kumimoji="1" lang="ja-JP" altLang="en-US" sz="1200" dirty="0"/>
                    </a:p>
                  </a:txBody>
                  <a:tcPr>
                    <a:noFill/>
                  </a:tcPr>
                </a:tc>
                <a:tc>
                  <a:txBody>
                    <a:bodyPr/>
                    <a:lstStyle/>
                    <a:p>
                      <a:r>
                        <a:rPr kumimoji="1" lang="en-US" altLang="ja-JP" sz="1200" dirty="0">
                          <a:solidFill>
                            <a:schemeClr val="accent1"/>
                          </a:solidFill>
                        </a:rPr>
                        <a:t>9.65</a:t>
                      </a:r>
                      <a:endParaRPr kumimoji="1" lang="ja-JP" altLang="en-US" sz="1200" dirty="0">
                        <a:solidFill>
                          <a:schemeClr val="accent1"/>
                        </a:solidFill>
                      </a:endParaRPr>
                    </a:p>
                  </a:txBody>
                  <a:tcPr>
                    <a:noFill/>
                  </a:tcPr>
                </a:tc>
                <a:tc>
                  <a:txBody>
                    <a:bodyPr/>
                    <a:lstStyle/>
                    <a:p>
                      <a:r>
                        <a:rPr kumimoji="1" lang="en-US" altLang="ja-JP" sz="1200" dirty="0"/>
                        <a:t>11.2</a:t>
                      </a:r>
                      <a:endParaRPr kumimoji="1" lang="ja-JP" altLang="en-US" sz="1200" dirty="0"/>
                    </a:p>
                  </a:txBody>
                  <a:tcPr>
                    <a:noFill/>
                  </a:tcPr>
                </a:tc>
                <a:tc>
                  <a:txBody>
                    <a:bodyPr/>
                    <a:lstStyle/>
                    <a:p>
                      <a:r>
                        <a:rPr kumimoji="1" lang="en-US" altLang="ja-JP" sz="1200" dirty="0"/>
                        <a:t>14.1</a:t>
                      </a:r>
                      <a:endParaRPr kumimoji="1" lang="ja-JP" altLang="en-US" sz="1200" dirty="0"/>
                    </a:p>
                  </a:txBody>
                  <a:tcPr>
                    <a:noFill/>
                  </a:tcPr>
                </a:tc>
                <a:tc>
                  <a:txBody>
                    <a:bodyPr/>
                    <a:lstStyle/>
                    <a:p>
                      <a:r>
                        <a:rPr kumimoji="1" lang="en-US" altLang="ja-JP" sz="1200" dirty="0">
                          <a:solidFill>
                            <a:schemeClr val="accent4"/>
                          </a:solidFill>
                        </a:rPr>
                        <a:t>9.43</a:t>
                      </a:r>
                      <a:endParaRPr kumimoji="1" lang="ja-JP" altLang="en-US" sz="1200" dirty="0">
                        <a:solidFill>
                          <a:schemeClr val="accent4"/>
                        </a:solidFill>
                      </a:endParaRPr>
                    </a:p>
                  </a:txBody>
                  <a:tcPr>
                    <a:noFill/>
                  </a:tcPr>
                </a:tc>
                <a:extLst>
                  <a:ext uri="{0D108BD9-81ED-4DB2-BD59-A6C34878D82A}">
                    <a16:rowId xmlns:a16="http://schemas.microsoft.com/office/drawing/2014/main" val="2244205267"/>
                  </a:ext>
                </a:extLst>
              </a:tr>
              <a:tr h="179344">
                <a:tc>
                  <a:txBody>
                    <a:bodyPr/>
                    <a:lstStyle/>
                    <a:p>
                      <a:endParaRPr kumimoji="1" lang="ja-JP" altLang="en-US" sz="1200"/>
                    </a:p>
                  </a:txBody>
                  <a:tcPr>
                    <a:noFill/>
                  </a:tcPr>
                </a:tc>
                <a:tc>
                  <a:txBody>
                    <a:bodyPr/>
                    <a:lstStyle/>
                    <a:p>
                      <a:r>
                        <a:rPr kumimoji="1" lang="en-US" altLang="ja-JP" sz="1200" dirty="0"/>
                        <a:t>R^2[%]</a:t>
                      </a:r>
                      <a:endParaRPr kumimoji="1" lang="ja-JP" altLang="en-US" sz="1200" dirty="0"/>
                    </a:p>
                  </a:txBody>
                  <a:tcPr>
                    <a:noFill/>
                  </a:tcPr>
                </a:tc>
                <a:tc>
                  <a:txBody>
                    <a:bodyPr/>
                    <a:lstStyle/>
                    <a:p>
                      <a:r>
                        <a:rPr kumimoji="1" lang="en-US" altLang="ja-JP" sz="1200" dirty="0">
                          <a:solidFill>
                            <a:schemeClr val="accent1"/>
                          </a:solidFill>
                        </a:rPr>
                        <a:t>14.0</a:t>
                      </a:r>
                      <a:endParaRPr kumimoji="1" lang="ja-JP" altLang="en-US" sz="1200" dirty="0">
                        <a:solidFill>
                          <a:schemeClr val="accent1"/>
                        </a:solidFill>
                      </a:endParaRPr>
                    </a:p>
                  </a:txBody>
                  <a:tcPr>
                    <a:noFill/>
                  </a:tcPr>
                </a:tc>
                <a:tc>
                  <a:txBody>
                    <a:bodyPr/>
                    <a:lstStyle/>
                    <a:p>
                      <a:r>
                        <a:rPr kumimoji="1" lang="en-US" altLang="ja-JP" sz="1200" dirty="0"/>
                        <a:t>3.69</a:t>
                      </a:r>
                      <a:endParaRPr kumimoji="1" lang="ja-JP" altLang="en-US" sz="1200" dirty="0"/>
                    </a:p>
                  </a:txBody>
                  <a:tcPr>
                    <a:noFill/>
                  </a:tcPr>
                </a:tc>
                <a:tc>
                  <a:txBody>
                    <a:bodyPr/>
                    <a:lstStyle/>
                    <a:p>
                      <a:r>
                        <a:rPr kumimoji="1" lang="en-US" altLang="ja-JP" sz="1200" dirty="0"/>
                        <a:t>-57.4</a:t>
                      </a:r>
                      <a:endParaRPr kumimoji="1" lang="ja-JP" altLang="en-US" sz="1200" dirty="0"/>
                    </a:p>
                  </a:txBody>
                  <a:tcPr>
                    <a:noFill/>
                  </a:tcPr>
                </a:tc>
                <a:tc>
                  <a:txBody>
                    <a:bodyPr/>
                    <a:lstStyle/>
                    <a:p>
                      <a:r>
                        <a:rPr kumimoji="1" lang="en-US" altLang="ja-JP" sz="1200" dirty="0">
                          <a:solidFill>
                            <a:schemeClr val="accent4"/>
                          </a:solidFill>
                        </a:rPr>
                        <a:t>18.1</a:t>
                      </a:r>
                      <a:endParaRPr kumimoji="1" lang="ja-JP" altLang="en-US" sz="1200" dirty="0">
                        <a:solidFill>
                          <a:schemeClr val="accent4"/>
                        </a:solidFill>
                      </a:endParaRPr>
                    </a:p>
                  </a:txBody>
                  <a:tcPr>
                    <a:noFill/>
                  </a:tcPr>
                </a:tc>
                <a:extLst>
                  <a:ext uri="{0D108BD9-81ED-4DB2-BD59-A6C34878D82A}">
                    <a16:rowId xmlns:a16="http://schemas.microsoft.com/office/drawing/2014/main" val="3678764130"/>
                  </a:ext>
                </a:extLst>
              </a:tr>
            </a:tbl>
          </a:graphicData>
        </a:graphic>
      </p:graphicFrame>
      <p:sp>
        <p:nvSpPr>
          <p:cNvPr id="2" name="吹き出し: 四角形 1">
            <a:extLst>
              <a:ext uri="{FF2B5EF4-FFF2-40B4-BE49-F238E27FC236}">
                <a16:creationId xmlns:a16="http://schemas.microsoft.com/office/drawing/2014/main" id="{049FDA25-01CA-428E-1263-56C17FDA8D70}"/>
              </a:ext>
            </a:extLst>
          </p:cNvPr>
          <p:cNvSpPr/>
          <p:nvPr/>
        </p:nvSpPr>
        <p:spPr>
          <a:xfrm>
            <a:off x="4504887" y="547963"/>
            <a:ext cx="2894203" cy="518093"/>
          </a:xfrm>
          <a:prstGeom prst="wedgeRectCallout">
            <a:avLst>
              <a:gd name="adj1" fmla="val -13007"/>
              <a:gd name="adj2" fmla="val 80311"/>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計算時間と性能が優れているのは</a:t>
            </a:r>
            <a:r>
              <a:rPr kumimoji="1" lang="en-US" altLang="ja-JP" dirty="0" err="1">
                <a:solidFill>
                  <a:schemeClr val="bg1"/>
                </a:solidFill>
              </a:rPr>
              <a:t>LightGBM</a:t>
            </a:r>
            <a:endParaRPr kumimoji="1" lang="ja-JP" altLang="en-US" dirty="0">
              <a:solidFill>
                <a:schemeClr val="bg1"/>
              </a:solidFill>
            </a:endParaRPr>
          </a:p>
        </p:txBody>
      </p:sp>
    </p:spTree>
    <p:extLst>
      <p:ext uri="{BB962C8B-B14F-4D97-AF65-F5344CB8AC3E}">
        <p14:creationId xmlns:p14="http://schemas.microsoft.com/office/powerpoint/2010/main" val="3924177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最適化計算への影響</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2.5 </a:t>
            </a:r>
            <a:r>
              <a:rPr lang="ja-JP" altLang="en-US" sz="1600" b="1" dirty="0">
                <a:solidFill>
                  <a:schemeClr val="bg1"/>
                </a:solidFill>
              </a:rPr>
              <a:t>最適化計算</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08946FFE-1DC2-B78B-0880-309E2B9317D2}"/>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簡潔に計算を試した。余裕があるときに</a:t>
            </a:r>
            <a:r>
              <a:rPr lang="en-US" altLang="ja-JP" sz="2800" dirty="0"/>
              <a:t>1</a:t>
            </a:r>
            <a:r>
              <a:rPr lang="ja-JP" altLang="en-US" sz="2800" dirty="0"/>
              <a:t>か月最適化を試す予定。</a:t>
            </a:r>
            <a:endParaRPr lang="en-US" altLang="ja-JP" sz="2800" dirty="0"/>
          </a:p>
        </p:txBody>
      </p:sp>
      <p:graphicFrame>
        <p:nvGraphicFramePr>
          <p:cNvPr id="10" name="表 5">
            <a:extLst>
              <a:ext uri="{FF2B5EF4-FFF2-40B4-BE49-F238E27FC236}">
                <a16:creationId xmlns:a16="http://schemas.microsoft.com/office/drawing/2014/main" id="{52E54AE8-0E54-04C3-9B4A-A5D9FAC2D39A}"/>
              </a:ext>
            </a:extLst>
          </p:cNvPr>
          <p:cNvGraphicFramePr>
            <a:graphicFrameLocks noGrp="1"/>
          </p:cNvGraphicFramePr>
          <p:nvPr>
            <p:extLst>
              <p:ext uri="{D42A27DB-BD31-4B8C-83A1-F6EECF244321}">
                <p14:modId xmlns:p14="http://schemas.microsoft.com/office/powerpoint/2010/main" val="617000499"/>
              </p:ext>
            </p:extLst>
          </p:nvPr>
        </p:nvGraphicFramePr>
        <p:xfrm>
          <a:off x="209852" y="1636985"/>
          <a:ext cx="9362633" cy="3691125"/>
        </p:xfrm>
        <a:graphic>
          <a:graphicData uri="http://schemas.openxmlformats.org/drawingml/2006/table">
            <a:tbl>
              <a:tblPr firstRow="1" bandRow="1">
                <a:tableStyleId>{5C22544A-7EE6-4342-B048-85BDC9FD1C3A}</a:tableStyleId>
              </a:tblPr>
              <a:tblGrid>
                <a:gridCol w="1582716">
                  <a:extLst>
                    <a:ext uri="{9D8B030D-6E8A-4147-A177-3AD203B41FA5}">
                      <a16:colId xmlns:a16="http://schemas.microsoft.com/office/drawing/2014/main" val="276465924"/>
                    </a:ext>
                  </a:extLst>
                </a:gridCol>
                <a:gridCol w="1582716">
                  <a:extLst>
                    <a:ext uri="{9D8B030D-6E8A-4147-A177-3AD203B41FA5}">
                      <a16:colId xmlns:a16="http://schemas.microsoft.com/office/drawing/2014/main" val="2393594024"/>
                    </a:ext>
                  </a:extLst>
                </a:gridCol>
                <a:gridCol w="1532786">
                  <a:extLst>
                    <a:ext uri="{9D8B030D-6E8A-4147-A177-3AD203B41FA5}">
                      <a16:colId xmlns:a16="http://schemas.microsoft.com/office/drawing/2014/main" val="2078919966"/>
                    </a:ext>
                  </a:extLst>
                </a:gridCol>
                <a:gridCol w="1560428">
                  <a:extLst>
                    <a:ext uri="{9D8B030D-6E8A-4147-A177-3AD203B41FA5}">
                      <a16:colId xmlns:a16="http://schemas.microsoft.com/office/drawing/2014/main" val="3731089471"/>
                    </a:ext>
                  </a:extLst>
                </a:gridCol>
                <a:gridCol w="3103987">
                  <a:extLst>
                    <a:ext uri="{9D8B030D-6E8A-4147-A177-3AD203B41FA5}">
                      <a16:colId xmlns:a16="http://schemas.microsoft.com/office/drawing/2014/main" val="235600171"/>
                    </a:ext>
                  </a:extLst>
                </a:gridCol>
              </a:tblGrid>
              <a:tr h="410125">
                <a:tc>
                  <a:txBody>
                    <a:bodyPr/>
                    <a:lstStyle/>
                    <a:p>
                      <a:r>
                        <a:rPr kumimoji="1" lang="ja-JP" altLang="en-US" sz="2000" dirty="0"/>
                        <a:t>学習期間</a:t>
                      </a:r>
                    </a:p>
                  </a:txBody>
                  <a:tcPr marL="110642" marR="110642">
                    <a:lnB w="12700" cap="flat" cmpd="sng" algn="ctr">
                      <a:solidFill>
                        <a:schemeClr val="tx1"/>
                      </a:solidFill>
                      <a:prstDash val="solid"/>
                      <a:round/>
                      <a:headEnd type="none" w="med" len="med"/>
                      <a:tailEnd type="none" w="med" len="med"/>
                    </a:lnB>
                  </a:tcPr>
                </a:tc>
                <a:tc>
                  <a:txBody>
                    <a:bodyPr/>
                    <a:lstStyle/>
                    <a:p>
                      <a:r>
                        <a:rPr kumimoji="1" lang="ja-JP" altLang="en-US" sz="2000" dirty="0"/>
                        <a:t>最適化期間</a:t>
                      </a:r>
                    </a:p>
                  </a:txBody>
                  <a:tcPr marL="110642" marR="110642">
                    <a:lnB w="12700" cap="flat" cmpd="sng" algn="ctr">
                      <a:solidFill>
                        <a:schemeClr val="tx1"/>
                      </a:solidFill>
                      <a:prstDash val="solid"/>
                      <a:round/>
                      <a:headEnd type="none" w="med" len="med"/>
                      <a:tailEnd type="none" w="med" len="med"/>
                    </a:lnB>
                  </a:tcPr>
                </a:tc>
                <a:tc>
                  <a:txBody>
                    <a:bodyPr/>
                    <a:lstStyle/>
                    <a:p>
                      <a:r>
                        <a:rPr kumimoji="1" lang="ja-JP" altLang="en-US" sz="2000" dirty="0"/>
                        <a:t>モデル</a:t>
                      </a:r>
                    </a:p>
                  </a:txBody>
                  <a:tcPr marL="110642" marR="110642">
                    <a:lnB w="12700" cap="flat" cmpd="sng" algn="ctr">
                      <a:solidFill>
                        <a:schemeClr val="tx1"/>
                      </a:solidFill>
                      <a:prstDash val="solid"/>
                      <a:round/>
                      <a:headEnd type="none" w="med" len="med"/>
                      <a:tailEnd type="none" w="med" len="med"/>
                    </a:lnB>
                  </a:tcPr>
                </a:tc>
                <a:tc>
                  <a:txBody>
                    <a:bodyPr/>
                    <a:lstStyle/>
                    <a:p>
                      <a:r>
                        <a:rPr kumimoji="1" lang="ja-JP" altLang="en-US" sz="2000" dirty="0"/>
                        <a:t>反復回数</a:t>
                      </a:r>
                    </a:p>
                  </a:txBody>
                  <a:tcPr marL="110642" marR="110642">
                    <a:lnB w="12700" cap="flat" cmpd="sng" algn="ctr">
                      <a:solidFill>
                        <a:schemeClr val="tx1"/>
                      </a:solidFill>
                      <a:prstDash val="solid"/>
                      <a:round/>
                      <a:headEnd type="none" w="med" len="med"/>
                      <a:tailEnd type="none" w="med" len="med"/>
                    </a:lnB>
                  </a:tcPr>
                </a:tc>
                <a:tc>
                  <a:txBody>
                    <a:bodyPr/>
                    <a:lstStyle/>
                    <a:p>
                      <a:r>
                        <a:rPr kumimoji="1" lang="ja-JP" altLang="en-US" sz="2000" dirty="0"/>
                        <a:t>最適化計算時間</a:t>
                      </a:r>
                    </a:p>
                  </a:txBody>
                  <a:tcPr marL="110642" marR="110642">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1393853"/>
                  </a:ext>
                </a:extLst>
              </a:tr>
              <a:tr h="410125">
                <a:tc>
                  <a:txBody>
                    <a:bodyPr/>
                    <a:lstStyle/>
                    <a:p>
                      <a:pPr algn="ctr"/>
                      <a:r>
                        <a:rPr kumimoji="1" lang="en-US" altLang="ja-JP" sz="2000" dirty="0"/>
                        <a:t>1</a:t>
                      </a:r>
                      <a:r>
                        <a:rPr kumimoji="1" lang="ja-JP" altLang="en-US" sz="2000" dirty="0"/>
                        <a:t>週間</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t>1</a:t>
                      </a:r>
                      <a:r>
                        <a:rPr kumimoji="1" lang="ja-JP" altLang="en-US" sz="2000" dirty="0"/>
                        <a:t>週間</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重回帰</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2000" dirty="0"/>
                        <a:t>5,000</a:t>
                      </a:r>
                      <a:endParaRPr kumimoji="1" lang="ja-JP" altLang="en-US" sz="2000" dirty="0"/>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2000" dirty="0">
                          <a:solidFill>
                            <a:schemeClr val="tx1"/>
                          </a:solidFill>
                        </a:rPr>
                        <a:t>10min</a:t>
                      </a:r>
                      <a:endParaRPr kumimoji="1" lang="ja-JP" altLang="en-US" sz="2000" dirty="0">
                        <a:solidFill>
                          <a:schemeClr val="tx1"/>
                        </a:solidFill>
                      </a:endParaRP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6800336"/>
                  </a:ext>
                </a:extLst>
              </a:tr>
              <a:tr h="410125">
                <a:tc>
                  <a:txBody>
                    <a:bodyPr/>
                    <a:lstStyle/>
                    <a:p>
                      <a:pPr algn="ctr"/>
                      <a:r>
                        <a:rPr kumimoji="1" lang="en-US" altLang="ja-JP" sz="2000" dirty="0"/>
                        <a:t>1</a:t>
                      </a:r>
                      <a:r>
                        <a:rPr kumimoji="1" lang="ja-JP" altLang="en-US" sz="2000" dirty="0"/>
                        <a:t>週間</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t>1</a:t>
                      </a:r>
                      <a:r>
                        <a:rPr kumimoji="1" lang="ja-JP" altLang="en-US" sz="2000" dirty="0"/>
                        <a:t>週間</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t>RF</a:t>
                      </a:r>
                      <a:endParaRPr kumimoji="1" lang="ja-JP" altLang="en-US" sz="2000" dirty="0"/>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2000" dirty="0"/>
                        <a:t>5,000</a:t>
                      </a:r>
                      <a:endParaRPr kumimoji="1" lang="ja-JP" altLang="en-US" sz="2000" dirty="0"/>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chemeClr val="tx1"/>
                          </a:solidFill>
                        </a:rPr>
                        <a:t>6,200min = 103hour</a:t>
                      </a:r>
                      <a:endParaRPr kumimoji="1" lang="ja-JP" altLang="en-US" sz="2000" dirty="0">
                        <a:solidFill>
                          <a:schemeClr val="tx1"/>
                        </a:solidFill>
                      </a:endParaRP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2451596"/>
                  </a:ext>
                </a:extLst>
              </a:tr>
              <a:tr h="410125">
                <a:tc>
                  <a:txBody>
                    <a:bodyPr/>
                    <a:lstStyle/>
                    <a:p>
                      <a:pPr algn="ctr"/>
                      <a:r>
                        <a:rPr kumimoji="1" lang="en-US" altLang="ja-JP" sz="2000" dirty="0"/>
                        <a:t>1</a:t>
                      </a:r>
                      <a:r>
                        <a:rPr kumimoji="1" lang="ja-JP" altLang="en-US" sz="2000" dirty="0"/>
                        <a:t>週間</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t>1</a:t>
                      </a:r>
                      <a:r>
                        <a:rPr kumimoji="1" lang="ja-JP" altLang="en-US" sz="2000" dirty="0"/>
                        <a:t>週間</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err="1"/>
                        <a:t>LightGBM</a:t>
                      </a:r>
                      <a:endParaRPr kumimoji="1" lang="ja-JP" altLang="en-US" sz="2000" dirty="0"/>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2000" dirty="0"/>
                        <a:t>50</a:t>
                      </a:r>
                      <a:endParaRPr kumimoji="1" lang="ja-JP" altLang="en-US" sz="2000" dirty="0"/>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chemeClr val="accent4"/>
                          </a:solidFill>
                        </a:rPr>
                        <a:t>4.88min = 0.081hour</a:t>
                      </a:r>
                      <a:endParaRPr kumimoji="1" lang="ja-JP" altLang="en-US" sz="2000" dirty="0">
                        <a:solidFill>
                          <a:schemeClr val="accent4"/>
                        </a:solidFill>
                      </a:endParaRP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8569101"/>
                  </a:ext>
                </a:extLst>
              </a:tr>
              <a:tr h="410125">
                <a:tc>
                  <a:txBody>
                    <a:bodyPr/>
                    <a:lstStyle/>
                    <a:p>
                      <a:pPr algn="ctr"/>
                      <a:r>
                        <a:rPr kumimoji="1" lang="en-US" altLang="ja-JP" sz="2000" dirty="0"/>
                        <a:t>1</a:t>
                      </a:r>
                      <a:r>
                        <a:rPr kumimoji="1" lang="ja-JP" altLang="en-US" sz="2000" dirty="0"/>
                        <a:t>週間</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t>1</a:t>
                      </a:r>
                      <a:r>
                        <a:rPr kumimoji="1" lang="ja-JP" altLang="en-US" sz="2000" dirty="0"/>
                        <a:t>週間</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err="1"/>
                        <a:t>LightGBM</a:t>
                      </a:r>
                      <a:endParaRPr kumimoji="1" lang="ja-JP" altLang="en-US" sz="2000" dirty="0"/>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2000" dirty="0"/>
                        <a:t>500</a:t>
                      </a:r>
                      <a:endParaRPr kumimoji="1" lang="ja-JP" altLang="en-US" sz="2000" dirty="0"/>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chemeClr val="tx1"/>
                          </a:solidFill>
                        </a:rPr>
                        <a:t>50.5min</a:t>
                      </a:r>
                      <a:endParaRPr kumimoji="1" lang="ja-JP" altLang="en-US" sz="2000" dirty="0">
                        <a:solidFill>
                          <a:schemeClr val="tx1"/>
                        </a:solidFill>
                      </a:endParaRP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3891852"/>
                  </a:ext>
                </a:extLst>
              </a:tr>
              <a:tr h="410125">
                <a:tc>
                  <a:txBody>
                    <a:bodyPr/>
                    <a:lstStyle/>
                    <a:p>
                      <a:pPr algn="ctr"/>
                      <a:r>
                        <a:rPr kumimoji="1" lang="en-US" altLang="ja-JP" sz="2000" dirty="0"/>
                        <a:t>1</a:t>
                      </a:r>
                      <a:r>
                        <a:rPr kumimoji="1" lang="ja-JP" altLang="en-US" sz="2000" dirty="0"/>
                        <a:t>週間</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t>1</a:t>
                      </a:r>
                      <a:r>
                        <a:rPr kumimoji="1" lang="ja-JP" altLang="en-US" sz="2000" dirty="0"/>
                        <a:t>週間</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err="1"/>
                        <a:t>LightGBM</a:t>
                      </a:r>
                      <a:endParaRPr kumimoji="1" lang="ja-JP" altLang="en-US" sz="2000" dirty="0"/>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2000" dirty="0"/>
                        <a:t>5,000</a:t>
                      </a:r>
                      <a:endParaRPr kumimoji="1" lang="ja-JP" altLang="en-US" sz="2000" dirty="0"/>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chemeClr val="tx1"/>
                          </a:solidFill>
                        </a:rPr>
                        <a:t>8.1hour</a:t>
                      </a:r>
                      <a:endParaRPr kumimoji="1" lang="ja-JP" altLang="en-US" sz="2000" dirty="0">
                        <a:solidFill>
                          <a:schemeClr val="tx1"/>
                        </a:solidFill>
                      </a:endParaRP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8776778"/>
                  </a:ext>
                </a:extLst>
              </a:tr>
              <a:tr h="410125">
                <a:tc>
                  <a:txBody>
                    <a:bodyPr/>
                    <a:lstStyle/>
                    <a:p>
                      <a:pPr algn="ctr"/>
                      <a:r>
                        <a:rPr kumimoji="1" lang="en-US" altLang="ja-JP" sz="2000" dirty="0"/>
                        <a:t>1</a:t>
                      </a:r>
                      <a:r>
                        <a:rPr kumimoji="1" lang="ja-JP" altLang="en-US" sz="2000" dirty="0"/>
                        <a:t>か月</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t>1</a:t>
                      </a:r>
                      <a:r>
                        <a:rPr kumimoji="1" lang="ja-JP" altLang="en-US" sz="2000" dirty="0"/>
                        <a:t>か月</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err="1"/>
                        <a:t>LightGBM</a:t>
                      </a:r>
                      <a:endParaRPr kumimoji="1" lang="ja-JP" altLang="en-US" sz="2000" dirty="0"/>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2000" dirty="0"/>
                        <a:t>50</a:t>
                      </a:r>
                      <a:endParaRPr kumimoji="1" lang="ja-JP" altLang="en-US" sz="2000" dirty="0"/>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chemeClr val="accent4"/>
                          </a:solidFill>
                        </a:rPr>
                        <a:t>6.6min = 0.11hour</a:t>
                      </a:r>
                      <a:endParaRPr kumimoji="1" lang="ja-JP" altLang="en-US" sz="2000" dirty="0">
                        <a:solidFill>
                          <a:schemeClr val="accent4"/>
                        </a:solidFill>
                      </a:endParaRP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123640"/>
                  </a:ext>
                </a:extLst>
              </a:tr>
              <a:tr h="410125">
                <a:tc>
                  <a:txBody>
                    <a:bodyPr/>
                    <a:lstStyle/>
                    <a:p>
                      <a:pPr algn="ctr"/>
                      <a:r>
                        <a:rPr kumimoji="1" lang="en-US" altLang="ja-JP" sz="2000" dirty="0"/>
                        <a:t>1</a:t>
                      </a:r>
                      <a:r>
                        <a:rPr kumimoji="1" lang="ja-JP" altLang="en-US" sz="2000" dirty="0"/>
                        <a:t>か月</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t>1</a:t>
                      </a:r>
                      <a:r>
                        <a:rPr kumimoji="1" lang="ja-JP" altLang="en-US" sz="2000" dirty="0"/>
                        <a:t>か月</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err="1"/>
                        <a:t>LightGBM</a:t>
                      </a:r>
                      <a:endParaRPr kumimoji="1" lang="ja-JP" altLang="en-US" sz="2000" dirty="0"/>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2000" dirty="0"/>
                        <a:t>500</a:t>
                      </a:r>
                      <a:endParaRPr kumimoji="1" lang="ja-JP" altLang="en-US" sz="2000" dirty="0"/>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chemeClr val="tx1"/>
                          </a:solidFill>
                        </a:rPr>
                        <a:t>52.8min</a:t>
                      </a:r>
                      <a:endParaRPr kumimoji="1" lang="ja-JP" altLang="en-US" sz="2000" dirty="0">
                        <a:solidFill>
                          <a:schemeClr val="tx1"/>
                        </a:solidFill>
                      </a:endParaRP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6625182"/>
                  </a:ext>
                </a:extLst>
              </a:tr>
              <a:tr h="410125">
                <a:tc>
                  <a:txBody>
                    <a:bodyPr/>
                    <a:lstStyle/>
                    <a:p>
                      <a:pPr algn="ctr"/>
                      <a:r>
                        <a:rPr kumimoji="1" lang="en-US" altLang="ja-JP" sz="2000" dirty="0"/>
                        <a:t>1</a:t>
                      </a:r>
                      <a:r>
                        <a:rPr kumimoji="1" lang="ja-JP" altLang="en-US" sz="2000" dirty="0"/>
                        <a:t>か月</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t>1</a:t>
                      </a:r>
                      <a:r>
                        <a:rPr kumimoji="1" lang="ja-JP" altLang="en-US" sz="2000" dirty="0"/>
                        <a:t>か月</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err="1"/>
                        <a:t>LightGBM</a:t>
                      </a:r>
                      <a:endParaRPr kumimoji="1" lang="ja-JP" altLang="en-US" sz="2000" dirty="0"/>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2000" dirty="0"/>
                        <a:t>5,000</a:t>
                      </a:r>
                      <a:endParaRPr kumimoji="1" lang="ja-JP" altLang="en-US" sz="2000" dirty="0"/>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chemeClr val="tx1"/>
                          </a:solidFill>
                        </a:rPr>
                        <a:t>11hour</a:t>
                      </a:r>
                      <a:endParaRPr kumimoji="1" lang="ja-JP" altLang="en-US" sz="2000" dirty="0">
                        <a:solidFill>
                          <a:schemeClr val="tx1"/>
                        </a:solidFill>
                      </a:endParaRP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7313467"/>
                  </a:ext>
                </a:extLst>
              </a:tr>
            </a:tbl>
          </a:graphicData>
        </a:graphic>
      </p:graphicFrame>
      <p:sp>
        <p:nvSpPr>
          <p:cNvPr id="27" name="テキスト ボックス 26">
            <a:extLst>
              <a:ext uri="{FF2B5EF4-FFF2-40B4-BE49-F238E27FC236}">
                <a16:creationId xmlns:a16="http://schemas.microsoft.com/office/drawing/2014/main" id="{DB6549E6-6344-3CF6-928C-C993406B56B3}"/>
              </a:ext>
            </a:extLst>
          </p:cNvPr>
          <p:cNvSpPr txBox="1"/>
          <p:nvPr/>
        </p:nvSpPr>
        <p:spPr>
          <a:xfrm>
            <a:off x="358660" y="5822950"/>
            <a:ext cx="4989708" cy="369332"/>
          </a:xfrm>
          <a:prstGeom prst="rect">
            <a:avLst/>
          </a:prstGeom>
          <a:noFill/>
        </p:spPr>
        <p:txBody>
          <a:bodyPr wrap="square" rtlCol="0">
            <a:spAutoFit/>
          </a:bodyPr>
          <a:lstStyle/>
          <a:p>
            <a:pPr algn="ctr"/>
            <a:r>
              <a:rPr kumimoji="1" lang="en-US" altLang="ja-JP" dirty="0"/>
              <a:t>SHADE + Feasibility Rule</a:t>
            </a:r>
            <a:r>
              <a:rPr kumimoji="1" lang="ja-JP" altLang="en-US" dirty="0"/>
              <a:t>で実行した場合</a:t>
            </a:r>
            <a:endParaRPr kumimoji="1" lang="en-US" altLang="ja-JP" dirty="0"/>
          </a:p>
        </p:txBody>
      </p:sp>
      <p:sp>
        <p:nvSpPr>
          <p:cNvPr id="29" name="テキスト ボックス 28">
            <a:extLst>
              <a:ext uri="{FF2B5EF4-FFF2-40B4-BE49-F238E27FC236}">
                <a16:creationId xmlns:a16="http://schemas.microsoft.com/office/drawing/2014/main" id="{E9F410FA-C2AB-339B-D0A3-0295F7C3104F}"/>
              </a:ext>
            </a:extLst>
          </p:cNvPr>
          <p:cNvSpPr txBox="1"/>
          <p:nvPr/>
        </p:nvSpPr>
        <p:spPr>
          <a:xfrm>
            <a:off x="9597792" y="2435553"/>
            <a:ext cx="718144" cy="400110"/>
          </a:xfrm>
          <a:prstGeom prst="rect">
            <a:avLst/>
          </a:prstGeom>
          <a:noFill/>
        </p:spPr>
        <p:txBody>
          <a:bodyPr wrap="square" rtlCol="0">
            <a:spAutoFit/>
          </a:bodyPr>
          <a:lstStyle/>
          <a:p>
            <a:pPr algn="ctr"/>
            <a:r>
              <a:rPr kumimoji="1" lang="ja-JP" altLang="en-US" sz="2000" dirty="0"/>
              <a:t>見込</a:t>
            </a:r>
            <a:endParaRPr kumimoji="1" lang="en-US" altLang="ja-JP" sz="2000" dirty="0"/>
          </a:p>
        </p:txBody>
      </p:sp>
      <p:sp>
        <p:nvSpPr>
          <p:cNvPr id="30" name="テキスト ボックス 29">
            <a:extLst>
              <a:ext uri="{FF2B5EF4-FFF2-40B4-BE49-F238E27FC236}">
                <a16:creationId xmlns:a16="http://schemas.microsoft.com/office/drawing/2014/main" id="{887B0A38-1BA1-2DA9-9240-53F2BB391479}"/>
              </a:ext>
            </a:extLst>
          </p:cNvPr>
          <p:cNvSpPr txBox="1"/>
          <p:nvPr/>
        </p:nvSpPr>
        <p:spPr>
          <a:xfrm>
            <a:off x="9607317" y="3699660"/>
            <a:ext cx="718144" cy="400110"/>
          </a:xfrm>
          <a:prstGeom prst="rect">
            <a:avLst/>
          </a:prstGeom>
          <a:noFill/>
        </p:spPr>
        <p:txBody>
          <a:bodyPr wrap="square" rtlCol="0">
            <a:spAutoFit/>
          </a:bodyPr>
          <a:lstStyle/>
          <a:p>
            <a:pPr algn="ctr"/>
            <a:r>
              <a:rPr kumimoji="1" lang="ja-JP" altLang="en-US" sz="2000" dirty="0"/>
              <a:t>見込</a:t>
            </a:r>
            <a:endParaRPr kumimoji="1" lang="en-US" altLang="ja-JP" sz="2000" dirty="0"/>
          </a:p>
        </p:txBody>
      </p:sp>
      <p:sp>
        <p:nvSpPr>
          <p:cNvPr id="31" name="テキスト ボックス 30">
            <a:extLst>
              <a:ext uri="{FF2B5EF4-FFF2-40B4-BE49-F238E27FC236}">
                <a16:creationId xmlns:a16="http://schemas.microsoft.com/office/drawing/2014/main" id="{52E8E0EA-96F2-39D9-BFDF-E346CAE56EBA}"/>
              </a:ext>
            </a:extLst>
          </p:cNvPr>
          <p:cNvSpPr txBox="1"/>
          <p:nvPr/>
        </p:nvSpPr>
        <p:spPr>
          <a:xfrm>
            <a:off x="9645416" y="4520988"/>
            <a:ext cx="1761403" cy="400110"/>
          </a:xfrm>
          <a:prstGeom prst="rect">
            <a:avLst/>
          </a:prstGeom>
          <a:noFill/>
        </p:spPr>
        <p:txBody>
          <a:bodyPr wrap="square" rtlCol="0">
            <a:spAutoFit/>
          </a:bodyPr>
          <a:lstStyle/>
          <a:p>
            <a:pPr algn="ctr"/>
            <a:r>
              <a:rPr kumimoji="1" lang="ja-JP" altLang="en-US" sz="2000" dirty="0"/>
              <a:t>実行不可能解</a:t>
            </a:r>
            <a:endParaRPr kumimoji="1" lang="en-US" altLang="ja-JP" sz="2000" dirty="0"/>
          </a:p>
        </p:txBody>
      </p:sp>
      <p:sp>
        <p:nvSpPr>
          <p:cNvPr id="64" name="テキスト ボックス 63">
            <a:extLst>
              <a:ext uri="{FF2B5EF4-FFF2-40B4-BE49-F238E27FC236}">
                <a16:creationId xmlns:a16="http://schemas.microsoft.com/office/drawing/2014/main" id="{D91BF563-24CB-183F-7733-AE4D0BC3223B}"/>
              </a:ext>
            </a:extLst>
          </p:cNvPr>
          <p:cNvSpPr txBox="1"/>
          <p:nvPr/>
        </p:nvSpPr>
        <p:spPr>
          <a:xfrm>
            <a:off x="9645417" y="4091239"/>
            <a:ext cx="1761403" cy="400110"/>
          </a:xfrm>
          <a:prstGeom prst="rect">
            <a:avLst/>
          </a:prstGeom>
          <a:noFill/>
        </p:spPr>
        <p:txBody>
          <a:bodyPr wrap="square" rtlCol="0">
            <a:spAutoFit/>
          </a:bodyPr>
          <a:lstStyle/>
          <a:p>
            <a:pPr algn="ctr"/>
            <a:r>
              <a:rPr kumimoji="1" lang="ja-JP" altLang="en-US" sz="2000" dirty="0"/>
              <a:t>実行不可能解</a:t>
            </a:r>
            <a:endParaRPr kumimoji="1" lang="en-US" altLang="ja-JP" sz="2000" dirty="0"/>
          </a:p>
        </p:txBody>
      </p:sp>
      <p:sp>
        <p:nvSpPr>
          <p:cNvPr id="66" name="テキスト ボックス 65">
            <a:extLst>
              <a:ext uri="{FF2B5EF4-FFF2-40B4-BE49-F238E27FC236}">
                <a16:creationId xmlns:a16="http://schemas.microsoft.com/office/drawing/2014/main" id="{EF3D2EE0-FD18-17D4-B67E-5FAE4EF6EC80}"/>
              </a:ext>
            </a:extLst>
          </p:cNvPr>
          <p:cNvSpPr txBox="1"/>
          <p:nvPr/>
        </p:nvSpPr>
        <p:spPr>
          <a:xfrm>
            <a:off x="9645417" y="4966105"/>
            <a:ext cx="718144" cy="400110"/>
          </a:xfrm>
          <a:prstGeom prst="rect">
            <a:avLst/>
          </a:prstGeom>
          <a:noFill/>
        </p:spPr>
        <p:txBody>
          <a:bodyPr wrap="square" rtlCol="0">
            <a:spAutoFit/>
          </a:bodyPr>
          <a:lstStyle/>
          <a:p>
            <a:pPr algn="ctr"/>
            <a:r>
              <a:rPr kumimoji="1" lang="ja-JP" altLang="en-US" sz="2000" dirty="0"/>
              <a:t>見込</a:t>
            </a:r>
            <a:endParaRPr kumimoji="1" lang="en-US" altLang="ja-JP" sz="2000" dirty="0"/>
          </a:p>
        </p:txBody>
      </p:sp>
      <p:sp>
        <p:nvSpPr>
          <p:cNvPr id="67" name="テキスト ボックス 66">
            <a:extLst>
              <a:ext uri="{FF2B5EF4-FFF2-40B4-BE49-F238E27FC236}">
                <a16:creationId xmlns:a16="http://schemas.microsoft.com/office/drawing/2014/main" id="{F5C9F5AE-EC5C-66AE-E2DB-9D93D3AA086B}"/>
              </a:ext>
            </a:extLst>
          </p:cNvPr>
          <p:cNvSpPr txBox="1"/>
          <p:nvPr/>
        </p:nvSpPr>
        <p:spPr>
          <a:xfrm>
            <a:off x="9565087" y="2862400"/>
            <a:ext cx="2660883" cy="400110"/>
          </a:xfrm>
          <a:prstGeom prst="rect">
            <a:avLst/>
          </a:prstGeom>
          <a:noFill/>
        </p:spPr>
        <p:txBody>
          <a:bodyPr wrap="square" rtlCol="0">
            <a:spAutoFit/>
          </a:bodyPr>
          <a:lstStyle/>
          <a:p>
            <a:pPr algn="ctr"/>
            <a:r>
              <a:rPr kumimoji="1" lang="ja-JP" altLang="en-US" sz="2000" dirty="0"/>
              <a:t>実行不可能解、</a:t>
            </a:r>
            <a:r>
              <a:rPr kumimoji="1" lang="en-US" altLang="ja-JP" sz="2000" dirty="0"/>
              <a:t>100KB</a:t>
            </a:r>
          </a:p>
        </p:txBody>
      </p:sp>
      <p:sp>
        <p:nvSpPr>
          <p:cNvPr id="68" name="吹き出し: 四角形 67">
            <a:extLst>
              <a:ext uri="{FF2B5EF4-FFF2-40B4-BE49-F238E27FC236}">
                <a16:creationId xmlns:a16="http://schemas.microsoft.com/office/drawing/2014/main" id="{39A5459F-D377-CD46-D140-519F3FD1BD38}"/>
              </a:ext>
            </a:extLst>
          </p:cNvPr>
          <p:cNvSpPr/>
          <p:nvPr/>
        </p:nvSpPr>
        <p:spPr>
          <a:xfrm>
            <a:off x="9512536" y="1334351"/>
            <a:ext cx="2495245" cy="1171730"/>
          </a:xfrm>
          <a:prstGeom prst="wedgeRectCallout">
            <a:avLst>
              <a:gd name="adj1" fmla="val 10926"/>
              <a:gd name="adj2" fmla="val 70069"/>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50</a:t>
            </a:r>
            <a:r>
              <a:rPr kumimoji="1" lang="ja-JP" altLang="en-US" dirty="0">
                <a:solidFill>
                  <a:schemeClr val="bg1"/>
                </a:solidFill>
              </a:rPr>
              <a:t>回同士を比較すると、</a:t>
            </a:r>
            <a:r>
              <a:rPr kumimoji="1" lang="en-US" altLang="ja-JP" dirty="0">
                <a:solidFill>
                  <a:schemeClr val="bg1"/>
                </a:solidFill>
              </a:rPr>
              <a:t>1.4</a:t>
            </a:r>
            <a:r>
              <a:rPr kumimoji="1" lang="ja-JP" altLang="en-US" dirty="0">
                <a:solidFill>
                  <a:schemeClr val="bg1"/>
                </a:solidFill>
              </a:rPr>
              <a:t>倍に留まるため、この辺のデータ数の増加はそこまで影響しない</a:t>
            </a:r>
          </a:p>
        </p:txBody>
      </p:sp>
      <p:sp>
        <p:nvSpPr>
          <p:cNvPr id="70" name="テキスト ボックス 69">
            <a:extLst>
              <a:ext uri="{FF2B5EF4-FFF2-40B4-BE49-F238E27FC236}">
                <a16:creationId xmlns:a16="http://schemas.microsoft.com/office/drawing/2014/main" id="{F50598B3-162A-536A-C5FC-E5B1701CDA56}"/>
              </a:ext>
            </a:extLst>
          </p:cNvPr>
          <p:cNvSpPr txBox="1"/>
          <p:nvPr/>
        </p:nvSpPr>
        <p:spPr>
          <a:xfrm>
            <a:off x="9508886" y="3291584"/>
            <a:ext cx="1652199" cy="400110"/>
          </a:xfrm>
          <a:prstGeom prst="rect">
            <a:avLst/>
          </a:prstGeom>
          <a:noFill/>
        </p:spPr>
        <p:txBody>
          <a:bodyPr wrap="square" rtlCol="0">
            <a:spAutoFit/>
          </a:bodyPr>
          <a:lstStyle/>
          <a:p>
            <a:pPr algn="ctr"/>
            <a:r>
              <a:rPr kumimoji="1" lang="ja-JP" altLang="en-US" sz="2000" dirty="0"/>
              <a:t>実行可能解</a:t>
            </a:r>
            <a:endParaRPr kumimoji="1" lang="en-US" altLang="ja-JP" sz="2000" dirty="0"/>
          </a:p>
        </p:txBody>
      </p:sp>
    </p:spTree>
    <p:extLst>
      <p:ext uri="{BB962C8B-B14F-4D97-AF65-F5344CB8AC3E}">
        <p14:creationId xmlns:p14="http://schemas.microsoft.com/office/powerpoint/2010/main" val="1177568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まとめ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3. </a:t>
            </a:r>
            <a:r>
              <a:rPr lang="ja-JP" altLang="en-US" sz="1600" b="1" dirty="0">
                <a:solidFill>
                  <a:schemeClr val="bg1"/>
                </a:solidFill>
              </a:rPr>
              <a:t>まとめ</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08946FFE-1DC2-B78B-0880-309E2B9317D2}"/>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OCWD</a:t>
            </a:r>
            <a:r>
              <a:rPr lang="ja-JP" altLang="en-US" sz="2800" dirty="0"/>
              <a:t>データでも、回帰木ベースの手法を比較し、計算時間とモデル精度の観点から、 </a:t>
            </a:r>
            <a:r>
              <a:rPr lang="en-US" altLang="ja-JP" sz="2800" dirty="0" err="1"/>
              <a:t>LightGBM</a:t>
            </a:r>
            <a:r>
              <a:rPr lang="ja-JP" altLang="en-US" sz="2800" dirty="0"/>
              <a:t>が有力であることを確認した。</a:t>
            </a:r>
            <a:endParaRPr lang="en-US" altLang="ja-JP" sz="2800" dirty="0"/>
          </a:p>
          <a:p>
            <a:pPr lvl="1">
              <a:defRPr/>
            </a:pPr>
            <a:r>
              <a:rPr lang="en-US" altLang="ja-JP" sz="2400" dirty="0" err="1"/>
              <a:t>LightGBM</a:t>
            </a:r>
            <a:r>
              <a:rPr lang="ja-JP" altLang="en-US" sz="2400" dirty="0"/>
              <a:t>：</a:t>
            </a:r>
            <a:r>
              <a:rPr lang="en-US" altLang="ja-JP" sz="2400" dirty="0" err="1"/>
              <a:t>RandomForest</a:t>
            </a:r>
            <a:r>
              <a:rPr lang="ja-JP" altLang="en-US" sz="2400" dirty="0"/>
              <a:t>よりも軽く、汎化性能も期待できる</a:t>
            </a:r>
            <a:endParaRPr lang="en-US" altLang="ja-JP" sz="2400" dirty="0"/>
          </a:p>
          <a:p>
            <a:pPr>
              <a:defRPr/>
            </a:pPr>
            <a:r>
              <a:rPr lang="ja-JP" altLang="en-US" sz="2800" dirty="0"/>
              <a:t>今後</a:t>
            </a:r>
            <a:endParaRPr lang="en-US" altLang="ja-JP" sz="2800" dirty="0"/>
          </a:p>
          <a:p>
            <a:pPr lvl="1">
              <a:defRPr/>
            </a:pPr>
            <a:r>
              <a:rPr lang="en-US" altLang="ja-JP" sz="2400" dirty="0"/>
              <a:t>1</a:t>
            </a:r>
            <a:r>
              <a:rPr lang="ja-JP" altLang="en-US" sz="2400" dirty="0"/>
              <a:t>か月最適化を試して、計測する。</a:t>
            </a:r>
            <a:endParaRPr lang="en-US" altLang="ja-JP" sz="2400" dirty="0"/>
          </a:p>
          <a:p>
            <a:pPr lvl="1">
              <a:defRPr/>
            </a:pPr>
            <a:r>
              <a:rPr lang="ja-JP" altLang="en-US" sz="2400" dirty="0"/>
              <a:t>各モデルのハイパラ調整を行う。</a:t>
            </a:r>
            <a:endParaRPr lang="en-US" altLang="ja-JP" sz="2800" dirty="0"/>
          </a:p>
          <a:p>
            <a:pPr lvl="2">
              <a:buFont typeface="Wingdings" panose="05000000000000000000" pitchFamily="2" charset="2"/>
              <a:buChar char="Ø"/>
              <a:defRPr/>
            </a:pPr>
            <a:r>
              <a:rPr lang="ja-JP" altLang="en-US" sz="2000" dirty="0"/>
              <a:t>ハイパラの公平性も課題として残っているため、ハイパラ調整アルゴリズムを適用するのが考えられる。</a:t>
            </a:r>
            <a:endParaRPr lang="en-US" altLang="ja-JP" sz="2000" dirty="0"/>
          </a:p>
          <a:p>
            <a:pPr lvl="2">
              <a:buFont typeface="Wingdings" panose="05000000000000000000" pitchFamily="2" charset="2"/>
              <a:buChar char="Ø"/>
              <a:defRPr/>
            </a:pPr>
            <a:r>
              <a:rPr lang="ja-JP" altLang="en-US" sz="2000" dirty="0"/>
              <a:t>データ数の変化（</a:t>
            </a:r>
            <a:r>
              <a:rPr lang="en-US" altLang="ja-JP" sz="2000" dirty="0"/>
              <a:t>1</a:t>
            </a:r>
            <a:r>
              <a:rPr lang="ja-JP" altLang="en-US" sz="2000" dirty="0"/>
              <a:t>週間～</a:t>
            </a:r>
            <a:r>
              <a:rPr lang="en-US" altLang="ja-JP" sz="2000" dirty="0"/>
              <a:t>1</a:t>
            </a:r>
            <a:r>
              <a:rPr lang="ja-JP" altLang="en-US" sz="2000" dirty="0"/>
              <a:t>か月）よりもモデルの複雑性が計算時間に影響を与えるため、ハイパラ（木の数など）を調整して時間削減する方向も考えられる。</a:t>
            </a:r>
            <a:endParaRPr lang="en-US" altLang="ja-JP" sz="2000" dirty="0"/>
          </a:p>
          <a:p>
            <a:pPr lvl="2">
              <a:buFont typeface="Wingdings" panose="05000000000000000000" pitchFamily="2" charset="2"/>
              <a:buChar char="Ø"/>
              <a:defRPr/>
            </a:pPr>
            <a:r>
              <a:rPr lang="ja-JP" altLang="en-US" sz="2000" dirty="0"/>
              <a:t>複雑すぎるハイパラを除外した範囲内で、ハイパラ調整するのが妥当か？</a:t>
            </a:r>
            <a:endParaRPr lang="en-US" altLang="ja-JP" sz="2000" dirty="0"/>
          </a:p>
        </p:txBody>
      </p:sp>
    </p:spTree>
    <p:extLst>
      <p:ext uri="{BB962C8B-B14F-4D97-AF65-F5344CB8AC3E}">
        <p14:creationId xmlns:p14="http://schemas.microsoft.com/office/powerpoint/2010/main" val="3633369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23</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重回帰と</a:t>
            </a:r>
            <a:r>
              <a:rPr lang="en-US" altLang="ja-JP" dirty="0"/>
              <a:t>Random Forest</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1. </a:t>
            </a:r>
            <a:r>
              <a:rPr lang="ja-JP" altLang="en-US" sz="1600" b="1" dirty="0">
                <a:solidFill>
                  <a:schemeClr val="bg1"/>
                </a:solidFill>
              </a:rPr>
              <a:t>最適化方法</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08946FFE-1DC2-B78B-0880-309E2B9317D2}"/>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Random Forest</a:t>
            </a:r>
            <a:r>
              <a:rPr lang="ja-JP" altLang="en-US" sz="2800" dirty="0"/>
              <a:t>による水質予測モデルを最適化で使用する場合、</a:t>
            </a:r>
            <a:br>
              <a:rPr lang="en-US" altLang="ja-JP" sz="2800" dirty="0"/>
            </a:br>
            <a:r>
              <a:rPr lang="ja-JP" altLang="en-US" sz="2800" dirty="0"/>
              <a:t>重回帰の</a:t>
            </a:r>
            <a:r>
              <a:rPr lang="en-US" altLang="ja-JP" sz="2800" dirty="0"/>
              <a:t>300</a:t>
            </a:r>
            <a:r>
              <a:rPr lang="ja-JP" altLang="en-US" sz="2800" dirty="0"/>
              <a:t>倍の計算時間を要すると見積もられる。</a:t>
            </a:r>
            <a:endParaRPr lang="en-US" altLang="ja-JP" sz="2800" dirty="0"/>
          </a:p>
          <a:p>
            <a:pPr lvl="1">
              <a:defRPr/>
            </a:pPr>
            <a:r>
              <a:rPr lang="ja-JP" altLang="en-US" sz="2400" dirty="0"/>
              <a:t>長期予測では、比較的複雑な機械学習モデルが望ましいと予想される</a:t>
            </a:r>
            <a:endParaRPr lang="en-US" altLang="ja-JP" sz="2400" dirty="0"/>
          </a:p>
        </p:txBody>
      </p:sp>
      <p:sp>
        <p:nvSpPr>
          <p:cNvPr id="4" name="テキスト ボックス 3">
            <a:extLst>
              <a:ext uri="{FF2B5EF4-FFF2-40B4-BE49-F238E27FC236}">
                <a16:creationId xmlns:a16="http://schemas.microsoft.com/office/drawing/2014/main" id="{814AAB07-97D2-FD22-17D0-F86AFBB85159}"/>
              </a:ext>
            </a:extLst>
          </p:cNvPr>
          <p:cNvSpPr txBox="1"/>
          <p:nvPr/>
        </p:nvSpPr>
        <p:spPr>
          <a:xfrm>
            <a:off x="832924" y="4867789"/>
            <a:ext cx="10768386" cy="400110"/>
          </a:xfrm>
          <a:prstGeom prst="rect">
            <a:avLst/>
          </a:prstGeom>
          <a:noFill/>
        </p:spPr>
        <p:txBody>
          <a:bodyPr wrap="square" rtlCol="0">
            <a:spAutoFit/>
          </a:bodyPr>
          <a:lstStyle/>
          <a:p>
            <a:r>
              <a:rPr kumimoji="1" lang="ja-JP" altLang="en-US" sz="2000" b="1" dirty="0">
                <a:solidFill>
                  <a:schemeClr val="accent1"/>
                </a:solidFill>
              </a:rPr>
              <a:t>計算量が多いモデルを最適化で使用する場合、計算リソースを増やすか、削減するテクニックが必要。</a:t>
            </a:r>
            <a:endParaRPr kumimoji="1" lang="ja-JP" altLang="en-US" sz="2000" dirty="0">
              <a:solidFill>
                <a:schemeClr val="accent1"/>
              </a:solidFill>
              <a:latin typeface="Times New Roman" panose="02020603050405020304" pitchFamily="18" charset="0"/>
              <a:cs typeface="Times New Roman" panose="02020603050405020304" pitchFamily="18" charset="0"/>
            </a:endParaRPr>
          </a:p>
        </p:txBody>
      </p:sp>
      <p:graphicFrame>
        <p:nvGraphicFramePr>
          <p:cNvPr id="11" name="表 13">
            <a:extLst>
              <a:ext uri="{FF2B5EF4-FFF2-40B4-BE49-F238E27FC236}">
                <a16:creationId xmlns:a16="http://schemas.microsoft.com/office/drawing/2014/main" id="{5CEACE20-57A8-1A80-7D8D-3261419ED37F}"/>
              </a:ext>
            </a:extLst>
          </p:cNvPr>
          <p:cNvGraphicFramePr>
            <a:graphicFrameLocks noGrp="1"/>
          </p:cNvGraphicFramePr>
          <p:nvPr/>
        </p:nvGraphicFramePr>
        <p:xfrm>
          <a:off x="1154112" y="3183864"/>
          <a:ext cx="9883776" cy="1188720"/>
        </p:xfrm>
        <a:graphic>
          <a:graphicData uri="http://schemas.openxmlformats.org/drawingml/2006/table">
            <a:tbl>
              <a:tblPr firstRow="1" bandRow="1">
                <a:tableStyleId>{5C22544A-7EE6-4342-B048-85BDC9FD1C3A}</a:tableStyleId>
              </a:tblPr>
              <a:tblGrid>
                <a:gridCol w="686473">
                  <a:extLst>
                    <a:ext uri="{9D8B030D-6E8A-4147-A177-3AD203B41FA5}">
                      <a16:colId xmlns:a16="http://schemas.microsoft.com/office/drawing/2014/main" val="1498193919"/>
                    </a:ext>
                  </a:extLst>
                </a:gridCol>
                <a:gridCol w="2735884">
                  <a:extLst>
                    <a:ext uri="{9D8B030D-6E8A-4147-A177-3AD203B41FA5}">
                      <a16:colId xmlns:a16="http://schemas.microsoft.com/office/drawing/2014/main" val="582115303"/>
                    </a:ext>
                  </a:extLst>
                </a:gridCol>
                <a:gridCol w="2679994">
                  <a:extLst>
                    <a:ext uri="{9D8B030D-6E8A-4147-A177-3AD203B41FA5}">
                      <a16:colId xmlns:a16="http://schemas.microsoft.com/office/drawing/2014/main" val="1074367615"/>
                    </a:ext>
                  </a:extLst>
                </a:gridCol>
                <a:gridCol w="3781425">
                  <a:extLst>
                    <a:ext uri="{9D8B030D-6E8A-4147-A177-3AD203B41FA5}">
                      <a16:colId xmlns:a16="http://schemas.microsoft.com/office/drawing/2014/main" val="1040985511"/>
                    </a:ext>
                  </a:extLst>
                </a:gridCol>
              </a:tblGrid>
              <a:tr h="370840">
                <a:tc>
                  <a:txBody>
                    <a:bodyPr/>
                    <a:lstStyle/>
                    <a:p>
                      <a:r>
                        <a:rPr kumimoji="1" lang="en-US" altLang="ja-JP" sz="2000" dirty="0"/>
                        <a:t>#</a:t>
                      </a:r>
                      <a:endParaRPr kumimoji="1" lang="ja-JP" altLang="en-US" sz="2000" dirty="0"/>
                    </a:p>
                  </a:txBody>
                  <a:tcPr/>
                </a:tc>
                <a:tc>
                  <a:txBody>
                    <a:bodyPr/>
                    <a:lstStyle/>
                    <a:p>
                      <a:r>
                        <a:rPr kumimoji="1" lang="en-US" altLang="ja-JP" sz="2000" dirty="0"/>
                        <a:t>Modeling</a:t>
                      </a:r>
                      <a:endParaRPr kumimoji="1" lang="ja-JP" altLang="en-US" sz="2000" dirty="0"/>
                    </a:p>
                  </a:txBody>
                  <a:tcPr/>
                </a:tc>
                <a:tc>
                  <a:txBody>
                    <a:bodyPr/>
                    <a:lstStyle/>
                    <a:p>
                      <a:r>
                        <a:rPr kumimoji="1" lang="en-US" altLang="ja-JP" sz="2000" dirty="0"/>
                        <a:t>Optimization</a:t>
                      </a:r>
                      <a:endParaRPr kumimoji="1" lang="ja-JP" altLang="en-US" sz="2000" dirty="0"/>
                    </a:p>
                  </a:txBody>
                  <a:tcPr/>
                </a:tc>
                <a:tc>
                  <a:txBody>
                    <a:bodyPr/>
                    <a:lstStyle/>
                    <a:p>
                      <a:r>
                        <a:rPr kumimoji="1" lang="ja-JP" altLang="en-US" sz="2000" dirty="0"/>
                        <a:t>最適化計算時間</a:t>
                      </a:r>
                    </a:p>
                  </a:txBody>
                  <a:tcPr/>
                </a:tc>
                <a:extLst>
                  <a:ext uri="{0D108BD9-81ED-4DB2-BD59-A6C34878D82A}">
                    <a16:rowId xmlns:a16="http://schemas.microsoft.com/office/drawing/2014/main" val="4215498025"/>
                  </a:ext>
                </a:extLst>
              </a:tr>
              <a:tr h="370840">
                <a:tc>
                  <a:txBody>
                    <a:bodyPr/>
                    <a:lstStyle/>
                    <a:p>
                      <a:r>
                        <a:rPr kumimoji="1" lang="en-US" altLang="ja-JP" sz="2000" dirty="0"/>
                        <a:t>1</a:t>
                      </a:r>
                      <a:endParaRPr kumimoji="1" lang="ja-JP" altLang="en-US" sz="2000" dirty="0"/>
                    </a:p>
                  </a:txBody>
                  <a:tcPr/>
                </a:tc>
                <a:tc>
                  <a:txBody>
                    <a:bodyPr/>
                    <a:lstStyle/>
                    <a:p>
                      <a:r>
                        <a:rPr kumimoji="1" lang="ja-JP" altLang="en-US" sz="2000" dirty="0"/>
                        <a:t>線形重回帰</a:t>
                      </a:r>
                    </a:p>
                  </a:txBody>
                  <a:tcPr/>
                </a:tc>
                <a:tc>
                  <a:txBody>
                    <a:bodyPr/>
                    <a:lstStyle/>
                    <a:p>
                      <a:r>
                        <a:rPr kumimoji="1" lang="ja-JP" altLang="en-US" sz="2000" dirty="0"/>
                        <a:t>メタ＋制約対処法</a:t>
                      </a:r>
                    </a:p>
                  </a:txBody>
                  <a:tcPr/>
                </a:tc>
                <a:tc>
                  <a:txBody>
                    <a:bodyPr/>
                    <a:lstStyle/>
                    <a:p>
                      <a:r>
                        <a:rPr kumimoji="1" lang="ja-JP" altLang="en-US" sz="2000" dirty="0"/>
                        <a:t>約</a:t>
                      </a:r>
                      <a:r>
                        <a:rPr kumimoji="1" lang="en-US" altLang="ja-JP" sz="2000" dirty="0"/>
                        <a:t>10min</a:t>
                      </a:r>
                      <a:endParaRPr kumimoji="1" lang="ja-JP" altLang="en-US" sz="2000" dirty="0"/>
                    </a:p>
                  </a:txBody>
                  <a:tcPr/>
                </a:tc>
                <a:extLst>
                  <a:ext uri="{0D108BD9-81ED-4DB2-BD59-A6C34878D82A}">
                    <a16:rowId xmlns:a16="http://schemas.microsoft.com/office/drawing/2014/main" val="2878134122"/>
                  </a:ext>
                </a:extLst>
              </a:tr>
              <a:tr h="370840">
                <a:tc>
                  <a:txBody>
                    <a:bodyPr/>
                    <a:lstStyle/>
                    <a:p>
                      <a:r>
                        <a:rPr kumimoji="1" lang="en-US" altLang="ja-JP" sz="2000" dirty="0"/>
                        <a:t>2</a:t>
                      </a:r>
                      <a:endParaRPr kumimoji="1" lang="ja-JP" altLang="en-US" sz="2000" dirty="0"/>
                    </a:p>
                  </a:txBody>
                  <a:tcPr/>
                </a:tc>
                <a:tc>
                  <a:txBody>
                    <a:bodyPr/>
                    <a:lstStyle/>
                    <a:p>
                      <a:r>
                        <a:rPr kumimoji="1" lang="en-US" altLang="ja-JP" sz="2000" dirty="0"/>
                        <a:t>Random Forest</a:t>
                      </a:r>
                      <a:endParaRPr kumimoji="1" lang="ja-JP" altLang="en-US" sz="2000" dirty="0"/>
                    </a:p>
                  </a:txBody>
                  <a:tcPr/>
                </a:tc>
                <a:tc>
                  <a:txBody>
                    <a:bodyPr/>
                    <a:lstStyle/>
                    <a:p>
                      <a:r>
                        <a:rPr kumimoji="1" lang="ja-JP" altLang="en-US" sz="2000" dirty="0"/>
                        <a:t>メタ＋制約対処法</a:t>
                      </a:r>
                    </a:p>
                  </a:txBody>
                  <a:tcPr/>
                </a:tc>
                <a:tc>
                  <a:txBody>
                    <a:bodyPr/>
                    <a:lstStyle/>
                    <a:p>
                      <a:r>
                        <a:rPr kumimoji="1" lang="ja-JP" altLang="en-US" sz="2000" dirty="0"/>
                        <a:t>約</a:t>
                      </a:r>
                      <a:r>
                        <a:rPr kumimoji="1" lang="en-US" altLang="ja-JP" sz="2000" dirty="0"/>
                        <a:t>6,200min</a:t>
                      </a:r>
                      <a:r>
                        <a:rPr kumimoji="1" lang="ja-JP" altLang="en-US" sz="2000" dirty="0"/>
                        <a:t>（</a:t>
                      </a:r>
                      <a:r>
                        <a:rPr kumimoji="1" lang="en-US" altLang="ja-JP" sz="2000" dirty="0"/>
                        <a:t>103hour, </a:t>
                      </a:r>
                      <a:r>
                        <a:rPr kumimoji="1" lang="ja-JP" altLang="en-US" sz="2000" dirty="0"/>
                        <a:t>見込）</a:t>
                      </a:r>
                    </a:p>
                  </a:txBody>
                  <a:tcPr/>
                </a:tc>
                <a:extLst>
                  <a:ext uri="{0D108BD9-81ED-4DB2-BD59-A6C34878D82A}">
                    <a16:rowId xmlns:a16="http://schemas.microsoft.com/office/drawing/2014/main" val="1347231936"/>
                  </a:ext>
                </a:extLst>
              </a:tr>
            </a:tbl>
          </a:graphicData>
        </a:graphic>
      </p:graphicFrame>
      <p:sp>
        <p:nvSpPr>
          <p:cNvPr id="14" name="テキスト ボックス 13">
            <a:extLst>
              <a:ext uri="{FF2B5EF4-FFF2-40B4-BE49-F238E27FC236}">
                <a16:creationId xmlns:a16="http://schemas.microsoft.com/office/drawing/2014/main" id="{BE9255E4-C650-33A1-D42B-0A091251DE1E}"/>
              </a:ext>
            </a:extLst>
          </p:cNvPr>
          <p:cNvSpPr txBox="1"/>
          <p:nvPr/>
        </p:nvSpPr>
        <p:spPr>
          <a:xfrm>
            <a:off x="400307" y="5974862"/>
            <a:ext cx="6762493" cy="307777"/>
          </a:xfrm>
          <a:prstGeom prst="rect">
            <a:avLst/>
          </a:prstGeom>
          <a:noFill/>
        </p:spPr>
        <p:txBody>
          <a:bodyPr wrap="square" rtlCol="0">
            <a:spAutoFit/>
          </a:bodyPr>
          <a:lstStyle/>
          <a:p>
            <a:r>
              <a:rPr kumimoji="1" lang="ja-JP" altLang="en-US" sz="1400" dirty="0"/>
              <a:t>社内業務用ノート</a:t>
            </a:r>
            <a:r>
              <a:rPr kumimoji="1" lang="en-US" altLang="ja-JP" sz="1400" dirty="0"/>
              <a:t>PC</a:t>
            </a:r>
            <a:r>
              <a:rPr kumimoji="1" lang="ja-JP" altLang="en-US" sz="1400" dirty="0"/>
              <a:t>（</a:t>
            </a:r>
            <a:r>
              <a:rPr kumimoji="1" lang="en-US" altLang="ja-JP" sz="1400" dirty="0"/>
              <a:t>Intel Core i5-1145G7(2.60GHz)</a:t>
            </a:r>
            <a:r>
              <a:rPr kumimoji="1" lang="ja-JP" altLang="en-US" sz="1400" dirty="0"/>
              <a:t>、内蔵</a:t>
            </a:r>
            <a:r>
              <a:rPr kumimoji="1" lang="en-US" altLang="ja-JP" sz="1400" dirty="0"/>
              <a:t>GPU 11th Gen</a:t>
            </a:r>
            <a:r>
              <a:rPr kumimoji="1" lang="ja-JP" altLang="en-US" sz="1400" dirty="0"/>
              <a:t>）</a:t>
            </a:r>
          </a:p>
        </p:txBody>
      </p:sp>
    </p:spTree>
    <p:extLst>
      <p:ext uri="{BB962C8B-B14F-4D97-AF65-F5344CB8AC3E}">
        <p14:creationId xmlns:p14="http://schemas.microsoft.com/office/powerpoint/2010/main" val="3640776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Task2</a:t>
            </a:r>
            <a:r>
              <a:rPr lang="ja-JP" altLang="en-US" dirty="0"/>
              <a:t>実証の目的</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940286"/>
            <a:ext cx="11341887" cy="600165"/>
          </a:xfrm>
        </p:spPr>
        <p:txBody>
          <a:bodyPr/>
          <a:lstStyle/>
          <a:p>
            <a:r>
              <a:rPr lang="ja-JP" altLang="en-US" sz="2800" dirty="0"/>
              <a:t>目的</a:t>
            </a:r>
            <a:r>
              <a:rPr lang="en-US" altLang="ja-JP" sz="2800" dirty="0"/>
              <a:t>1</a:t>
            </a:r>
            <a:r>
              <a:rPr lang="ja-JP" altLang="en-US" sz="2800" dirty="0"/>
              <a:t>：データ収集・モデリング検証のための実験</a:t>
            </a:r>
            <a:endParaRPr lang="en-US" altLang="ja-JP" sz="2800" dirty="0"/>
          </a:p>
          <a:p>
            <a:pPr lvl="1"/>
            <a:r>
              <a:rPr lang="ja-JP" altLang="en-US" sz="2400" dirty="0"/>
              <a:t>最適化検証用モデルのためのデータ収集</a:t>
            </a:r>
            <a:endParaRPr lang="en-US" altLang="ja-JP" sz="2400" dirty="0"/>
          </a:p>
          <a:p>
            <a:pPr lvl="1"/>
            <a:r>
              <a:rPr lang="ja-JP" altLang="en-US" sz="2400" dirty="0"/>
              <a:t>取得したデータを用いたモデル検証</a:t>
            </a:r>
            <a:endParaRPr lang="en-US" altLang="ja-JP" sz="2400" dirty="0"/>
          </a:p>
          <a:p>
            <a:r>
              <a:rPr lang="ja-JP" altLang="en-US" sz="2800" dirty="0"/>
              <a:t>目的</a:t>
            </a:r>
            <a:r>
              <a:rPr lang="en-US" altLang="ja-JP" sz="2800" dirty="0"/>
              <a:t>2</a:t>
            </a:r>
            <a:r>
              <a:rPr lang="ja-JP" altLang="en-US" sz="2800" dirty="0"/>
              <a:t>：最適化検証のための実証実験</a:t>
            </a:r>
            <a:endParaRPr lang="en-US" altLang="ja-JP" sz="2800" dirty="0"/>
          </a:p>
          <a:p>
            <a:pPr lvl="1"/>
            <a:r>
              <a:rPr lang="ja-JP" altLang="en-US" sz="2400" dirty="0"/>
              <a:t>オンラインで最適操業計画を実施してもらい、最適化効果を検証する</a:t>
            </a:r>
            <a:endParaRPr lang="en-US" altLang="ja-JP" sz="2400" dirty="0"/>
          </a:p>
          <a:p>
            <a:pPr lvl="1"/>
            <a:endParaRPr lang="en-US" altLang="ja-JP" sz="2400" dirty="0"/>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3" y="-20412"/>
            <a:ext cx="5766809" cy="338554"/>
          </a:xfrm>
          <a:prstGeom prst="rect">
            <a:avLst/>
          </a:prstGeom>
          <a:noFill/>
        </p:spPr>
        <p:txBody>
          <a:bodyPr wrap="square" rtlCol="0">
            <a:spAutoFit/>
          </a:bodyPr>
          <a:lstStyle/>
          <a:p>
            <a:r>
              <a:rPr lang="en-US" altLang="ja-JP" sz="1600" b="1" dirty="0">
                <a:solidFill>
                  <a:schemeClr val="bg1"/>
                </a:solidFill>
              </a:rPr>
              <a:t>3.</a:t>
            </a:r>
            <a:r>
              <a:rPr lang="ja-JP" altLang="en-US" sz="1600" b="1" dirty="0">
                <a:solidFill>
                  <a:schemeClr val="bg1"/>
                </a:solidFill>
              </a:rPr>
              <a:t> まとめ</a:t>
            </a:r>
            <a:endParaRPr kumimoji="1" lang="ja-JP" altLang="en-US" sz="1600" b="1" dirty="0">
              <a:solidFill>
                <a:schemeClr val="bg1"/>
              </a:solidFill>
            </a:endParaRPr>
          </a:p>
        </p:txBody>
      </p:sp>
    </p:spTree>
    <p:extLst>
      <p:ext uri="{BB962C8B-B14F-4D97-AF65-F5344CB8AC3E}">
        <p14:creationId xmlns:p14="http://schemas.microsoft.com/office/powerpoint/2010/main" val="831348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Plant Scheduling Optimization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940286"/>
            <a:ext cx="11341887" cy="600165"/>
          </a:xfrm>
        </p:spPr>
        <p:txBody>
          <a:bodyPr/>
          <a:lstStyle/>
          <a:p>
            <a:r>
              <a:rPr lang="en-US" altLang="ja-JP" dirty="0"/>
              <a:t>RO optimization problem is formulated into a scheduling optimization.</a:t>
            </a:r>
          </a:p>
          <a:p>
            <a:r>
              <a:rPr lang="en-US" altLang="ja-JP" dirty="0"/>
              <a:t>The procedure consists of the following steps.</a:t>
            </a:r>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3" y="-20412"/>
            <a:ext cx="5766809" cy="338554"/>
          </a:xfrm>
          <a:prstGeom prst="rect">
            <a:avLst/>
          </a:prstGeom>
          <a:noFill/>
        </p:spPr>
        <p:txBody>
          <a:bodyPr wrap="square" rtlCol="0">
            <a:spAutoFit/>
          </a:bodyPr>
          <a:lstStyle/>
          <a:p>
            <a:r>
              <a:rPr lang="en-US" altLang="ja-JP" sz="1600" b="1" dirty="0">
                <a:solidFill>
                  <a:schemeClr val="bg1"/>
                </a:solidFill>
              </a:rPr>
              <a:t>1.</a:t>
            </a:r>
            <a:r>
              <a:rPr lang="ja-JP" altLang="en-US" sz="1600" b="1" dirty="0">
                <a:solidFill>
                  <a:schemeClr val="bg1"/>
                </a:solidFill>
              </a:rPr>
              <a:t> </a:t>
            </a:r>
            <a:r>
              <a:rPr lang="en-US" altLang="ja-JP" sz="1600" b="1" dirty="0">
                <a:solidFill>
                  <a:schemeClr val="bg1"/>
                </a:solidFill>
              </a:rPr>
              <a:t>RO</a:t>
            </a:r>
            <a:r>
              <a:rPr lang="ja-JP" altLang="en-US" sz="1600" b="1" dirty="0">
                <a:solidFill>
                  <a:schemeClr val="bg1"/>
                </a:solidFill>
              </a:rPr>
              <a:t> </a:t>
            </a:r>
            <a:r>
              <a:rPr lang="en-US" altLang="ja-JP" sz="1600" b="1" dirty="0">
                <a:solidFill>
                  <a:schemeClr val="bg1"/>
                </a:solidFill>
              </a:rPr>
              <a:t>Optimization Simulation</a:t>
            </a:r>
            <a:endParaRPr kumimoji="1" lang="ja-JP" altLang="en-US" sz="1600" b="1" dirty="0">
              <a:solidFill>
                <a:schemeClr val="bg1"/>
              </a:solidFill>
            </a:endParaRPr>
          </a:p>
        </p:txBody>
      </p:sp>
      <p:sp>
        <p:nvSpPr>
          <p:cNvPr id="2" name="フローチャート: 準備 1">
            <a:extLst>
              <a:ext uri="{FF2B5EF4-FFF2-40B4-BE49-F238E27FC236}">
                <a16:creationId xmlns:a16="http://schemas.microsoft.com/office/drawing/2014/main" id="{5B82540B-B7AD-FC9E-7429-DEC7CC343C98}"/>
              </a:ext>
            </a:extLst>
          </p:cNvPr>
          <p:cNvSpPr/>
          <p:nvPr/>
        </p:nvSpPr>
        <p:spPr>
          <a:xfrm>
            <a:off x="1296316" y="344200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A</a:t>
            </a:r>
            <a:endParaRPr kumimoji="1" lang="ja-JP" altLang="en-US" dirty="0">
              <a:latin typeface="Times New Roman" panose="02020603050405020304" pitchFamily="18" charset="0"/>
              <a:cs typeface="Times New Roman" panose="02020603050405020304" pitchFamily="18" charset="0"/>
            </a:endParaRPr>
          </a:p>
        </p:txBody>
      </p:sp>
      <p:sp>
        <p:nvSpPr>
          <p:cNvPr id="4" name="フローチャート: 準備 3">
            <a:extLst>
              <a:ext uri="{FF2B5EF4-FFF2-40B4-BE49-F238E27FC236}">
                <a16:creationId xmlns:a16="http://schemas.microsoft.com/office/drawing/2014/main" id="{E9A4EF13-32F1-8BB0-E90B-E75FC7BEB337}"/>
              </a:ext>
            </a:extLst>
          </p:cNvPr>
          <p:cNvSpPr/>
          <p:nvPr/>
        </p:nvSpPr>
        <p:spPr>
          <a:xfrm>
            <a:off x="1286156" y="4700404"/>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B</a:t>
            </a:r>
            <a:endParaRPr kumimoji="1" lang="ja-JP" altLang="en-US" dirty="0">
              <a:latin typeface="Times New Roman" panose="02020603050405020304" pitchFamily="18" charset="0"/>
              <a:cs typeface="Times New Roman" panose="02020603050405020304" pitchFamily="18" charset="0"/>
            </a:endParaRPr>
          </a:p>
        </p:txBody>
      </p:sp>
      <p:cxnSp>
        <p:nvCxnSpPr>
          <p:cNvPr id="7" name="直線矢印コネクタ 6">
            <a:extLst>
              <a:ext uri="{FF2B5EF4-FFF2-40B4-BE49-F238E27FC236}">
                <a16:creationId xmlns:a16="http://schemas.microsoft.com/office/drawing/2014/main" id="{86621622-878B-8BDD-FAEC-8CB48AAA4AF7}"/>
              </a:ext>
            </a:extLst>
          </p:cNvPr>
          <p:cNvCxnSpPr>
            <a:cxnSpLocks/>
            <a:endCxn id="2" idx="1"/>
          </p:cNvCxnSpPr>
          <p:nvPr/>
        </p:nvCxnSpPr>
        <p:spPr>
          <a:xfrm>
            <a:off x="864824" y="3658008"/>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B5ECFAD7-D0B7-E493-8A20-7BA4A3D0DBF9}"/>
              </a:ext>
            </a:extLst>
          </p:cNvPr>
          <p:cNvCxnSpPr>
            <a:cxnSpLocks/>
            <a:endCxn id="4" idx="1"/>
          </p:cNvCxnSpPr>
          <p:nvPr/>
        </p:nvCxnSpPr>
        <p:spPr>
          <a:xfrm flipV="1">
            <a:off x="874221" y="4916404"/>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DAF2E63D-B752-8626-41FD-E14851E9F928}"/>
              </a:ext>
            </a:extLst>
          </p:cNvPr>
          <p:cNvCxnSpPr>
            <a:cxnSpLocks/>
            <a:stCxn id="16" idx="3"/>
          </p:cNvCxnSpPr>
          <p:nvPr/>
        </p:nvCxnSpPr>
        <p:spPr>
          <a:xfrm>
            <a:off x="3352438" y="4257646"/>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コネクタ: カギ線 76">
            <a:extLst>
              <a:ext uri="{FF2B5EF4-FFF2-40B4-BE49-F238E27FC236}">
                <a16:creationId xmlns:a16="http://schemas.microsoft.com/office/drawing/2014/main" id="{A98B99EF-4CA6-6550-D375-CFABD4F0D2F0}"/>
              </a:ext>
            </a:extLst>
          </p:cNvPr>
          <p:cNvCxnSpPr>
            <a:cxnSpLocks/>
            <a:stCxn id="2" idx="3"/>
            <a:endCxn id="16" idx="1"/>
          </p:cNvCxnSpPr>
          <p:nvPr/>
        </p:nvCxnSpPr>
        <p:spPr>
          <a:xfrm>
            <a:off x="1728316" y="3658008"/>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7">
            <a:extLst>
              <a:ext uri="{FF2B5EF4-FFF2-40B4-BE49-F238E27FC236}">
                <a16:creationId xmlns:a16="http://schemas.microsoft.com/office/drawing/2014/main" id="{14D040F9-55DF-3F8C-7807-599225D84F6F}"/>
              </a:ext>
            </a:extLst>
          </p:cNvPr>
          <p:cNvCxnSpPr>
            <a:cxnSpLocks/>
            <a:stCxn id="4" idx="3"/>
            <a:endCxn id="16" idx="2"/>
          </p:cNvCxnSpPr>
          <p:nvPr/>
        </p:nvCxnSpPr>
        <p:spPr>
          <a:xfrm flipV="1">
            <a:off x="1718156" y="4473646"/>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5143667-3F1A-203B-0813-E6332C1B258B}"/>
                  </a:ext>
                </a:extLst>
              </p:cNvPr>
              <p:cNvSpPr txBox="1"/>
              <p:nvPr/>
            </p:nvSpPr>
            <p:spPr>
              <a:xfrm>
                <a:off x="184556" y="3460621"/>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5" name="テキスト ボックス 14">
                <a:extLst>
                  <a:ext uri="{FF2B5EF4-FFF2-40B4-BE49-F238E27FC236}">
                    <a16:creationId xmlns:a16="http://schemas.microsoft.com/office/drawing/2014/main" id="{85143667-3F1A-203B-0813-E6332C1B258B}"/>
                  </a:ext>
                </a:extLst>
              </p:cNvPr>
              <p:cNvSpPr txBox="1">
                <a:spLocks noRot="1" noChangeAspect="1" noMove="1" noResize="1" noEditPoints="1" noAdjustHandles="1" noChangeArrowheads="1" noChangeShapeType="1" noTextEdit="1"/>
              </p:cNvSpPr>
              <p:nvPr/>
            </p:nvSpPr>
            <p:spPr>
              <a:xfrm>
                <a:off x="184556" y="3460621"/>
                <a:ext cx="670568" cy="338554"/>
              </a:xfrm>
              <a:prstGeom prst="rect">
                <a:avLst/>
              </a:prstGeom>
              <a:blipFill>
                <a:blip r:embed="rId3"/>
                <a:stretch>
                  <a:fillRect b="-12727"/>
                </a:stretch>
              </a:blipFill>
            </p:spPr>
            <p:txBody>
              <a:bodyPr/>
              <a:lstStyle/>
              <a:p>
                <a:r>
                  <a:rPr lang="ja-JP" altLang="en-US">
                    <a:noFill/>
                  </a:rPr>
                  <a:t> </a:t>
                </a:r>
              </a:p>
            </p:txBody>
          </p:sp>
        </mc:Fallback>
      </mc:AlternateContent>
      <p:sp>
        <p:nvSpPr>
          <p:cNvPr id="16" name="フローチャート: 準備 15">
            <a:extLst>
              <a:ext uri="{FF2B5EF4-FFF2-40B4-BE49-F238E27FC236}">
                <a16:creationId xmlns:a16="http://schemas.microsoft.com/office/drawing/2014/main" id="{82D1E2EA-D8B7-1817-E103-44CDA1786EB6}"/>
              </a:ext>
            </a:extLst>
          </p:cNvPr>
          <p:cNvSpPr/>
          <p:nvPr/>
        </p:nvSpPr>
        <p:spPr>
          <a:xfrm>
            <a:off x="2920438" y="404164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C</a:t>
            </a:r>
            <a:endParaRPr kumimoji="1" lang="ja-JP" altLang="en-US" dirty="0">
              <a:latin typeface="Times New Roman" panose="02020603050405020304" pitchFamily="18" charset="0"/>
              <a:cs typeface="Times New Roman" panose="02020603050405020304" pitchFamily="18" charset="0"/>
            </a:endParaRPr>
          </a:p>
        </p:txBody>
      </p:sp>
      <p:sp>
        <p:nvSpPr>
          <p:cNvPr id="17" name="テキスト ボックス 16">
            <a:extLst>
              <a:ext uri="{FF2B5EF4-FFF2-40B4-BE49-F238E27FC236}">
                <a16:creationId xmlns:a16="http://schemas.microsoft.com/office/drawing/2014/main" id="{6A210021-4A1B-F4C9-496A-0D1298933949}"/>
              </a:ext>
            </a:extLst>
          </p:cNvPr>
          <p:cNvSpPr txBox="1"/>
          <p:nvPr/>
        </p:nvSpPr>
        <p:spPr>
          <a:xfrm>
            <a:off x="595778" y="5411776"/>
            <a:ext cx="1279517" cy="307777"/>
          </a:xfrm>
          <a:prstGeom prst="rect">
            <a:avLst/>
          </a:prstGeom>
          <a:noFill/>
        </p:spPr>
        <p:txBody>
          <a:bodyPr wrap="none" rtlCol="0">
            <a:spAutoFit/>
          </a:bodyPr>
          <a:lstStyle/>
          <a:p>
            <a:r>
              <a:rPr lang="en-US" altLang="ja-JP" sz="1400" dirty="0">
                <a:latin typeface="Times New Roman" panose="02020603050405020304" pitchFamily="18" charset="0"/>
                <a:cs typeface="Times New Roman" panose="02020603050405020304" pitchFamily="18" charset="0"/>
              </a:rPr>
              <a:t>Facility Model</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005C471B-8FF3-FEE2-1621-3F00CCD1C0A8}"/>
                  </a:ext>
                </a:extLst>
              </p:cNvPr>
              <p:cNvSpPr txBox="1"/>
              <p:nvPr/>
            </p:nvSpPr>
            <p:spPr>
              <a:xfrm>
                <a:off x="174778" y="4727009"/>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8" name="テキスト ボックス 17">
                <a:extLst>
                  <a:ext uri="{FF2B5EF4-FFF2-40B4-BE49-F238E27FC236}">
                    <a16:creationId xmlns:a16="http://schemas.microsoft.com/office/drawing/2014/main" id="{005C471B-8FF3-FEE2-1621-3F00CCD1C0A8}"/>
                  </a:ext>
                </a:extLst>
              </p:cNvPr>
              <p:cNvSpPr txBox="1">
                <a:spLocks noRot="1" noChangeAspect="1" noMove="1" noResize="1" noEditPoints="1" noAdjustHandles="1" noChangeArrowheads="1" noChangeShapeType="1" noTextEdit="1"/>
              </p:cNvSpPr>
              <p:nvPr/>
            </p:nvSpPr>
            <p:spPr>
              <a:xfrm>
                <a:off x="174778" y="4727009"/>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2D0163B-C3A8-C98C-BF1C-F4A57F60A544}"/>
                  </a:ext>
                </a:extLst>
              </p:cNvPr>
              <p:cNvSpPr txBox="1"/>
              <p:nvPr/>
            </p:nvSpPr>
            <p:spPr>
              <a:xfrm>
                <a:off x="3517757" y="3834995"/>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9" name="テキスト ボックス 18">
                <a:extLst>
                  <a:ext uri="{FF2B5EF4-FFF2-40B4-BE49-F238E27FC236}">
                    <a16:creationId xmlns:a16="http://schemas.microsoft.com/office/drawing/2014/main" id="{D2D0163B-C3A8-C98C-BF1C-F4A57F60A544}"/>
                  </a:ext>
                </a:extLst>
              </p:cNvPr>
              <p:cNvSpPr txBox="1">
                <a:spLocks noRot="1" noChangeAspect="1" noMove="1" noResize="1" noEditPoints="1" noAdjustHandles="1" noChangeArrowheads="1" noChangeShapeType="1" noTextEdit="1"/>
              </p:cNvSpPr>
              <p:nvPr/>
            </p:nvSpPr>
            <p:spPr>
              <a:xfrm>
                <a:off x="3517757" y="3834995"/>
                <a:ext cx="690125" cy="338554"/>
              </a:xfrm>
              <a:prstGeom prst="rect">
                <a:avLst/>
              </a:prstGeom>
              <a:blipFill>
                <a:blip r:embed="rId5"/>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90E9F0CB-EA99-E37B-3CE6-D6EF3A818ABD}"/>
                  </a:ext>
                </a:extLst>
              </p:cNvPr>
              <p:cNvSpPr txBox="1"/>
              <p:nvPr/>
            </p:nvSpPr>
            <p:spPr>
              <a:xfrm>
                <a:off x="2274954" y="346584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0" name="テキスト ボックス 19">
                <a:extLst>
                  <a:ext uri="{FF2B5EF4-FFF2-40B4-BE49-F238E27FC236}">
                    <a16:creationId xmlns:a16="http://schemas.microsoft.com/office/drawing/2014/main" id="{90E9F0CB-EA99-E37B-3CE6-D6EF3A818ABD}"/>
                  </a:ext>
                </a:extLst>
              </p:cNvPr>
              <p:cNvSpPr txBox="1">
                <a:spLocks noRot="1" noChangeAspect="1" noMove="1" noResize="1" noEditPoints="1" noAdjustHandles="1" noChangeArrowheads="1" noChangeShapeType="1" noTextEdit="1"/>
              </p:cNvSpPr>
              <p:nvPr/>
            </p:nvSpPr>
            <p:spPr>
              <a:xfrm>
                <a:off x="2274954" y="3465841"/>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2E8AD93A-F946-5330-5B2D-BB9BB08D2B4F}"/>
                  </a:ext>
                </a:extLst>
              </p:cNvPr>
              <p:cNvSpPr txBox="1"/>
              <p:nvPr/>
            </p:nvSpPr>
            <p:spPr>
              <a:xfrm>
                <a:off x="2052542" y="456421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1" name="テキスト ボックス 20">
                <a:extLst>
                  <a:ext uri="{FF2B5EF4-FFF2-40B4-BE49-F238E27FC236}">
                    <a16:creationId xmlns:a16="http://schemas.microsoft.com/office/drawing/2014/main" id="{2E8AD93A-F946-5330-5B2D-BB9BB08D2B4F}"/>
                  </a:ext>
                </a:extLst>
              </p:cNvPr>
              <p:cNvSpPr txBox="1">
                <a:spLocks noRot="1" noChangeAspect="1" noMove="1" noResize="1" noEditPoints="1" noAdjustHandles="1" noChangeArrowheads="1" noChangeShapeType="1" noTextEdit="1"/>
              </p:cNvSpPr>
              <p:nvPr/>
            </p:nvSpPr>
            <p:spPr>
              <a:xfrm>
                <a:off x="2052542" y="4564211"/>
                <a:ext cx="690125" cy="338554"/>
              </a:xfrm>
              <a:prstGeom prst="rect">
                <a:avLst/>
              </a:prstGeom>
              <a:blipFill>
                <a:blip r:embed="rId7"/>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48144B4-F194-DE7A-B56F-C1AAAEA0897D}"/>
                  </a:ext>
                </a:extLst>
              </p:cNvPr>
              <p:cNvSpPr txBox="1"/>
              <p:nvPr/>
            </p:nvSpPr>
            <p:spPr>
              <a:xfrm>
                <a:off x="3201202" y="4355726"/>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4" name="テキスト ボックス 23">
                <a:extLst>
                  <a:ext uri="{FF2B5EF4-FFF2-40B4-BE49-F238E27FC236}">
                    <a16:creationId xmlns:a16="http://schemas.microsoft.com/office/drawing/2014/main" id="{348144B4-F194-DE7A-B56F-C1AAAEA0897D}"/>
                  </a:ext>
                </a:extLst>
              </p:cNvPr>
              <p:cNvSpPr txBox="1">
                <a:spLocks noRot="1" noChangeAspect="1" noMove="1" noResize="1" noEditPoints="1" noAdjustHandles="1" noChangeArrowheads="1" noChangeShapeType="1" noTextEdit="1"/>
              </p:cNvSpPr>
              <p:nvPr/>
            </p:nvSpPr>
            <p:spPr>
              <a:xfrm>
                <a:off x="3201202" y="4355726"/>
                <a:ext cx="691022" cy="338554"/>
              </a:xfrm>
              <a:prstGeom prst="rect">
                <a:avLst/>
              </a:prstGeom>
              <a:blipFill>
                <a:blip r:embed="rId8"/>
                <a:stretch>
                  <a:fillRect b="-12727"/>
                </a:stretch>
              </a:blipFill>
            </p:spPr>
            <p:txBody>
              <a:bodyPr/>
              <a:lstStyle/>
              <a:p>
                <a:r>
                  <a:rPr lang="ja-JP" altLang="en-US">
                    <a:noFill/>
                  </a:rPr>
                  <a:t> </a:t>
                </a:r>
              </a:p>
            </p:txBody>
          </p:sp>
        </mc:Fallback>
      </mc:AlternateContent>
      <p:sp>
        <p:nvSpPr>
          <p:cNvPr id="25" name="フローチャート: 準備 24">
            <a:extLst>
              <a:ext uri="{FF2B5EF4-FFF2-40B4-BE49-F238E27FC236}">
                <a16:creationId xmlns:a16="http://schemas.microsoft.com/office/drawing/2014/main" id="{F6C81C21-7AFB-A11C-C7E4-CE4033067259}"/>
              </a:ext>
            </a:extLst>
          </p:cNvPr>
          <p:cNvSpPr/>
          <p:nvPr/>
        </p:nvSpPr>
        <p:spPr>
          <a:xfrm>
            <a:off x="164891" y="5385599"/>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DE97752A-82CE-08DA-238F-F68C874BE674}"/>
                  </a:ext>
                </a:extLst>
              </p:cNvPr>
              <p:cNvSpPr txBox="1"/>
              <p:nvPr/>
            </p:nvSpPr>
            <p:spPr>
              <a:xfrm>
                <a:off x="1906874" y="5399429"/>
                <a:ext cx="1968744" cy="307777"/>
              </a:xfrm>
              <a:prstGeom prst="rect">
                <a:avLst/>
              </a:prstGeom>
              <a:noFill/>
            </p:spPr>
            <p:txBody>
              <a:bodyPr wrap="none" rtlCol="0">
                <a:spAutoFit/>
              </a:bodyPr>
              <a:lstStyle/>
              <a:p>
                <a14:m>
                  <m:oMath xmlns:m="http://schemas.openxmlformats.org/officeDocument/2006/math">
                    <m:r>
                      <a:rPr kumimoji="1" lang="en-US" altLang="ja-JP" sz="1400" b="0" i="1" smtClean="0">
                        <a:solidFill>
                          <a:schemeClr val="tx1"/>
                        </a:solidFill>
                        <a:latin typeface="Cambria Math" panose="02040503050406030204" pitchFamily="18" charset="0"/>
                      </a:rPr>
                      <m:t>𝑥</m:t>
                    </m:r>
                  </m:oMath>
                </a14:m>
                <a:r>
                  <a:rPr kumimoji="1" lang="en-US" altLang="ja-JP" sz="1400" dirty="0">
                    <a:solidFill>
                      <a:schemeClr val="tx1"/>
                    </a:solidFill>
                    <a:latin typeface="Times New Roman" panose="02020603050405020304" pitchFamily="18" charset="0"/>
                    <a:cs typeface="Times New Roman" panose="02020603050405020304" pitchFamily="18" charset="0"/>
                  </a:rPr>
                  <a:t>:</a:t>
                </a:r>
                <a:r>
                  <a:rPr kumimoji="1" lang="ja-JP" altLang="en-US" sz="1400" dirty="0">
                    <a:solidFill>
                      <a:schemeClr val="tx1"/>
                    </a:solidFill>
                    <a:latin typeface="Times New Roman" panose="02020603050405020304" pitchFamily="18" charset="0"/>
                    <a:cs typeface="Times New Roman" panose="02020603050405020304" pitchFamily="18" charset="0"/>
                  </a:rPr>
                  <a:t> </a:t>
                </a:r>
                <a:r>
                  <a:rPr kumimoji="1" lang="en-US" altLang="ja-JP" sz="1400" dirty="0">
                    <a:solidFill>
                      <a:schemeClr val="tx1"/>
                    </a:solidFill>
                    <a:latin typeface="Times New Roman" panose="02020603050405020304" pitchFamily="18" charset="0"/>
                    <a:cs typeface="Times New Roman" panose="02020603050405020304" pitchFamily="18" charset="0"/>
                  </a:rPr>
                  <a:t>Optimization Variable</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2" name="テキスト ボックス 31">
                <a:extLst>
                  <a:ext uri="{FF2B5EF4-FFF2-40B4-BE49-F238E27FC236}">
                    <a16:creationId xmlns:a16="http://schemas.microsoft.com/office/drawing/2014/main" id="{DE97752A-82CE-08DA-238F-F68C874BE674}"/>
                  </a:ext>
                </a:extLst>
              </p:cNvPr>
              <p:cNvSpPr txBox="1">
                <a:spLocks noRot="1" noChangeAspect="1" noMove="1" noResize="1" noEditPoints="1" noAdjustHandles="1" noChangeArrowheads="1" noChangeShapeType="1" noTextEdit="1"/>
              </p:cNvSpPr>
              <p:nvPr/>
            </p:nvSpPr>
            <p:spPr>
              <a:xfrm>
                <a:off x="1906874" y="5399429"/>
                <a:ext cx="1968744" cy="307777"/>
              </a:xfrm>
              <a:prstGeom prst="rect">
                <a:avLst/>
              </a:prstGeom>
              <a:blipFill>
                <a:blip r:embed="rId9"/>
                <a:stretch>
                  <a:fillRect t="-4000" b="-20000"/>
                </a:stretch>
              </a:blipFill>
            </p:spPr>
            <p:txBody>
              <a:bodyPr/>
              <a:lstStyle/>
              <a:p>
                <a:r>
                  <a:rPr lang="ja-JP" altLang="en-US">
                    <a:noFill/>
                  </a:rPr>
                  <a:t> </a:t>
                </a:r>
              </a:p>
            </p:txBody>
          </p:sp>
        </mc:Fallback>
      </mc:AlternateContent>
      <p:sp>
        <p:nvSpPr>
          <p:cNvPr id="36" name="正方形/長方形 35">
            <a:extLst>
              <a:ext uri="{FF2B5EF4-FFF2-40B4-BE49-F238E27FC236}">
                <a16:creationId xmlns:a16="http://schemas.microsoft.com/office/drawing/2014/main" id="{91A0D766-C9AD-13CB-2AB7-CE505370B226}"/>
              </a:ext>
            </a:extLst>
          </p:cNvPr>
          <p:cNvSpPr/>
          <p:nvPr/>
        </p:nvSpPr>
        <p:spPr>
          <a:xfrm rot="5400000">
            <a:off x="1703528" y="661252"/>
            <a:ext cx="526629" cy="360390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1. Drawing Flow Chart</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sp>
        <p:nvSpPr>
          <p:cNvPr id="37" name="二等辺三角形 36">
            <a:extLst>
              <a:ext uri="{FF2B5EF4-FFF2-40B4-BE49-F238E27FC236}">
                <a16:creationId xmlns:a16="http://schemas.microsoft.com/office/drawing/2014/main" id="{9D23F366-A670-8ECF-0E63-C8317D95FC45}"/>
              </a:ext>
            </a:extLst>
          </p:cNvPr>
          <p:cNvSpPr/>
          <p:nvPr/>
        </p:nvSpPr>
        <p:spPr>
          <a:xfrm rot="5400000">
            <a:off x="3858972" y="4309971"/>
            <a:ext cx="889493" cy="22824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52DE8E1-E62D-1407-58C0-78B30F66D7F5}"/>
                  </a:ext>
                </a:extLst>
              </p:cNvPr>
              <p:cNvSpPr txBox="1"/>
              <p:nvPr/>
            </p:nvSpPr>
            <p:spPr>
              <a:xfrm>
                <a:off x="5411969" y="2982973"/>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38" name="テキスト ボックス 37">
                <a:extLst>
                  <a:ext uri="{FF2B5EF4-FFF2-40B4-BE49-F238E27FC236}">
                    <a16:creationId xmlns:a16="http://schemas.microsoft.com/office/drawing/2014/main" id="{952DE8E1-E62D-1407-58C0-78B30F66D7F5}"/>
                  </a:ext>
                </a:extLst>
              </p:cNvPr>
              <p:cNvSpPr txBox="1">
                <a:spLocks noRot="1" noChangeAspect="1" noMove="1" noResize="1" noEditPoints="1" noAdjustHandles="1" noChangeArrowheads="1" noChangeShapeType="1" noTextEdit="1"/>
              </p:cNvSpPr>
              <p:nvPr/>
            </p:nvSpPr>
            <p:spPr>
              <a:xfrm>
                <a:off x="5411969" y="2982973"/>
                <a:ext cx="715330" cy="307777"/>
              </a:xfrm>
              <a:prstGeom prst="rect">
                <a:avLst/>
              </a:prstGeom>
              <a:blipFill>
                <a:blip r:embed="rId10"/>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2E442D0-980F-6FDA-F223-C52C546F81A9}"/>
                  </a:ext>
                </a:extLst>
              </p:cNvPr>
              <p:cNvSpPr txBox="1"/>
              <p:nvPr/>
            </p:nvSpPr>
            <p:spPr>
              <a:xfrm>
                <a:off x="4490297" y="298338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39" name="テキスト ボックス 38">
                <a:extLst>
                  <a:ext uri="{FF2B5EF4-FFF2-40B4-BE49-F238E27FC236}">
                    <a16:creationId xmlns:a16="http://schemas.microsoft.com/office/drawing/2014/main" id="{52E442D0-980F-6FDA-F223-C52C546F81A9}"/>
                  </a:ext>
                </a:extLst>
              </p:cNvPr>
              <p:cNvSpPr txBox="1">
                <a:spLocks noRot="1" noChangeAspect="1" noMove="1" noResize="1" noEditPoints="1" noAdjustHandles="1" noChangeArrowheads="1" noChangeShapeType="1" noTextEdit="1"/>
              </p:cNvSpPr>
              <p:nvPr/>
            </p:nvSpPr>
            <p:spPr>
              <a:xfrm>
                <a:off x="4490297" y="2983380"/>
                <a:ext cx="846706" cy="307777"/>
              </a:xfrm>
              <a:prstGeom prst="rect">
                <a:avLst/>
              </a:prstGeom>
              <a:blipFill>
                <a:blip r:embed="rId11"/>
                <a:stretch>
                  <a:fillRect r="-2174"/>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D0E57AD5-8E49-9FE9-90C9-D2E44370F25F}"/>
              </a:ext>
            </a:extLst>
          </p:cNvPr>
          <p:cNvSpPr txBox="1"/>
          <p:nvPr/>
        </p:nvSpPr>
        <p:spPr>
          <a:xfrm>
            <a:off x="6342248" y="2982973"/>
            <a:ext cx="1526380" cy="307777"/>
          </a:xfrm>
          <a:prstGeom prst="rect">
            <a:avLst/>
          </a:prstGeom>
          <a:noFill/>
        </p:spPr>
        <p:txBody>
          <a:bodyPr wrap="none" rtlCol="0">
            <a:spAutoFit/>
          </a:bodyPr>
          <a:lstStyle/>
          <a:p>
            <a:r>
              <a:rPr kumimoji="1" lang="en-US" altLang="ja-JP" sz="1400" dirty="0">
                <a:latin typeface="Times New Roman" panose="02020603050405020304" pitchFamily="18" charset="0"/>
                <a:cs typeface="Times New Roman" panose="02020603050405020304" pitchFamily="18" charset="0"/>
              </a:rPr>
              <a:t>(Operational Cost)</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EC72AE8B-BE88-0B1D-983E-518E66C5D937}"/>
                  </a:ext>
                </a:extLst>
              </p:cNvPr>
              <p:cNvSpPr txBox="1"/>
              <p:nvPr/>
            </p:nvSpPr>
            <p:spPr>
              <a:xfrm>
                <a:off x="4435613" y="3273899"/>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1" name="テキスト ボックス 40">
                <a:extLst>
                  <a:ext uri="{FF2B5EF4-FFF2-40B4-BE49-F238E27FC236}">
                    <a16:creationId xmlns:a16="http://schemas.microsoft.com/office/drawing/2014/main" id="{EC72AE8B-BE88-0B1D-983E-518E66C5D937}"/>
                  </a:ext>
                </a:extLst>
              </p:cNvPr>
              <p:cNvSpPr txBox="1">
                <a:spLocks noRot="1" noChangeAspect="1" noMove="1" noResize="1" noEditPoints="1" noAdjustHandles="1" noChangeArrowheads="1" noChangeShapeType="1" noTextEdit="1"/>
              </p:cNvSpPr>
              <p:nvPr/>
            </p:nvSpPr>
            <p:spPr>
              <a:xfrm>
                <a:off x="4435613" y="3273899"/>
                <a:ext cx="846706" cy="307777"/>
              </a:xfrm>
              <a:prstGeom prst="rect">
                <a:avLst/>
              </a:prstGeom>
              <a:blipFill>
                <a:blip r:embed="rId12"/>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799B4D32-F825-F84F-222A-D2F3C1EDD95C}"/>
                  </a:ext>
                </a:extLst>
              </p:cNvPr>
              <p:cNvSpPr txBox="1"/>
              <p:nvPr/>
            </p:nvSpPr>
            <p:spPr>
              <a:xfrm>
                <a:off x="4765496" y="3621517"/>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2" name="テキスト ボックス 41">
                <a:extLst>
                  <a:ext uri="{FF2B5EF4-FFF2-40B4-BE49-F238E27FC236}">
                    <a16:creationId xmlns:a16="http://schemas.microsoft.com/office/drawing/2014/main" id="{799B4D32-F825-F84F-222A-D2F3C1EDD95C}"/>
                  </a:ext>
                </a:extLst>
              </p:cNvPr>
              <p:cNvSpPr txBox="1">
                <a:spLocks noRot="1" noChangeAspect="1" noMove="1" noResize="1" noEditPoints="1" noAdjustHandles="1" noChangeArrowheads="1" noChangeShapeType="1" noTextEdit="1"/>
              </p:cNvSpPr>
              <p:nvPr/>
            </p:nvSpPr>
            <p:spPr>
              <a:xfrm>
                <a:off x="4765496" y="3621517"/>
                <a:ext cx="1846149"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1F972B0F-6D50-FB71-59A6-957BD85FB279}"/>
                  </a:ext>
                </a:extLst>
              </p:cNvPr>
              <p:cNvSpPr txBox="1"/>
              <p:nvPr/>
            </p:nvSpPr>
            <p:spPr>
              <a:xfrm>
                <a:off x="4592347" y="4433237"/>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3" name="テキスト ボックス 42">
                <a:extLst>
                  <a:ext uri="{FF2B5EF4-FFF2-40B4-BE49-F238E27FC236}">
                    <a16:creationId xmlns:a16="http://schemas.microsoft.com/office/drawing/2014/main" id="{1F972B0F-6D50-FB71-59A6-957BD85FB279}"/>
                  </a:ext>
                </a:extLst>
              </p:cNvPr>
              <p:cNvSpPr txBox="1">
                <a:spLocks noRot="1" noChangeAspect="1" noMove="1" noResize="1" noEditPoints="1" noAdjustHandles="1" noChangeArrowheads="1" noChangeShapeType="1" noTextEdit="1"/>
              </p:cNvSpPr>
              <p:nvPr/>
            </p:nvSpPr>
            <p:spPr>
              <a:xfrm>
                <a:off x="4592347" y="4433237"/>
                <a:ext cx="2124324" cy="307777"/>
              </a:xfrm>
              <a:prstGeom prst="rect">
                <a:avLst/>
              </a:prstGeom>
              <a:blipFill>
                <a:blip r:embed="rId14"/>
                <a:stretch>
                  <a:fillRect/>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72B7499E-5B98-44C2-880A-1B4CFE56EB0F}"/>
              </a:ext>
            </a:extLst>
          </p:cNvPr>
          <p:cNvSpPr txBox="1"/>
          <p:nvPr/>
        </p:nvSpPr>
        <p:spPr>
          <a:xfrm>
            <a:off x="6338793" y="5130984"/>
            <a:ext cx="1965603" cy="307777"/>
          </a:xfrm>
          <a:prstGeom prst="rect">
            <a:avLst/>
          </a:prstGeom>
          <a:noFill/>
        </p:spPr>
        <p:txBody>
          <a:bodyPr wrap="none" rtlCol="0">
            <a:spAutoFit/>
          </a:bodyPr>
          <a:lstStyle/>
          <a:p>
            <a:r>
              <a:rPr kumimoji="1" lang="en-US" altLang="ja-JP" sz="1400" dirty="0">
                <a:latin typeface="Times New Roman" panose="02020603050405020304" pitchFamily="18" charset="0"/>
                <a:cs typeface="Times New Roman" panose="02020603050405020304" pitchFamily="18" charset="0"/>
              </a:rPr>
              <a:t>(Facility Characteristics)</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440DB90-7364-6A98-8F66-E7FF95A90C32}"/>
                  </a:ext>
                </a:extLst>
              </p:cNvPr>
              <p:cNvSpPr txBox="1"/>
              <p:nvPr/>
            </p:nvSpPr>
            <p:spPr>
              <a:xfrm>
                <a:off x="5174410" y="4815522"/>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5" name="テキスト ボックス 44">
                <a:extLst>
                  <a:ext uri="{FF2B5EF4-FFF2-40B4-BE49-F238E27FC236}">
                    <a16:creationId xmlns:a16="http://schemas.microsoft.com/office/drawing/2014/main" id="{D440DB90-7364-6A98-8F66-E7FF95A90C32}"/>
                  </a:ext>
                </a:extLst>
              </p:cNvPr>
              <p:cNvSpPr txBox="1">
                <a:spLocks noRot="1" noChangeAspect="1" noMove="1" noResize="1" noEditPoints="1" noAdjustHandles="1" noChangeArrowheads="1" noChangeShapeType="1" noTextEdit="1"/>
              </p:cNvSpPr>
              <p:nvPr/>
            </p:nvSpPr>
            <p:spPr>
              <a:xfrm>
                <a:off x="5174410" y="4815522"/>
                <a:ext cx="1028318" cy="307777"/>
              </a:xfrm>
              <a:prstGeom prst="rect">
                <a:avLst/>
              </a:prstGeom>
              <a:blipFill>
                <a:blip r:embed="rId15"/>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09A25C94-06FD-EE0C-9330-2269A1B239B7}"/>
                  </a:ext>
                </a:extLst>
              </p:cNvPr>
              <p:cNvSpPr txBox="1"/>
              <p:nvPr/>
            </p:nvSpPr>
            <p:spPr>
              <a:xfrm>
                <a:off x="5224016" y="5132839"/>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6" name="テキスト ボックス 45">
                <a:extLst>
                  <a:ext uri="{FF2B5EF4-FFF2-40B4-BE49-F238E27FC236}">
                    <a16:creationId xmlns:a16="http://schemas.microsoft.com/office/drawing/2014/main" id="{09A25C94-06FD-EE0C-9330-2269A1B239B7}"/>
                  </a:ext>
                </a:extLst>
              </p:cNvPr>
              <p:cNvSpPr txBox="1">
                <a:spLocks noRot="1" noChangeAspect="1" noMove="1" noResize="1" noEditPoints="1" noAdjustHandles="1" noChangeArrowheads="1" noChangeShapeType="1" noTextEdit="1"/>
              </p:cNvSpPr>
              <p:nvPr/>
            </p:nvSpPr>
            <p:spPr>
              <a:xfrm>
                <a:off x="5224016" y="5132839"/>
                <a:ext cx="939576" cy="307777"/>
              </a:xfrm>
              <a:prstGeom prst="rect">
                <a:avLst/>
              </a:prstGeom>
              <a:blipFill>
                <a:blip r:embed="rId16"/>
                <a:stretch>
                  <a:fillRect b="-1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82609CA7-176E-371F-461D-531E10B186C2}"/>
                  </a:ext>
                </a:extLst>
              </p:cNvPr>
              <p:cNvSpPr txBox="1"/>
              <p:nvPr/>
            </p:nvSpPr>
            <p:spPr>
              <a:xfrm>
                <a:off x="5222435" y="5460029"/>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8" name="テキスト ボックス 47">
                <a:extLst>
                  <a:ext uri="{FF2B5EF4-FFF2-40B4-BE49-F238E27FC236}">
                    <a16:creationId xmlns:a16="http://schemas.microsoft.com/office/drawing/2014/main" id="{82609CA7-176E-371F-461D-531E10B186C2}"/>
                  </a:ext>
                </a:extLst>
              </p:cNvPr>
              <p:cNvSpPr txBox="1">
                <a:spLocks noRot="1" noChangeAspect="1" noMove="1" noResize="1" noEditPoints="1" noAdjustHandles="1" noChangeArrowheads="1" noChangeShapeType="1" noTextEdit="1"/>
              </p:cNvSpPr>
              <p:nvPr/>
            </p:nvSpPr>
            <p:spPr>
              <a:xfrm>
                <a:off x="5222435" y="5460029"/>
                <a:ext cx="939576" cy="307777"/>
              </a:xfrm>
              <a:prstGeom prst="rect">
                <a:avLst/>
              </a:prstGeom>
              <a:blipFill>
                <a:blip r:embed="rId17"/>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0E7EA628-127C-FD89-E650-5DDB3818FF3F}"/>
                  </a:ext>
                </a:extLst>
              </p:cNvPr>
              <p:cNvSpPr txBox="1"/>
              <p:nvPr/>
            </p:nvSpPr>
            <p:spPr>
              <a:xfrm>
                <a:off x="4417841" y="3564313"/>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9" name="テキスト ボックス 48">
                <a:extLst>
                  <a:ext uri="{FF2B5EF4-FFF2-40B4-BE49-F238E27FC236}">
                    <a16:creationId xmlns:a16="http://schemas.microsoft.com/office/drawing/2014/main" id="{0E7EA628-127C-FD89-E650-5DDB3818FF3F}"/>
                  </a:ext>
                </a:extLst>
              </p:cNvPr>
              <p:cNvSpPr txBox="1">
                <a:spLocks noRot="1" noChangeAspect="1" noMove="1" noResize="1" noEditPoints="1" noAdjustHandles="1" noChangeArrowheads="1" noChangeShapeType="1" noTextEdit="1"/>
              </p:cNvSpPr>
              <p:nvPr/>
            </p:nvSpPr>
            <p:spPr>
              <a:xfrm>
                <a:off x="4417841" y="3564313"/>
                <a:ext cx="452566" cy="2353401"/>
              </a:xfrm>
              <a:prstGeom prst="rect">
                <a:avLst/>
              </a:prstGeom>
              <a:blipFill>
                <a:blip r:embed="rId18"/>
                <a:stretch>
                  <a:fillRect/>
                </a:stretch>
              </a:blipFill>
            </p:spPr>
            <p:txBody>
              <a:bodyPr/>
              <a:lstStyle/>
              <a:p>
                <a:r>
                  <a:rPr lang="ja-JP" altLang="en-US">
                    <a:noFill/>
                  </a:rPr>
                  <a:t> </a:t>
                </a:r>
              </a:p>
            </p:txBody>
          </p:sp>
        </mc:Fallback>
      </mc:AlternateContent>
      <p:sp>
        <p:nvSpPr>
          <p:cNvPr id="50" name="正方形/長方形 49">
            <a:extLst>
              <a:ext uri="{FF2B5EF4-FFF2-40B4-BE49-F238E27FC236}">
                <a16:creationId xmlns:a16="http://schemas.microsoft.com/office/drawing/2014/main" id="{A3160D51-5B96-3A63-D5FA-89B4E565376D}"/>
              </a:ext>
            </a:extLst>
          </p:cNvPr>
          <p:cNvSpPr/>
          <p:nvPr/>
        </p:nvSpPr>
        <p:spPr>
          <a:xfrm rot="5400000">
            <a:off x="6032866" y="608151"/>
            <a:ext cx="515590" cy="371009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2. Formulation </a:t>
            </a:r>
          </a:p>
          <a:p>
            <a:pPr algn="ctr"/>
            <a:r>
              <a:rPr kumimoji="1" lang="en-US" altLang="ja-JP" dirty="0">
                <a:solidFill>
                  <a:schemeClr val="bg1"/>
                </a:solidFill>
                <a:latin typeface="Times New Roman" panose="02020603050405020304" pitchFamily="18" charset="0"/>
                <a:cs typeface="Times New Roman" panose="02020603050405020304" pitchFamily="18" charset="0"/>
              </a:rPr>
              <a:t>Optimization Problem</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cxnSp>
        <p:nvCxnSpPr>
          <p:cNvPr id="51" name="直線矢印コネクタ 50">
            <a:extLst>
              <a:ext uri="{FF2B5EF4-FFF2-40B4-BE49-F238E27FC236}">
                <a16:creationId xmlns:a16="http://schemas.microsoft.com/office/drawing/2014/main" id="{99139ADD-1D60-90BA-3F4A-0A402D09A919}"/>
              </a:ext>
            </a:extLst>
          </p:cNvPr>
          <p:cNvCxnSpPr>
            <a:cxnSpLocks/>
          </p:cNvCxnSpPr>
          <p:nvPr/>
        </p:nvCxnSpPr>
        <p:spPr>
          <a:xfrm flipV="1">
            <a:off x="9128597" y="2932551"/>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CA3302CE-A8EC-5E99-02EF-7D5C575A4503}"/>
                  </a:ext>
                </a:extLst>
              </p:cNvPr>
              <p:cNvSpPr txBox="1"/>
              <p:nvPr/>
            </p:nvSpPr>
            <p:spPr>
              <a:xfrm>
                <a:off x="10164038" y="5089617"/>
                <a:ext cx="776751" cy="338554"/>
              </a:xfrm>
              <a:prstGeom prst="rect">
                <a:avLst/>
              </a:prstGeom>
              <a:noFill/>
            </p:spPr>
            <p:txBody>
              <a:bodyPr wrap="none" rtlCol="0">
                <a:spAutoFit/>
              </a:bodyPr>
              <a:lstStyle/>
              <a:p>
                <a:r>
                  <a:rPr kumimoji="1" lang="en-US" altLang="ja-JP" sz="1600" dirty="0">
                    <a:latin typeface="Times New Roman" panose="02020603050405020304" pitchFamily="18" charset="0"/>
                    <a:cs typeface="Times New Roman" panose="02020603050405020304" pitchFamily="18" charset="0"/>
                  </a:rPr>
                  <a:t>Time </a:t>
                </a:r>
                <a14:m>
                  <m:oMath xmlns:m="http://schemas.openxmlformats.org/officeDocument/2006/math">
                    <m:r>
                      <a:rPr kumimoji="1" lang="en-US" altLang="ja-JP" sz="1600" i="1" smtClean="0">
                        <a:latin typeface="Cambria Math" panose="02040503050406030204" pitchFamily="18" charset="0"/>
                      </a:rPr>
                      <m:t>𝑡</m:t>
                    </m:r>
                  </m:oMath>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57" name="テキスト ボックス 56">
                <a:extLst>
                  <a:ext uri="{FF2B5EF4-FFF2-40B4-BE49-F238E27FC236}">
                    <a16:creationId xmlns:a16="http://schemas.microsoft.com/office/drawing/2014/main" id="{CA3302CE-A8EC-5E99-02EF-7D5C575A4503}"/>
                  </a:ext>
                </a:extLst>
              </p:cNvPr>
              <p:cNvSpPr txBox="1">
                <a:spLocks noRot="1" noChangeAspect="1" noMove="1" noResize="1" noEditPoints="1" noAdjustHandles="1" noChangeArrowheads="1" noChangeShapeType="1" noTextEdit="1"/>
              </p:cNvSpPr>
              <p:nvPr/>
            </p:nvSpPr>
            <p:spPr>
              <a:xfrm>
                <a:off x="10164038" y="5089617"/>
                <a:ext cx="776751" cy="338554"/>
              </a:xfrm>
              <a:prstGeom prst="rect">
                <a:avLst/>
              </a:prstGeom>
              <a:blipFill>
                <a:blip r:embed="rId19"/>
                <a:stretch>
                  <a:fillRect l="-390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19639332-5C09-588D-62A8-852A28B1E750}"/>
                  </a:ext>
                </a:extLst>
              </p:cNvPr>
              <p:cNvSpPr txBox="1"/>
              <p:nvPr/>
            </p:nvSpPr>
            <p:spPr>
              <a:xfrm>
                <a:off x="8668025" y="3279514"/>
                <a:ext cx="4397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1</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58" name="テキスト ボックス 57">
                <a:extLst>
                  <a:ext uri="{FF2B5EF4-FFF2-40B4-BE49-F238E27FC236}">
                    <a16:creationId xmlns:a16="http://schemas.microsoft.com/office/drawing/2014/main" id="{19639332-5C09-588D-62A8-852A28B1E750}"/>
                  </a:ext>
                </a:extLst>
              </p:cNvPr>
              <p:cNvSpPr txBox="1">
                <a:spLocks noRot="1" noChangeAspect="1" noMove="1" noResize="1" noEditPoints="1" noAdjustHandles="1" noChangeArrowheads="1" noChangeShapeType="1" noTextEdit="1"/>
              </p:cNvSpPr>
              <p:nvPr/>
            </p:nvSpPr>
            <p:spPr>
              <a:xfrm>
                <a:off x="8668025" y="3279514"/>
                <a:ext cx="439736" cy="338554"/>
              </a:xfrm>
              <a:prstGeom prst="rect">
                <a:avLst/>
              </a:prstGeom>
              <a:blipFill>
                <a:blip r:embed="rId20"/>
                <a:stretch>
                  <a:fillRect/>
                </a:stretch>
              </a:blipFill>
            </p:spPr>
            <p:txBody>
              <a:bodyPr/>
              <a:lstStyle/>
              <a:p>
                <a:r>
                  <a:rPr lang="ja-JP" altLang="en-US">
                    <a:noFill/>
                  </a:rPr>
                  <a:t> </a:t>
                </a:r>
              </a:p>
            </p:txBody>
          </p:sp>
        </mc:Fallback>
      </mc:AlternateContent>
      <p:cxnSp>
        <p:nvCxnSpPr>
          <p:cNvPr id="63" name="直線矢印コネクタ 62">
            <a:extLst>
              <a:ext uri="{FF2B5EF4-FFF2-40B4-BE49-F238E27FC236}">
                <a16:creationId xmlns:a16="http://schemas.microsoft.com/office/drawing/2014/main" id="{1BDB9956-B11B-86ED-AC15-778407D8A467}"/>
              </a:ext>
            </a:extLst>
          </p:cNvPr>
          <p:cNvCxnSpPr>
            <a:cxnSpLocks/>
          </p:cNvCxnSpPr>
          <p:nvPr/>
        </p:nvCxnSpPr>
        <p:spPr>
          <a:xfrm flipV="1">
            <a:off x="9128597" y="3968072"/>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73EE2E1A-9472-1B5A-E35D-C86760201E61}"/>
                  </a:ext>
                </a:extLst>
              </p:cNvPr>
              <p:cNvSpPr txBox="1"/>
              <p:nvPr/>
            </p:nvSpPr>
            <p:spPr>
              <a:xfrm>
                <a:off x="8672285" y="4430028"/>
                <a:ext cx="4444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i="1">
                              <a:latin typeface="Cambria Math" panose="02040503050406030204" pitchFamily="18" charset="0"/>
                            </a:rPr>
                            <m:t>𝑥</m:t>
                          </m:r>
                        </m:e>
                        <m:sub>
                          <m:r>
                            <a:rPr kumimoji="1" lang="en-US" altLang="ja-JP" sz="1600" b="0" i="1" smtClean="0">
                              <a:latin typeface="Cambria Math" panose="02040503050406030204" pitchFamily="18" charset="0"/>
                            </a:rPr>
                            <m:t>2</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64" name="テキスト ボックス 63">
                <a:extLst>
                  <a:ext uri="{FF2B5EF4-FFF2-40B4-BE49-F238E27FC236}">
                    <a16:creationId xmlns:a16="http://schemas.microsoft.com/office/drawing/2014/main" id="{73EE2E1A-9472-1B5A-E35D-C86760201E61}"/>
                  </a:ext>
                </a:extLst>
              </p:cNvPr>
              <p:cNvSpPr txBox="1">
                <a:spLocks noRot="1" noChangeAspect="1" noMove="1" noResize="1" noEditPoints="1" noAdjustHandles="1" noChangeArrowheads="1" noChangeShapeType="1" noTextEdit="1"/>
              </p:cNvSpPr>
              <p:nvPr/>
            </p:nvSpPr>
            <p:spPr>
              <a:xfrm>
                <a:off x="8672285" y="4430028"/>
                <a:ext cx="444481" cy="338554"/>
              </a:xfrm>
              <a:prstGeom prst="rect">
                <a:avLst/>
              </a:prstGeom>
              <a:blipFill>
                <a:blip r:embed="rId21"/>
                <a:stretch>
                  <a:fillRect/>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C8188BF9-DED1-2EF6-C3E9-D3479A6CEE2B}"/>
              </a:ext>
            </a:extLst>
          </p:cNvPr>
          <p:cNvCxnSpPr>
            <a:cxnSpLocks/>
          </p:cNvCxnSpPr>
          <p:nvPr/>
        </p:nvCxnSpPr>
        <p:spPr>
          <a:xfrm flipV="1">
            <a:off x="9128597" y="5090799"/>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B01356D7-DF28-B340-8367-C3CF26F7232E}"/>
              </a:ext>
            </a:extLst>
          </p:cNvPr>
          <p:cNvSpPr/>
          <p:nvPr/>
        </p:nvSpPr>
        <p:spPr>
          <a:xfrm>
            <a:off x="9220289" y="323003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7" name="正方形/長方形 66">
            <a:extLst>
              <a:ext uri="{FF2B5EF4-FFF2-40B4-BE49-F238E27FC236}">
                <a16:creationId xmlns:a16="http://schemas.microsoft.com/office/drawing/2014/main" id="{50C6C9AC-C48D-6465-EC38-DE9984BD482E}"/>
              </a:ext>
            </a:extLst>
          </p:cNvPr>
          <p:cNvSpPr/>
          <p:nvPr/>
        </p:nvSpPr>
        <p:spPr>
          <a:xfrm>
            <a:off x="9629212" y="34679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8" name="正方形/長方形 67">
            <a:extLst>
              <a:ext uri="{FF2B5EF4-FFF2-40B4-BE49-F238E27FC236}">
                <a16:creationId xmlns:a16="http://schemas.microsoft.com/office/drawing/2014/main" id="{F1157282-396F-09A5-C665-392E83F240B4}"/>
              </a:ext>
            </a:extLst>
          </p:cNvPr>
          <p:cNvSpPr/>
          <p:nvPr/>
        </p:nvSpPr>
        <p:spPr>
          <a:xfrm>
            <a:off x="10546474" y="35630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9" name="正方形/長方形 68">
            <a:extLst>
              <a:ext uri="{FF2B5EF4-FFF2-40B4-BE49-F238E27FC236}">
                <a16:creationId xmlns:a16="http://schemas.microsoft.com/office/drawing/2014/main" id="{EA4FAAE0-048A-2573-B5F6-642AF4A83362}"/>
              </a:ext>
            </a:extLst>
          </p:cNvPr>
          <p:cNvSpPr/>
          <p:nvPr/>
        </p:nvSpPr>
        <p:spPr>
          <a:xfrm>
            <a:off x="11039850" y="338201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0" name="正方形/長方形 69">
            <a:extLst>
              <a:ext uri="{FF2B5EF4-FFF2-40B4-BE49-F238E27FC236}">
                <a16:creationId xmlns:a16="http://schemas.microsoft.com/office/drawing/2014/main" id="{F61404D8-6E74-4EE0-D0E1-5D261001F6D2}"/>
              </a:ext>
            </a:extLst>
          </p:cNvPr>
          <p:cNvSpPr/>
          <p:nvPr/>
        </p:nvSpPr>
        <p:spPr>
          <a:xfrm>
            <a:off x="11526499" y="3190637"/>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1" name="正方形/長方形 70">
            <a:extLst>
              <a:ext uri="{FF2B5EF4-FFF2-40B4-BE49-F238E27FC236}">
                <a16:creationId xmlns:a16="http://schemas.microsoft.com/office/drawing/2014/main" id="{4C53F899-55F1-84CA-646D-E51E27F74321}"/>
              </a:ext>
            </a:extLst>
          </p:cNvPr>
          <p:cNvSpPr/>
          <p:nvPr/>
        </p:nvSpPr>
        <p:spPr>
          <a:xfrm>
            <a:off x="10067362" y="37346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72" name="直線コネクタ 71">
            <a:extLst>
              <a:ext uri="{FF2B5EF4-FFF2-40B4-BE49-F238E27FC236}">
                <a16:creationId xmlns:a16="http://schemas.microsoft.com/office/drawing/2014/main" id="{7E03E781-EC6E-782E-1CD0-97F1DE6202F1}"/>
              </a:ext>
            </a:extLst>
          </p:cNvPr>
          <p:cNvCxnSpPr>
            <a:cxnSpLocks/>
            <a:stCxn id="66" idx="3"/>
            <a:endCxn id="67" idx="1"/>
          </p:cNvCxnSpPr>
          <p:nvPr/>
        </p:nvCxnSpPr>
        <p:spPr>
          <a:xfrm>
            <a:off x="9292289" y="3266036"/>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3706B6FE-4188-6B9C-BAAE-4929505E07E0}"/>
              </a:ext>
            </a:extLst>
          </p:cNvPr>
          <p:cNvCxnSpPr>
            <a:cxnSpLocks/>
            <a:stCxn id="67" idx="3"/>
            <a:endCxn id="71" idx="0"/>
          </p:cNvCxnSpPr>
          <p:nvPr/>
        </p:nvCxnSpPr>
        <p:spPr>
          <a:xfrm>
            <a:off x="9701212" y="3503925"/>
            <a:ext cx="402150" cy="23070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57C7F8A5-87B8-E139-5841-85FC3D6166D8}"/>
              </a:ext>
            </a:extLst>
          </p:cNvPr>
          <p:cNvCxnSpPr>
            <a:cxnSpLocks/>
            <a:stCxn id="68" idx="1"/>
            <a:endCxn id="71" idx="0"/>
          </p:cNvCxnSpPr>
          <p:nvPr/>
        </p:nvCxnSpPr>
        <p:spPr>
          <a:xfrm flipH="1">
            <a:off x="10103362" y="3599054"/>
            <a:ext cx="443112" cy="13557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A5A2F15A-4D15-BDB9-FB09-571CB1B32FD5}"/>
              </a:ext>
            </a:extLst>
          </p:cNvPr>
          <p:cNvCxnSpPr>
            <a:cxnSpLocks/>
            <a:stCxn id="69" idx="1"/>
            <a:endCxn id="68" idx="3"/>
          </p:cNvCxnSpPr>
          <p:nvPr/>
        </p:nvCxnSpPr>
        <p:spPr>
          <a:xfrm flipH="1">
            <a:off x="10618474" y="3418010"/>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97D06A6-BD4C-924A-DC29-D82148AC7660}"/>
              </a:ext>
            </a:extLst>
          </p:cNvPr>
          <p:cNvCxnSpPr>
            <a:cxnSpLocks/>
            <a:stCxn id="70" idx="1"/>
            <a:endCxn id="69" idx="3"/>
          </p:cNvCxnSpPr>
          <p:nvPr/>
        </p:nvCxnSpPr>
        <p:spPr>
          <a:xfrm flipH="1">
            <a:off x="11111850" y="3226637"/>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B6783246-743A-4EEB-757B-14D03DA73E80}"/>
              </a:ext>
            </a:extLst>
          </p:cNvPr>
          <p:cNvSpPr txBox="1"/>
          <p:nvPr/>
        </p:nvSpPr>
        <p:spPr>
          <a:xfrm>
            <a:off x="9159287" y="5418460"/>
            <a:ext cx="2696902" cy="338554"/>
          </a:xfrm>
          <a:prstGeom prst="rect">
            <a:avLst/>
          </a:prstGeom>
          <a:noFill/>
        </p:spPr>
        <p:txBody>
          <a:bodyPr wrap="square" rtlCol="0">
            <a:spAutoFit/>
          </a:bodyPr>
          <a:lstStyle/>
          <a:p>
            <a:pPr algn="ctr"/>
            <a:r>
              <a:rPr kumimoji="1" lang="en-US" altLang="ja-JP" sz="1600" dirty="0">
                <a:latin typeface="Times New Roman" panose="02020603050405020304" pitchFamily="18" charset="0"/>
                <a:cs typeface="Times New Roman" panose="02020603050405020304" pitchFamily="18" charset="0"/>
              </a:rPr>
              <a:t>Operational Cost</a:t>
            </a:r>
            <a:r>
              <a:rPr kumimoji="1" lang="ja-JP" altLang="en-US" sz="1600" dirty="0">
                <a:latin typeface="Times New Roman" panose="02020603050405020304" pitchFamily="18" charset="0"/>
                <a:cs typeface="Times New Roman" panose="02020603050405020304" pitchFamily="18" charset="0"/>
              </a:rPr>
              <a:t> </a:t>
            </a:r>
            <a:r>
              <a:rPr kumimoji="1" lang="en-US" altLang="ja-JP" sz="1600" dirty="0">
                <a:latin typeface="Times New Roman" panose="02020603050405020304" pitchFamily="18" charset="0"/>
                <a:cs typeface="Times New Roman" panose="02020603050405020304" pitchFamily="18" charset="0"/>
              </a:rPr>
              <a:t>is $XX.</a:t>
            </a:r>
            <a:endParaRPr kumimoji="1" lang="ja-JP" altLang="en-US" sz="1600" dirty="0">
              <a:latin typeface="Times New Roman" panose="02020603050405020304" pitchFamily="18" charset="0"/>
              <a:cs typeface="Times New Roman" panose="02020603050405020304" pitchFamily="18" charset="0"/>
            </a:endParaRPr>
          </a:p>
        </p:txBody>
      </p:sp>
      <p:cxnSp>
        <p:nvCxnSpPr>
          <p:cNvPr id="78" name="直線コネクタ 77">
            <a:extLst>
              <a:ext uri="{FF2B5EF4-FFF2-40B4-BE49-F238E27FC236}">
                <a16:creationId xmlns:a16="http://schemas.microsoft.com/office/drawing/2014/main" id="{46FE02DC-34F8-2A40-8C47-F34A49C00120}"/>
              </a:ext>
            </a:extLst>
          </p:cNvPr>
          <p:cNvCxnSpPr/>
          <p:nvPr/>
        </p:nvCxnSpPr>
        <p:spPr>
          <a:xfrm>
            <a:off x="9128597" y="3101443"/>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BE33CB50-2F21-7F24-F4EF-A6B3ABD985CA}"/>
              </a:ext>
            </a:extLst>
          </p:cNvPr>
          <p:cNvCxnSpPr/>
          <p:nvPr/>
        </p:nvCxnSpPr>
        <p:spPr>
          <a:xfrm>
            <a:off x="9128597" y="3838962"/>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8FF87ABC-1E7C-7F20-CD79-6724BEAB6749}"/>
              </a:ext>
            </a:extLst>
          </p:cNvPr>
          <p:cNvCxnSpPr/>
          <p:nvPr/>
        </p:nvCxnSpPr>
        <p:spPr>
          <a:xfrm>
            <a:off x="9141387" y="4234699"/>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F7E827E-C18C-6638-2A09-BAEEEABB5085}"/>
              </a:ext>
            </a:extLst>
          </p:cNvPr>
          <p:cNvCxnSpPr/>
          <p:nvPr/>
        </p:nvCxnSpPr>
        <p:spPr>
          <a:xfrm>
            <a:off x="9141387" y="4972218"/>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正方形/長方形 81">
            <a:extLst>
              <a:ext uri="{FF2B5EF4-FFF2-40B4-BE49-F238E27FC236}">
                <a16:creationId xmlns:a16="http://schemas.microsoft.com/office/drawing/2014/main" id="{432B802B-35B5-6ACE-3B27-2CF5609B41CD}"/>
              </a:ext>
            </a:extLst>
          </p:cNvPr>
          <p:cNvSpPr/>
          <p:nvPr/>
        </p:nvSpPr>
        <p:spPr>
          <a:xfrm>
            <a:off x="9216704" y="470623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3" name="正方形/長方形 82">
            <a:extLst>
              <a:ext uri="{FF2B5EF4-FFF2-40B4-BE49-F238E27FC236}">
                <a16:creationId xmlns:a16="http://schemas.microsoft.com/office/drawing/2014/main" id="{F9E5B439-7CAB-5828-32A2-F57BDF7D8ACA}"/>
              </a:ext>
            </a:extLst>
          </p:cNvPr>
          <p:cNvSpPr/>
          <p:nvPr/>
        </p:nvSpPr>
        <p:spPr>
          <a:xfrm>
            <a:off x="9625627" y="449644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4" name="正方形/長方形 83">
            <a:extLst>
              <a:ext uri="{FF2B5EF4-FFF2-40B4-BE49-F238E27FC236}">
                <a16:creationId xmlns:a16="http://schemas.microsoft.com/office/drawing/2014/main" id="{F3BE5725-3C0D-FDD8-2FD3-39BF8F14E923}"/>
              </a:ext>
            </a:extLst>
          </p:cNvPr>
          <p:cNvSpPr/>
          <p:nvPr/>
        </p:nvSpPr>
        <p:spPr>
          <a:xfrm>
            <a:off x="10542889" y="4334398"/>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5" name="正方形/長方形 84">
            <a:extLst>
              <a:ext uri="{FF2B5EF4-FFF2-40B4-BE49-F238E27FC236}">
                <a16:creationId xmlns:a16="http://schemas.microsoft.com/office/drawing/2014/main" id="{952814C7-7FF5-48A4-21F5-55E9B604B406}"/>
              </a:ext>
            </a:extLst>
          </p:cNvPr>
          <p:cNvSpPr/>
          <p:nvPr/>
        </p:nvSpPr>
        <p:spPr>
          <a:xfrm>
            <a:off x="11036265" y="43057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6" name="正方形/長方形 85">
            <a:extLst>
              <a:ext uri="{FF2B5EF4-FFF2-40B4-BE49-F238E27FC236}">
                <a16:creationId xmlns:a16="http://schemas.microsoft.com/office/drawing/2014/main" id="{169F8155-32BF-307E-7331-55F1D989D042}"/>
              </a:ext>
            </a:extLst>
          </p:cNvPr>
          <p:cNvSpPr/>
          <p:nvPr/>
        </p:nvSpPr>
        <p:spPr>
          <a:xfrm>
            <a:off x="11522914" y="437155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7" name="正方形/長方形 86">
            <a:extLst>
              <a:ext uri="{FF2B5EF4-FFF2-40B4-BE49-F238E27FC236}">
                <a16:creationId xmlns:a16="http://schemas.microsoft.com/office/drawing/2014/main" id="{954AB663-007C-F084-7FC7-F5C0D29FA791}"/>
              </a:ext>
            </a:extLst>
          </p:cNvPr>
          <p:cNvSpPr/>
          <p:nvPr/>
        </p:nvSpPr>
        <p:spPr>
          <a:xfrm>
            <a:off x="10063777" y="433451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88" name="直線コネクタ 87">
            <a:extLst>
              <a:ext uri="{FF2B5EF4-FFF2-40B4-BE49-F238E27FC236}">
                <a16:creationId xmlns:a16="http://schemas.microsoft.com/office/drawing/2014/main" id="{F0B2FB55-D3F9-DB36-39BF-147842C564F2}"/>
              </a:ext>
            </a:extLst>
          </p:cNvPr>
          <p:cNvCxnSpPr>
            <a:cxnSpLocks/>
            <a:stCxn id="82" idx="3"/>
            <a:endCxn id="83" idx="1"/>
          </p:cNvCxnSpPr>
          <p:nvPr/>
        </p:nvCxnSpPr>
        <p:spPr>
          <a:xfrm flipV="1">
            <a:off x="9288704" y="4532444"/>
            <a:ext cx="336923" cy="20978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0716C-FD95-92AF-C1DB-71967B3FDF5F}"/>
              </a:ext>
            </a:extLst>
          </p:cNvPr>
          <p:cNvCxnSpPr>
            <a:cxnSpLocks/>
            <a:stCxn id="83" idx="3"/>
            <a:endCxn id="87" idx="0"/>
          </p:cNvCxnSpPr>
          <p:nvPr/>
        </p:nvCxnSpPr>
        <p:spPr>
          <a:xfrm flipV="1">
            <a:off x="9697627" y="4334519"/>
            <a:ext cx="402150" cy="19792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C0FA22BD-E8A4-EA1D-78E8-563B3AB9C896}"/>
              </a:ext>
            </a:extLst>
          </p:cNvPr>
          <p:cNvCxnSpPr>
            <a:cxnSpLocks/>
            <a:stCxn id="84" idx="1"/>
            <a:endCxn id="87" idx="0"/>
          </p:cNvCxnSpPr>
          <p:nvPr/>
        </p:nvCxnSpPr>
        <p:spPr>
          <a:xfrm flipH="1" flipV="1">
            <a:off x="10099777" y="4334519"/>
            <a:ext cx="443112" cy="3587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DF24CD2C-E755-783D-780C-EFC0B2A9989D}"/>
              </a:ext>
            </a:extLst>
          </p:cNvPr>
          <p:cNvCxnSpPr>
            <a:cxnSpLocks/>
            <a:stCxn id="85" idx="1"/>
            <a:endCxn id="84" idx="3"/>
          </p:cNvCxnSpPr>
          <p:nvPr/>
        </p:nvCxnSpPr>
        <p:spPr>
          <a:xfrm flipH="1">
            <a:off x="10614889" y="4341754"/>
            <a:ext cx="421376" cy="286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C83A4B0D-445A-E0C2-F653-DDEB9817F33B}"/>
              </a:ext>
            </a:extLst>
          </p:cNvPr>
          <p:cNvCxnSpPr>
            <a:cxnSpLocks/>
            <a:stCxn id="86" idx="1"/>
            <a:endCxn id="85" idx="3"/>
          </p:cNvCxnSpPr>
          <p:nvPr/>
        </p:nvCxnSpPr>
        <p:spPr>
          <a:xfrm flipH="1" flipV="1">
            <a:off x="11108265" y="4341754"/>
            <a:ext cx="414649" cy="6580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8F4CDBBF-01F6-6393-EC1D-A02D1FD6C3FB}"/>
                  </a:ext>
                </a:extLst>
              </p:cNvPr>
              <p:cNvSpPr txBox="1"/>
              <p:nvPr/>
            </p:nvSpPr>
            <p:spPr>
              <a:xfrm>
                <a:off x="9090606" y="50881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1</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3" name="テキスト ボックス 92">
                <a:extLst>
                  <a:ext uri="{FF2B5EF4-FFF2-40B4-BE49-F238E27FC236}">
                    <a16:creationId xmlns:a16="http://schemas.microsoft.com/office/drawing/2014/main" id="{8F4CDBBF-01F6-6393-EC1D-A02D1FD6C3FB}"/>
                  </a:ext>
                </a:extLst>
              </p:cNvPr>
              <p:cNvSpPr txBox="1">
                <a:spLocks noRot="1" noChangeAspect="1" noMove="1" noResize="1" noEditPoints="1" noAdjustHandles="1" noChangeArrowheads="1" noChangeShapeType="1" noTextEdit="1"/>
              </p:cNvSpPr>
              <p:nvPr/>
            </p:nvSpPr>
            <p:spPr>
              <a:xfrm>
                <a:off x="9090606" y="5088162"/>
                <a:ext cx="349775" cy="338554"/>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テキスト ボックス 93">
                <a:extLst>
                  <a:ext uri="{FF2B5EF4-FFF2-40B4-BE49-F238E27FC236}">
                    <a16:creationId xmlns:a16="http://schemas.microsoft.com/office/drawing/2014/main" id="{44BFA009-6D63-E99A-BFAF-4437203189C9}"/>
                  </a:ext>
                </a:extLst>
              </p:cNvPr>
              <p:cNvSpPr txBox="1"/>
              <p:nvPr/>
            </p:nvSpPr>
            <p:spPr>
              <a:xfrm>
                <a:off x="11433312" y="50881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𝐿</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4" name="テキスト ボックス 93">
                <a:extLst>
                  <a:ext uri="{FF2B5EF4-FFF2-40B4-BE49-F238E27FC236}">
                    <a16:creationId xmlns:a16="http://schemas.microsoft.com/office/drawing/2014/main" id="{44BFA009-6D63-E99A-BFAF-4437203189C9}"/>
                  </a:ext>
                </a:extLst>
              </p:cNvPr>
              <p:cNvSpPr txBox="1">
                <a:spLocks noRot="1" noChangeAspect="1" noMove="1" noResize="1" noEditPoints="1" noAdjustHandles="1" noChangeArrowheads="1" noChangeShapeType="1" noTextEdit="1"/>
              </p:cNvSpPr>
              <p:nvPr/>
            </p:nvSpPr>
            <p:spPr>
              <a:xfrm>
                <a:off x="11433312" y="5088162"/>
                <a:ext cx="349775" cy="338554"/>
              </a:xfrm>
              <a:prstGeom prst="rect">
                <a:avLst/>
              </a:prstGeom>
              <a:blipFill>
                <a:blip r:embed="rId23"/>
                <a:stretch>
                  <a:fillRect/>
                </a:stretch>
              </a:blipFill>
            </p:spPr>
            <p:txBody>
              <a:bodyPr/>
              <a:lstStyle/>
              <a:p>
                <a:r>
                  <a:rPr lang="ja-JP" altLang="en-US">
                    <a:noFill/>
                  </a:rPr>
                  <a:t> </a:t>
                </a:r>
              </a:p>
            </p:txBody>
          </p:sp>
        </mc:Fallback>
      </mc:AlternateContent>
      <p:sp>
        <p:nvSpPr>
          <p:cNvPr id="95" name="正方形/長方形 94">
            <a:extLst>
              <a:ext uri="{FF2B5EF4-FFF2-40B4-BE49-F238E27FC236}">
                <a16:creationId xmlns:a16="http://schemas.microsoft.com/office/drawing/2014/main" id="{4F731A82-C168-72C8-478A-BE4D096C197A}"/>
              </a:ext>
            </a:extLst>
          </p:cNvPr>
          <p:cNvSpPr/>
          <p:nvPr/>
        </p:nvSpPr>
        <p:spPr>
          <a:xfrm rot="5400000">
            <a:off x="10096169" y="827595"/>
            <a:ext cx="515590" cy="32712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3. Calculation </a:t>
            </a:r>
          </a:p>
          <a:p>
            <a:pPr algn="ctr"/>
            <a:r>
              <a:rPr kumimoji="1" lang="en-US" altLang="ja-JP" dirty="0">
                <a:solidFill>
                  <a:schemeClr val="bg1"/>
                </a:solidFill>
                <a:latin typeface="Times New Roman" panose="02020603050405020304" pitchFamily="18" charset="0"/>
                <a:cs typeface="Times New Roman" panose="02020603050405020304" pitchFamily="18" charset="0"/>
              </a:rPr>
              <a:t>Operational Schedule</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sp>
        <p:nvSpPr>
          <p:cNvPr id="96" name="二等辺三角形 95">
            <a:extLst>
              <a:ext uri="{FF2B5EF4-FFF2-40B4-BE49-F238E27FC236}">
                <a16:creationId xmlns:a16="http://schemas.microsoft.com/office/drawing/2014/main" id="{73E4F316-9702-6E33-A89A-F174924FF885}"/>
              </a:ext>
            </a:extLst>
          </p:cNvPr>
          <p:cNvSpPr/>
          <p:nvPr/>
        </p:nvSpPr>
        <p:spPr>
          <a:xfrm rot="5400000">
            <a:off x="7922839" y="4309971"/>
            <a:ext cx="889493" cy="22824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F36CA0A5-2D1F-0BFB-1CAE-9E37FDA242D7}"/>
              </a:ext>
            </a:extLst>
          </p:cNvPr>
          <p:cNvSpPr txBox="1"/>
          <p:nvPr/>
        </p:nvSpPr>
        <p:spPr>
          <a:xfrm>
            <a:off x="1179871" y="2877576"/>
            <a:ext cx="1580882" cy="307777"/>
          </a:xfrm>
          <a:prstGeom prst="rect">
            <a:avLst/>
          </a:prstGeom>
          <a:noFill/>
        </p:spPr>
        <p:txBody>
          <a:bodyPr wrap="none" rtlCol="0">
            <a:spAutoFit/>
          </a:bodyPr>
          <a:lstStyle/>
          <a:p>
            <a:r>
              <a:rPr kumimoji="1" lang="en-US" altLang="ja-JP" sz="1400" dirty="0">
                <a:solidFill>
                  <a:schemeClr val="tx1"/>
                </a:solidFill>
                <a:latin typeface="Times New Roman" panose="02020603050405020304" pitchFamily="18" charset="0"/>
                <a:cs typeface="Times New Roman" panose="02020603050405020304" pitchFamily="18" charset="0"/>
              </a:rPr>
              <a:t>Sample Flow Chart</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759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ED85FA-B9A2-4876-AE33-3CF012F1051B}"/>
              </a:ext>
            </a:extLst>
          </p:cNvPr>
          <p:cNvSpPr>
            <a:spLocks noGrp="1"/>
          </p:cNvSpPr>
          <p:nvPr>
            <p:ph type="title"/>
          </p:nvPr>
        </p:nvSpPr>
        <p:spPr/>
        <p:txBody>
          <a:bodyPr/>
          <a:lstStyle/>
          <a:p>
            <a:r>
              <a:rPr kumimoji="1" lang="en-US" altLang="ja-JP" dirty="0"/>
              <a:t>[LVMWD] RO System Configuration and Measurement Points</a:t>
            </a:r>
            <a:endParaRPr kumimoji="1" lang="ja-JP" altLang="en-US" dirty="0"/>
          </a:p>
        </p:txBody>
      </p:sp>
      <p:sp>
        <p:nvSpPr>
          <p:cNvPr id="3" name="スライド番号プレースホルダー 2">
            <a:extLst>
              <a:ext uri="{FF2B5EF4-FFF2-40B4-BE49-F238E27FC236}">
                <a16:creationId xmlns:a16="http://schemas.microsoft.com/office/drawing/2014/main" id="{479151EF-015B-47A0-A02E-55D89C5B3C66}"/>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grpSp>
        <p:nvGrpSpPr>
          <p:cNvPr id="5" name="グループ化 4">
            <a:extLst>
              <a:ext uri="{FF2B5EF4-FFF2-40B4-BE49-F238E27FC236}">
                <a16:creationId xmlns:a16="http://schemas.microsoft.com/office/drawing/2014/main" id="{7C6352F3-B2A0-4401-A806-F067AF1EF0B4}"/>
              </a:ext>
            </a:extLst>
          </p:cNvPr>
          <p:cNvGrpSpPr/>
          <p:nvPr/>
        </p:nvGrpSpPr>
        <p:grpSpPr>
          <a:xfrm>
            <a:off x="1633946" y="2296041"/>
            <a:ext cx="1703882" cy="464695"/>
            <a:chOff x="2495862" y="1266669"/>
            <a:chExt cx="1439056" cy="464695"/>
          </a:xfrm>
          <a:effectLst>
            <a:outerShdw blurRad="50800" dist="38100" dir="2700000" algn="tl" rotWithShape="0">
              <a:prstClr val="black">
                <a:alpha val="40000"/>
              </a:prstClr>
            </a:outerShdw>
          </a:effectLst>
        </p:grpSpPr>
        <p:sp>
          <p:nvSpPr>
            <p:cNvPr id="6" name="正方形/長方形 5">
              <a:extLst>
                <a:ext uri="{FF2B5EF4-FFF2-40B4-BE49-F238E27FC236}">
                  <a16:creationId xmlns:a16="http://schemas.microsoft.com/office/drawing/2014/main" id="{D37F03D8-2BBC-4B3A-B9DC-942EC0B14031}"/>
                </a:ext>
              </a:extLst>
            </p:cNvPr>
            <p:cNvSpPr/>
            <p:nvPr/>
          </p:nvSpPr>
          <p:spPr>
            <a:xfrm>
              <a:off x="2495862" y="1266669"/>
              <a:ext cx="1439056" cy="46469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 name="直線コネクタ 6">
              <a:extLst>
                <a:ext uri="{FF2B5EF4-FFF2-40B4-BE49-F238E27FC236}">
                  <a16:creationId xmlns:a16="http://schemas.microsoft.com/office/drawing/2014/main" id="{6D93D0B5-0BBF-4093-AEF7-21E3B92D996D}"/>
                </a:ext>
              </a:extLst>
            </p:cNvPr>
            <p:cNvCxnSpPr>
              <a:cxnSpLocks/>
            </p:cNvCxnSpPr>
            <p:nvPr/>
          </p:nvCxnSpPr>
          <p:spPr>
            <a:xfrm>
              <a:off x="2495862" y="1274164"/>
              <a:ext cx="1439056" cy="457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グループ化 7">
            <a:extLst>
              <a:ext uri="{FF2B5EF4-FFF2-40B4-BE49-F238E27FC236}">
                <a16:creationId xmlns:a16="http://schemas.microsoft.com/office/drawing/2014/main" id="{87C7D187-D80B-4482-917C-F868227175A9}"/>
              </a:ext>
            </a:extLst>
          </p:cNvPr>
          <p:cNvGrpSpPr/>
          <p:nvPr/>
        </p:nvGrpSpPr>
        <p:grpSpPr>
          <a:xfrm>
            <a:off x="2296010" y="3100512"/>
            <a:ext cx="1703882" cy="464695"/>
            <a:chOff x="2495862" y="1266669"/>
            <a:chExt cx="1439056" cy="464695"/>
          </a:xfrm>
          <a:effectLst>
            <a:outerShdw blurRad="50800" dist="38100" dir="2700000" algn="tl" rotWithShape="0">
              <a:prstClr val="black">
                <a:alpha val="40000"/>
              </a:prstClr>
            </a:outerShdw>
          </a:effectLst>
        </p:grpSpPr>
        <p:sp>
          <p:nvSpPr>
            <p:cNvPr id="9" name="正方形/長方形 8">
              <a:extLst>
                <a:ext uri="{FF2B5EF4-FFF2-40B4-BE49-F238E27FC236}">
                  <a16:creationId xmlns:a16="http://schemas.microsoft.com/office/drawing/2014/main" id="{51C30129-8B80-4988-BF88-C2EB0719D060}"/>
                </a:ext>
              </a:extLst>
            </p:cNvPr>
            <p:cNvSpPr/>
            <p:nvPr/>
          </p:nvSpPr>
          <p:spPr>
            <a:xfrm>
              <a:off x="2495862" y="1266669"/>
              <a:ext cx="1439056" cy="46469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179F29E1-A2A9-4134-BAD7-F0A59405A624}"/>
                </a:ext>
              </a:extLst>
            </p:cNvPr>
            <p:cNvCxnSpPr>
              <a:cxnSpLocks/>
            </p:cNvCxnSpPr>
            <p:nvPr/>
          </p:nvCxnSpPr>
          <p:spPr>
            <a:xfrm>
              <a:off x="2495862" y="1274164"/>
              <a:ext cx="1439056" cy="457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571F7831-E058-4DE9-AB8A-6BE36316DCCB}"/>
              </a:ext>
            </a:extLst>
          </p:cNvPr>
          <p:cNvGrpSpPr/>
          <p:nvPr/>
        </p:nvGrpSpPr>
        <p:grpSpPr>
          <a:xfrm>
            <a:off x="2960722" y="3947455"/>
            <a:ext cx="1703882" cy="464695"/>
            <a:chOff x="2495862" y="1266669"/>
            <a:chExt cx="1439056" cy="464695"/>
          </a:xfrm>
          <a:effectLst>
            <a:outerShdw blurRad="50800" dist="38100" dir="2700000" algn="tl" rotWithShape="0">
              <a:prstClr val="black">
                <a:alpha val="40000"/>
              </a:prstClr>
            </a:outerShdw>
          </a:effectLst>
        </p:grpSpPr>
        <p:sp>
          <p:nvSpPr>
            <p:cNvPr id="12" name="正方形/長方形 11">
              <a:extLst>
                <a:ext uri="{FF2B5EF4-FFF2-40B4-BE49-F238E27FC236}">
                  <a16:creationId xmlns:a16="http://schemas.microsoft.com/office/drawing/2014/main" id="{960369CD-462C-44C5-9702-DA2B8A8BDCEF}"/>
                </a:ext>
              </a:extLst>
            </p:cNvPr>
            <p:cNvSpPr/>
            <p:nvPr/>
          </p:nvSpPr>
          <p:spPr>
            <a:xfrm>
              <a:off x="2495862" y="1266669"/>
              <a:ext cx="1439056" cy="46469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3FF560B7-5F89-43BB-ADF2-514C44A2056C}"/>
                </a:ext>
              </a:extLst>
            </p:cNvPr>
            <p:cNvCxnSpPr>
              <a:cxnSpLocks/>
            </p:cNvCxnSpPr>
            <p:nvPr/>
          </p:nvCxnSpPr>
          <p:spPr>
            <a:xfrm>
              <a:off x="2495862" y="1274164"/>
              <a:ext cx="1439056" cy="457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14" name="直線矢印コネクタ 13">
            <a:extLst>
              <a:ext uri="{FF2B5EF4-FFF2-40B4-BE49-F238E27FC236}">
                <a16:creationId xmlns:a16="http://schemas.microsoft.com/office/drawing/2014/main" id="{51A93A8E-669D-4D10-8C47-3CB8CF1410A2}"/>
              </a:ext>
            </a:extLst>
          </p:cNvPr>
          <p:cNvCxnSpPr>
            <a:cxnSpLocks/>
            <a:stCxn id="6" idx="1"/>
          </p:cNvCxnSpPr>
          <p:nvPr/>
        </p:nvCxnSpPr>
        <p:spPr>
          <a:xfrm flipH="1">
            <a:off x="352270" y="2528389"/>
            <a:ext cx="1281676" cy="0"/>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7CB5E92A-787C-4D52-AE78-1190EAD1AE53}"/>
              </a:ext>
            </a:extLst>
          </p:cNvPr>
          <p:cNvCxnSpPr>
            <a:cxnSpLocks/>
            <a:endCxn id="6" idx="3"/>
          </p:cNvCxnSpPr>
          <p:nvPr/>
        </p:nvCxnSpPr>
        <p:spPr>
          <a:xfrm flipH="1">
            <a:off x="3337828" y="2528389"/>
            <a:ext cx="6870477" cy="0"/>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40A0ADC8-4D16-4378-ADB0-ECB98F1B04ED}"/>
              </a:ext>
            </a:extLst>
          </p:cNvPr>
          <p:cNvCxnSpPr>
            <a:cxnSpLocks/>
            <a:stCxn id="9" idx="3"/>
          </p:cNvCxnSpPr>
          <p:nvPr/>
        </p:nvCxnSpPr>
        <p:spPr>
          <a:xfrm flipV="1">
            <a:off x="3999892" y="2517232"/>
            <a:ext cx="1727220" cy="815628"/>
          </a:xfrm>
          <a:prstGeom prst="bentConnector3">
            <a:avLst>
              <a:gd name="adj1" fmla="val 9990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C33F29AF-E43C-448E-A7BC-9F06E76C5880}"/>
              </a:ext>
            </a:extLst>
          </p:cNvPr>
          <p:cNvCxnSpPr>
            <a:cxnSpLocks/>
          </p:cNvCxnSpPr>
          <p:nvPr/>
        </p:nvCxnSpPr>
        <p:spPr>
          <a:xfrm flipV="1">
            <a:off x="4664604" y="2532052"/>
            <a:ext cx="1724572" cy="1640256"/>
          </a:xfrm>
          <a:prstGeom prst="bentConnector3">
            <a:avLst>
              <a:gd name="adj1" fmla="val 99980"/>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コネクタ: カギ線 17">
            <a:extLst>
              <a:ext uri="{FF2B5EF4-FFF2-40B4-BE49-F238E27FC236}">
                <a16:creationId xmlns:a16="http://schemas.microsoft.com/office/drawing/2014/main" id="{09AB1A80-111B-4404-A6A0-87DE9D96568D}"/>
              </a:ext>
            </a:extLst>
          </p:cNvPr>
          <p:cNvCxnSpPr>
            <a:cxnSpLocks/>
          </p:cNvCxnSpPr>
          <p:nvPr/>
        </p:nvCxnSpPr>
        <p:spPr>
          <a:xfrm rot="16200000" flipH="1">
            <a:off x="1700285" y="2738860"/>
            <a:ext cx="576000" cy="612000"/>
          </a:xfrm>
          <a:prstGeom prst="bentConnector2">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FDCB6ADD-8385-4C70-8A9B-262EE9613063}"/>
              </a:ext>
            </a:extLst>
          </p:cNvPr>
          <p:cNvCxnSpPr>
            <a:cxnSpLocks/>
          </p:cNvCxnSpPr>
          <p:nvPr/>
        </p:nvCxnSpPr>
        <p:spPr>
          <a:xfrm rot="16200000" flipH="1">
            <a:off x="2344663" y="3566504"/>
            <a:ext cx="614596" cy="612000"/>
          </a:xfrm>
          <a:prstGeom prst="bentConnector2">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8647252D-FBDF-4B85-9391-6954B6B1FA23}"/>
              </a:ext>
            </a:extLst>
          </p:cNvPr>
          <p:cNvSpPr/>
          <p:nvPr/>
        </p:nvSpPr>
        <p:spPr>
          <a:xfrm>
            <a:off x="2235859" y="4062380"/>
            <a:ext cx="242339" cy="242339"/>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solidFill>
              </a:rPr>
              <a:t>P</a:t>
            </a:r>
            <a:endParaRPr kumimoji="1" lang="ja-JP" altLang="en-US" sz="1400" dirty="0">
              <a:solidFill>
                <a:schemeClr val="accent1"/>
              </a:solidFill>
            </a:endParaRPr>
          </a:p>
        </p:txBody>
      </p:sp>
      <p:sp>
        <p:nvSpPr>
          <p:cNvPr id="21" name="フローチャート: 和接合 20">
            <a:extLst>
              <a:ext uri="{FF2B5EF4-FFF2-40B4-BE49-F238E27FC236}">
                <a16:creationId xmlns:a16="http://schemas.microsoft.com/office/drawing/2014/main" id="{4948E8BE-599B-4A6F-A69B-E51F16F3E25D}"/>
              </a:ext>
            </a:extLst>
          </p:cNvPr>
          <p:cNvSpPr/>
          <p:nvPr/>
        </p:nvSpPr>
        <p:spPr>
          <a:xfrm>
            <a:off x="699366" y="2399842"/>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和接合 21">
            <a:extLst>
              <a:ext uri="{FF2B5EF4-FFF2-40B4-BE49-F238E27FC236}">
                <a16:creationId xmlns:a16="http://schemas.microsoft.com/office/drawing/2014/main" id="{6C81DADB-01C4-43FA-9EA4-B707B479B741}"/>
              </a:ext>
            </a:extLst>
          </p:cNvPr>
          <p:cNvSpPr/>
          <p:nvPr/>
        </p:nvSpPr>
        <p:spPr>
          <a:xfrm>
            <a:off x="4165429" y="2393416"/>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和接合 22">
            <a:extLst>
              <a:ext uri="{FF2B5EF4-FFF2-40B4-BE49-F238E27FC236}">
                <a16:creationId xmlns:a16="http://schemas.microsoft.com/office/drawing/2014/main" id="{18125954-1EBC-4817-96B8-F251AEB7339A}"/>
              </a:ext>
            </a:extLst>
          </p:cNvPr>
          <p:cNvSpPr/>
          <p:nvPr/>
        </p:nvSpPr>
        <p:spPr>
          <a:xfrm>
            <a:off x="4809425" y="3193013"/>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ローチャート: 和接合 23">
            <a:extLst>
              <a:ext uri="{FF2B5EF4-FFF2-40B4-BE49-F238E27FC236}">
                <a16:creationId xmlns:a16="http://schemas.microsoft.com/office/drawing/2014/main" id="{8775F075-344E-4631-8141-3E00005BAE4C}"/>
              </a:ext>
            </a:extLst>
          </p:cNvPr>
          <p:cNvSpPr/>
          <p:nvPr/>
        </p:nvSpPr>
        <p:spPr>
          <a:xfrm>
            <a:off x="5494048" y="4039956"/>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5" name="直線矢印コネクタ 24">
            <a:extLst>
              <a:ext uri="{FF2B5EF4-FFF2-40B4-BE49-F238E27FC236}">
                <a16:creationId xmlns:a16="http://schemas.microsoft.com/office/drawing/2014/main" id="{0825DB26-621D-4B35-97B5-4BBC46C56158}"/>
              </a:ext>
            </a:extLst>
          </p:cNvPr>
          <p:cNvCxnSpPr>
            <a:cxnSpLocks/>
            <a:endCxn id="12" idx="2"/>
          </p:cNvCxnSpPr>
          <p:nvPr/>
        </p:nvCxnSpPr>
        <p:spPr>
          <a:xfrm flipV="1">
            <a:off x="3812663" y="4412150"/>
            <a:ext cx="0" cy="614595"/>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0AC1F11-BCED-4ECC-8033-0089EA9B6885}"/>
              </a:ext>
            </a:extLst>
          </p:cNvPr>
          <p:cNvSpPr txBox="1"/>
          <p:nvPr/>
        </p:nvSpPr>
        <p:spPr>
          <a:xfrm>
            <a:off x="223289" y="1449602"/>
            <a:ext cx="1906400" cy="938719"/>
          </a:xfrm>
          <a:prstGeom prst="rect">
            <a:avLst/>
          </a:prstGeom>
          <a:noFill/>
        </p:spPr>
        <p:txBody>
          <a:bodyPr wrap="square" rtlCol="0">
            <a:spAutoFit/>
          </a:bodyPr>
          <a:lstStyle/>
          <a:p>
            <a:r>
              <a:rPr kumimoji="1" lang="ja-JP" altLang="en-US" sz="1100" b="1" dirty="0"/>
              <a:t>・</a:t>
            </a:r>
            <a:r>
              <a:rPr kumimoji="1" lang="en-US" altLang="ja-JP" sz="1100" b="1" dirty="0"/>
              <a:t>Feed Free Chlorine</a:t>
            </a:r>
          </a:p>
          <a:p>
            <a:r>
              <a:rPr lang="ja-JP" altLang="en-US" sz="1100" b="1" dirty="0"/>
              <a:t>・</a:t>
            </a:r>
            <a:r>
              <a:rPr lang="en-US" altLang="ja-JP" sz="1100" b="1" dirty="0"/>
              <a:t>Feed Conductivity</a:t>
            </a:r>
          </a:p>
          <a:p>
            <a:r>
              <a:rPr kumimoji="1" lang="ja-JP" altLang="en-US" sz="1100" b="1" dirty="0"/>
              <a:t>・</a:t>
            </a:r>
            <a:r>
              <a:rPr kumimoji="1" lang="en-US" altLang="ja-JP" sz="1100" b="1" dirty="0"/>
              <a:t>Feed pH, TOC, Temp</a:t>
            </a:r>
          </a:p>
          <a:p>
            <a:r>
              <a:rPr lang="ja-JP" altLang="en-US" sz="1100" b="1" dirty="0"/>
              <a:t>・</a:t>
            </a:r>
            <a:r>
              <a:rPr lang="en-US" altLang="ja-JP" sz="1100" b="1" dirty="0"/>
              <a:t>Feed Pressure</a:t>
            </a:r>
          </a:p>
          <a:p>
            <a:r>
              <a:rPr lang="ja-JP" altLang="en-US" sz="1100" b="1" dirty="0"/>
              <a:t>・</a:t>
            </a:r>
            <a:r>
              <a:rPr lang="en-US" altLang="ja-JP" sz="1100" b="1" dirty="0"/>
              <a:t>Feed Flow (Calc)</a:t>
            </a:r>
            <a:endParaRPr kumimoji="1" lang="ja-JP" altLang="en-US" sz="1100" b="1" dirty="0"/>
          </a:p>
        </p:txBody>
      </p:sp>
      <p:sp>
        <p:nvSpPr>
          <p:cNvPr id="27" name="テキスト ボックス 26">
            <a:extLst>
              <a:ext uri="{FF2B5EF4-FFF2-40B4-BE49-F238E27FC236}">
                <a16:creationId xmlns:a16="http://schemas.microsoft.com/office/drawing/2014/main" id="{C1518087-6D69-46FE-B745-5E0EBF3E0777}"/>
              </a:ext>
            </a:extLst>
          </p:cNvPr>
          <p:cNvSpPr txBox="1"/>
          <p:nvPr/>
        </p:nvSpPr>
        <p:spPr>
          <a:xfrm>
            <a:off x="3292117" y="1962890"/>
            <a:ext cx="2014752" cy="430887"/>
          </a:xfrm>
          <a:prstGeom prst="rect">
            <a:avLst/>
          </a:prstGeom>
          <a:noFill/>
        </p:spPr>
        <p:txBody>
          <a:bodyPr wrap="square" rtlCol="0">
            <a:spAutoFit/>
          </a:bodyPr>
          <a:lstStyle/>
          <a:p>
            <a:r>
              <a:rPr kumimoji="1" lang="ja-JP" altLang="en-US" sz="1100" b="1" dirty="0"/>
              <a:t>・</a:t>
            </a:r>
            <a:r>
              <a:rPr kumimoji="1" lang="en-US" altLang="ja-JP" sz="1100" b="1" dirty="0"/>
              <a:t>Permeate Flow</a:t>
            </a:r>
          </a:p>
          <a:p>
            <a:r>
              <a:rPr lang="ja-JP" altLang="en-US" sz="1100" b="1" dirty="0"/>
              <a:t>・</a:t>
            </a:r>
            <a:r>
              <a:rPr lang="en-US" altLang="ja-JP" sz="1100" b="1" dirty="0"/>
              <a:t>Permeate Conductivity</a:t>
            </a:r>
          </a:p>
        </p:txBody>
      </p:sp>
      <p:sp>
        <p:nvSpPr>
          <p:cNvPr id="28" name="テキスト ボックス 27">
            <a:extLst>
              <a:ext uri="{FF2B5EF4-FFF2-40B4-BE49-F238E27FC236}">
                <a16:creationId xmlns:a16="http://schemas.microsoft.com/office/drawing/2014/main" id="{2394A6A7-1F6F-41EF-A0FE-715BC100E785}"/>
              </a:ext>
            </a:extLst>
          </p:cNvPr>
          <p:cNvSpPr txBox="1"/>
          <p:nvPr/>
        </p:nvSpPr>
        <p:spPr>
          <a:xfrm>
            <a:off x="3907777" y="2782237"/>
            <a:ext cx="2014752" cy="430887"/>
          </a:xfrm>
          <a:prstGeom prst="rect">
            <a:avLst/>
          </a:prstGeom>
          <a:noFill/>
          <a:effectLst/>
        </p:spPr>
        <p:txBody>
          <a:bodyPr wrap="square" rtlCol="0">
            <a:spAutoFit/>
          </a:bodyPr>
          <a:lstStyle/>
          <a:p>
            <a:r>
              <a:rPr kumimoji="1" lang="ja-JP" altLang="en-US" sz="1100" b="1" dirty="0"/>
              <a:t>・</a:t>
            </a:r>
            <a:r>
              <a:rPr kumimoji="1" lang="en-US" altLang="ja-JP" sz="1100" b="1" dirty="0"/>
              <a:t>Permeate Flow</a:t>
            </a:r>
          </a:p>
          <a:p>
            <a:r>
              <a:rPr lang="ja-JP" altLang="en-US" sz="1100" b="1" dirty="0"/>
              <a:t>・</a:t>
            </a:r>
            <a:r>
              <a:rPr lang="en-US" altLang="ja-JP" sz="1100" b="1" dirty="0"/>
              <a:t>Permeate Conductivity</a:t>
            </a:r>
          </a:p>
        </p:txBody>
      </p:sp>
      <p:sp>
        <p:nvSpPr>
          <p:cNvPr id="29" name="テキスト ボックス 28">
            <a:extLst>
              <a:ext uri="{FF2B5EF4-FFF2-40B4-BE49-F238E27FC236}">
                <a16:creationId xmlns:a16="http://schemas.microsoft.com/office/drawing/2014/main" id="{B5A2AA03-3C6E-4F05-B5EA-B344F6CC9AD3}"/>
              </a:ext>
            </a:extLst>
          </p:cNvPr>
          <p:cNvSpPr txBox="1"/>
          <p:nvPr/>
        </p:nvSpPr>
        <p:spPr>
          <a:xfrm>
            <a:off x="4572680" y="3630168"/>
            <a:ext cx="2014752" cy="430887"/>
          </a:xfrm>
          <a:prstGeom prst="rect">
            <a:avLst/>
          </a:prstGeom>
          <a:noFill/>
        </p:spPr>
        <p:txBody>
          <a:bodyPr wrap="square" rtlCol="0">
            <a:spAutoFit/>
          </a:bodyPr>
          <a:lstStyle/>
          <a:p>
            <a:r>
              <a:rPr kumimoji="1" lang="ja-JP" altLang="en-US" sz="1100" b="1" dirty="0"/>
              <a:t>・</a:t>
            </a:r>
            <a:r>
              <a:rPr kumimoji="1" lang="en-US" altLang="ja-JP" sz="1100" b="1" dirty="0"/>
              <a:t>Permeate Flow</a:t>
            </a:r>
          </a:p>
          <a:p>
            <a:r>
              <a:rPr lang="ja-JP" altLang="en-US" sz="1100" b="1" dirty="0"/>
              <a:t>・</a:t>
            </a:r>
            <a:r>
              <a:rPr lang="en-US" altLang="ja-JP" sz="1100" b="1" dirty="0"/>
              <a:t>Permeate Conductivity</a:t>
            </a:r>
          </a:p>
        </p:txBody>
      </p:sp>
      <p:sp>
        <p:nvSpPr>
          <p:cNvPr id="30" name="フローチャート: 和接合 29">
            <a:extLst>
              <a:ext uri="{FF2B5EF4-FFF2-40B4-BE49-F238E27FC236}">
                <a16:creationId xmlns:a16="http://schemas.microsoft.com/office/drawing/2014/main" id="{950BCE8F-24F6-49F9-9FF8-6F5047D45660}"/>
              </a:ext>
            </a:extLst>
          </p:cNvPr>
          <p:cNvSpPr/>
          <p:nvPr/>
        </p:nvSpPr>
        <p:spPr>
          <a:xfrm>
            <a:off x="6750736" y="2393415"/>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360C4499-4444-4EDB-88EB-354B3CD17620}"/>
              </a:ext>
            </a:extLst>
          </p:cNvPr>
          <p:cNvSpPr txBox="1"/>
          <p:nvPr/>
        </p:nvSpPr>
        <p:spPr>
          <a:xfrm>
            <a:off x="5475712" y="1965390"/>
            <a:ext cx="2713954" cy="430887"/>
          </a:xfrm>
          <a:prstGeom prst="rect">
            <a:avLst/>
          </a:prstGeom>
          <a:noFill/>
        </p:spPr>
        <p:txBody>
          <a:bodyPr wrap="square" rtlCol="0">
            <a:spAutoFit/>
          </a:bodyPr>
          <a:lstStyle/>
          <a:p>
            <a:r>
              <a:rPr kumimoji="1" lang="ja-JP" altLang="en-US" sz="1100" b="1" dirty="0"/>
              <a:t>・</a:t>
            </a:r>
            <a:r>
              <a:rPr kumimoji="1" lang="en-US" altLang="ja-JP" sz="1100" b="1" dirty="0"/>
              <a:t>Combined Permeate TOC</a:t>
            </a:r>
          </a:p>
          <a:p>
            <a:r>
              <a:rPr lang="ja-JP" altLang="en-US" sz="1100" b="1" dirty="0"/>
              <a:t>・</a:t>
            </a:r>
            <a:r>
              <a:rPr lang="en-US" altLang="ja-JP" sz="1100" b="1" dirty="0"/>
              <a:t>Combined Permeate Conductivity</a:t>
            </a:r>
          </a:p>
        </p:txBody>
      </p:sp>
      <p:sp>
        <p:nvSpPr>
          <p:cNvPr id="32" name="フローチャート: 和接合 31">
            <a:extLst>
              <a:ext uri="{FF2B5EF4-FFF2-40B4-BE49-F238E27FC236}">
                <a16:creationId xmlns:a16="http://schemas.microsoft.com/office/drawing/2014/main" id="{628C0375-0574-4D27-83EA-37C56B616B46}"/>
              </a:ext>
            </a:extLst>
          </p:cNvPr>
          <p:cNvSpPr/>
          <p:nvPr/>
        </p:nvSpPr>
        <p:spPr>
          <a:xfrm>
            <a:off x="3689311" y="4587094"/>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2EDF2326-2A9E-4FA1-9B5C-211358100339}"/>
              </a:ext>
            </a:extLst>
          </p:cNvPr>
          <p:cNvSpPr txBox="1"/>
          <p:nvPr/>
        </p:nvSpPr>
        <p:spPr>
          <a:xfrm>
            <a:off x="3931844" y="4590011"/>
            <a:ext cx="2014752" cy="430887"/>
          </a:xfrm>
          <a:prstGeom prst="rect">
            <a:avLst/>
          </a:prstGeom>
          <a:noFill/>
        </p:spPr>
        <p:txBody>
          <a:bodyPr wrap="square" rtlCol="0">
            <a:spAutoFit/>
          </a:bodyPr>
          <a:lstStyle/>
          <a:p>
            <a:r>
              <a:rPr lang="ja-JP" altLang="en-US" sz="1100" b="1" dirty="0"/>
              <a:t>・</a:t>
            </a:r>
            <a:r>
              <a:rPr lang="en-US" altLang="ja-JP" sz="1100" b="1" dirty="0"/>
              <a:t>Concentrate Pressure</a:t>
            </a:r>
          </a:p>
          <a:p>
            <a:r>
              <a:rPr lang="ja-JP" altLang="en-US" sz="1100" b="1" dirty="0"/>
              <a:t>・</a:t>
            </a:r>
            <a:r>
              <a:rPr lang="en-US" altLang="ja-JP" sz="1100" b="1" dirty="0"/>
              <a:t>Concentrate</a:t>
            </a:r>
            <a:r>
              <a:rPr lang="ja-JP" altLang="en-US" sz="1100" b="1" dirty="0"/>
              <a:t> </a:t>
            </a:r>
            <a:r>
              <a:rPr lang="en-US" altLang="ja-JP" sz="1100" b="1" dirty="0"/>
              <a:t>Flow</a:t>
            </a:r>
          </a:p>
        </p:txBody>
      </p:sp>
      <p:sp>
        <p:nvSpPr>
          <p:cNvPr id="34" name="フローチャート: 和接合 33">
            <a:extLst>
              <a:ext uri="{FF2B5EF4-FFF2-40B4-BE49-F238E27FC236}">
                <a16:creationId xmlns:a16="http://schemas.microsoft.com/office/drawing/2014/main" id="{22D2BCA7-3989-41FC-B49C-605709C2FD84}"/>
              </a:ext>
            </a:extLst>
          </p:cNvPr>
          <p:cNvSpPr/>
          <p:nvPr/>
        </p:nvSpPr>
        <p:spPr>
          <a:xfrm>
            <a:off x="8694688" y="2387349"/>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FED0977E-4CFE-4938-8357-6FA73D84A215}"/>
              </a:ext>
            </a:extLst>
          </p:cNvPr>
          <p:cNvSpPr txBox="1"/>
          <p:nvPr/>
        </p:nvSpPr>
        <p:spPr>
          <a:xfrm>
            <a:off x="8009933" y="1449602"/>
            <a:ext cx="1756357" cy="938719"/>
          </a:xfrm>
          <a:prstGeom prst="rect">
            <a:avLst/>
          </a:prstGeom>
          <a:noFill/>
        </p:spPr>
        <p:txBody>
          <a:bodyPr wrap="square" rtlCol="0">
            <a:spAutoFit/>
          </a:bodyPr>
          <a:lstStyle/>
          <a:p>
            <a:r>
              <a:rPr kumimoji="1" lang="ja-JP" altLang="en-US" sz="1100" b="1" dirty="0"/>
              <a:t>・</a:t>
            </a:r>
            <a:r>
              <a:rPr lang="en-US" altLang="ja-JP" sz="1100" b="1" dirty="0"/>
              <a:t>Inlet Free Chlorine</a:t>
            </a:r>
            <a:endParaRPr kumimoji="1" lang="en-US" altLang="ja-JP" sz="1100" b="1" dirty="0"/>
          </a:p>
          <a:p>
            <a:r>
              <a:rPr lang="ja-JP" altLang="en-US" sz="1100" b="1" dirty="0"/>
              <a:t>・</a:t>
            </a:r>
            <a:r>
              <a:rPr lang="en-US" altLang="ja-JP" sz="1100" b="1" dirty="0"/>
              <a:t>Inlet Total Chlorine</a:t>
            </a:r>
          </a:p>
          <a:p>
            <a:r>
              <a:rPr lang="ja-JP" altLang="en-US" sz="1100" b="1" dirty="0"/>
              <a:t>・</a:t>
            </a:r>
            <a:r>
              <a:rPr lang="en-US" altLang="ja-JP" sz="1100" b="1" dirty="0"/>
              <a:t>Inlet pH</a:t>
            </a:r>
          </a:p>
          <a:p>
            <a:r>
              <a:rPr lang="ja-JP" altLang="en-US" sz="1100" b="1" dirty="0"/>
              <a:t>・</a:t>
            </a:r>
            <a:r>
              <a:rPr lang="en-US" altLang="ja-JP" sz="1100" b="1" dirty="0"/>
              <a:t>Inlet UVT</a:t>
            </a:r>
          </a:p>
          <a:p>
            <a:r>
              <a:rPr lang="ja-JP" altLang="en-US" sz="1100" b="1" dirty="0"/>
              <a:t>・</a:t>
            </a:r>
            <a:r>
              <a:rPr lang="en-US" altLang="ja-JP" sz="1100" b="1" dirty="0"/>
              <a:t>Inlet Flow</a:t>
            </a:r>
          </a:p>
        </p:txBody>
      </p:sp>
      <p:sp>
        <p:nvSpPr>
          <p:cNvPr id="36" name="正方形/長方形 35">
            <a:extLst>
              <a:ext uri="{FF2B5EF4-FFF2-40B4-BE49-F238E27FC236}">
                <a16:creationId xmlns:a16="http://schemas.microsoft.com/office/drawing/2014/main" id="{C7B7B9AA-461A-4BE3-8D99-439E42228FA3}"/>
              </a:ext>
            </a:extLst>
          </p:cNvPr>
          <p:cNvSpPr/>
          <p:nvPr/>
        </p:nvSpPr>
        <p:spPr>
          <a:xfrm>
            <a:off x="9421287" y="2296040"/>
            <a:ext cx="884453" cy="464695"/>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lumMod val="65000"/>
                    <a:lumOff val="35000"/>
                  </a:schemeClr>
                </a:solidFill>
              </a:rPr>
              <a:t>UV</a:t>
            </a:r>
            <a:endParaRPr kumimoji="1" lang="ja-JP" altLang="en-US" b="1" dirty="0">
              <a:solidFill>
                <a:schemeClr val="tx1">
                  <a:lumMod val="65000"/>
                  <a:lumOff val="35000"/>
                </a:schemeClr>
              </a:solidFill>
            </a:endParaRPr>
          </a:p>
        </p:txBody>
      </p:sp>
      <p:cxnSp>
        <p:nvCxnSpPr>
          <p:cNvPr id="37" name="直線矢印コネクタ 36">
            <a:extLst>
              <a:ext uri="{FF2B5EF4-FFF2-40B4-BE49-F238E27FC236}">
                <a16:creationId xmlns:a16="http://schemas.microsoft.com/office/drawing/2014/main" id="{53BD4A12-7812-4D75-AB70-CD41837DA53D}"/>
              </a:ext>
            </a:extLst>
          </p:cNvPr>
          <p:cNvCxnSpPr>
            <a:cxnSpLocks/>
            <a:endCxn id="36" idx="3"/>
          </p:cNvCxnSpPr>
          <p:nvPr/>
        </p:nvCxnSpPr>
        <p:spPr>
          <a:xfrm flipH="1">
            <a:off x="10305740" y="2528388"/>
            <a:ext cx="1409078" cy="0"/>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フローチャート: 和接合 37">
            <a:extLst>
              <a:ext uri="{FF2B5EF4-FFF2-40B4-BE49-F238E27FC236}">
                <a16:creationId xmlns:a16="http://schemas.microsoft.com/office/drawing/2014/main" id="{111F372A-02D8-49B7-B4B3-3BDC055E818F}"/>
              </a:ext>
            </a:extLst>
          </p:cNvPr>
          <p:cNvSpPr/>
          <p:nvPr/>
        </p:nvSpPr>
        <p:spPr>
          <a:xfrm>
            <a:off x="10794439" y="2404567"/>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99D6AFC3-F18C-4F01-9425-CBD2A842B71C}"/>
              </a:ext>
            </a:extLst>
          </p:cNvPr>
          <p:cNvSpPr txBox="1"/>
          <p:nvPr/>
        </p:nvSpPr>
        <p:spPr>
          <a:xfrm>
            <a:off x="10277308" y="1790170"/>
            <a:ext cx="1912478" cy="600164"/>
          </a:xfrm>
          <a:prstGeom prst="rect">
            <a:avLst/>
          </a:prstGeom>
          <a:noFill/>
        </p:spPr>
        <p:txBody>
          <a:bodyPr wrap="square" rtlCol="0">
            <a:spAutoFit/>
          </a:bodyPr>
          <a:lstStyle/>
          <a:p>
            <a:r>
              <a:rPr kumimoji="1" lang="ja-JP" altLang="en-US" sz="1100" b="1" dirty="0"/>
              <a:t>・</a:t>
            </a:r>
            <a:r>
              <a:rPr kumimoji="1" lang="en-US" altLang="ja-JP" sz="1100" b="1" dirty="0"/>
              <a:t>Outlet</a:t>
            </a:r>
            <a:r>
              <a:rPr lang="en-US" altLang="ja-JP" sz="1100" b="1" dirty="0"/>
              <a:t> Free Chlorine</a:t>
            </a:r>
            <a:endParaRPr kumimoji="1" lang="en-US" altLang="ja-JP" sz="1100" b="1" dirty="0"/>
          </a:p>
          <a:p>
            <a:r>
              <a:rPr lang="ja-JP" altLang="en-US" sz="1100" b="1" dirty="0"/>
              <a:t>・</a:t>
            </a:r>
            <a:r>
              <a:rPr lang="en-US" altLang="ja-JP" sz="1100" b="1" dirty="0"/>
              <a:t>Outlet Total Chlorine</a:t>
            </a:r>
          </a:p>
          <a:p>
            <a:r>
              <a:rPr lang="ja-JP" altLang="en-US" sz="1100" b="1" dirty="0"/>
              <a:t>・</a:t>
            </a:r>
            <a:r>
              <a:rPr lang="en-US" altLang="ja-JP" sz="1100" b="1" dirty="0"/>
              <a:t>Inlet UVT</a:t>
            </a:r>
          </a:p>
        </p:txBody>
      </p:sp>
      <p:sp>
        <p:nvSpPr>
          <p:cNvPr id="40" name="フローチャート: 和接合 39">
            <a:extLst>
              <a:ext uri="{FF2B5EF4-FFF2-40B4-BE49-F238E27FC236}">
                <a16:creationId xmlns:a16="http://schemas.microsoft.com/office/drawing/2014/main" id="{1C55EBEC-9B4D-4220-BD97-517D62BE5924}"/>
              </a:ext>
            </a:extLst>
          </p:cNvPr>
          <p:cNvSpPr/>
          <p:nvPr/>
        </p:nvSpPr>
        <p:spPr>
          <a:xfrm>
            <a:off x="9731159" y="2762800"/>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5C074BCF-78DA-4A6B-A21E-FD1EB17469CA}"/>
              </a:ext>
            </a:extLst>
          </p:cNvPr>
          <p:cNvSpPr txBox="1"/>
          <p:nvPr/>
        </p:nvSpPr>
        <p:spPr>
          <a:xfrm>
            <a:off x="9139393" y="3002207"/>
            <a:ext cx="2815264" cy="600164"/>
          </a:xfrm>
          <a:prstGeom prst="rect">
            <a:avLst/>
          </a:prstGeom>
          <a:noFill/>
        </p:spPr>
        <p:txBody>
          <a:bodyPr wrap="square" rtlCol="0">
            <a:spAutoFit/>
          </a:bodyPr>
          <a:lstStyle/>
          <a:p>
            <a:r>
              <a:rPr kumimoji="1" lang="ja-JP" altLang="en-US" sz="1100" b="1" dirty="0"/>
              <a:t>・</a:t>
            </a:r>
            <a:r>
              <a:rPr kumimoji="1" lang="en-US" altLang="ja-JP" sz="1100" b="1" dirty="0"/>
              <a:t>UV Dose</a:t>
            </a:r>
          </a:p>
          <a:p>
            <a:r>
              <a:rPr lang="ja-JP" altLang="en-US" sz="1100" b="1" dirty="0"/>
              <a:t>・</a:t>
            </a:r>
            <a:r>
              <a:rPr lang="en-US" altLang="ja-JP" sz="1100" b="1" dirty="0"/>
              <a:t>UV Intensity</a:t>
            </a:r>
          </a:p>
          <a:p>
            <a:r>
              <a:rPr lang="ja-JP" altLang="en-US" sz="1100" b="1" dirty="0"/>
              <a:t>・</a:t>
            </a:r>
            <a:r>
              <a:rPr lang="en-US" altLang="ja-JP" sz="1100" b="1" dirty="0"/>
              <a:t>UV Lamp Power (Constant 50%)</a:t>
            </a:r>
          </a:p>
        </p:txBody>
      </p:sp>
      <p:sp>
        <p:nvSpPr>
          <p:cNvPr id="43" name="テキスト ボックス 42">
            <a:extLst>
              <a:ext uri="{FF2B5EF4-FFF2-40B4-BE49-F238E27FC236}">
                <a16:creationId xmlns:a16="http://schemas.microsoft.com/office/drawing/2014/main" id="{4AF3109F-C531-43F4-8DD8-4F8252A1127E}"/>
              </a:ext>
            </a:extLst>
          </p:cNvPr>
          <p:cNvSpPr txBox="1"/>
          <p:nvPr/>
        </p:nvSpPr>
        <p:spPr>
          <a:xfrm>
            <a:off x="2073643" y="2272752"/>
            <a:ext cx="1541493" cy="276999"/>
          </a:xfrm>
          <a:prstGeom prst="rect">
            <a:avLst/>
          </a:prstGeom>
          <a:noFill/>
        </p:spPr>
        <p:txBody>
          <a:bodyPr wrap="square" rtlCol="0">
            <a:spAutoFit/>
          </a:bodyPr>
          <a:lstStyle/>
          <a:p>
            <a:pPr algn="ctr"/>
            <a:r>
              <a:rPr kumimoji="1" lang="en-US" altLang="ja-JP" sz="1200" b="1" dirty="0">
                <a:solidFill>
                  <a:schemeClr val="tx1">
                    <a:lumMod val="65000"/>
                    <a:lumOff val="35000"/>
                  </a:schemeClr>
                </a:solidFill>
              </a:rPr>
              <a:t>RO 1</a:t>
            </a:r>
            <a:r>
              <a:rPr kumimoji="1" lang="en-US" altLang="ja-JP" sz="1200" b="1" baseline="30000" dirty="0">
                <a:solidFill>
                  <a:schemeClr val="tx1">
                    <a:lumMod val="65000"/>
                    <a:lumOff val="35000"/>
                  </a:schemeClr>
                </a:solidFill>
              </a:rPr>
              <a:t>st</a:t>
            </a:r>
            <a:r>
              <a:rPr kumimoji="1" lang="en-US" altLang="ja-JP" sz="1200" b="1" dirty="0">
                <a:solidFill>
                  <a:schemeClr val="tx1">
                    <a:lumMod val="65000"/>
                    <a:lumOff val="35000"/>
                  </a:schemeClr>
                </a:solidFill>
              </a:rPr>
              <a:t> Stage</a:t>
            </a:r>
            <a:endParaRPr kumimoji="1" lang="ja-JP" altLang="en-US" sz="1200" b="1" dirty="0">
              <a:solidFill>
                <a:schemeClr val="tx1">
                  <a:lumMod val="65000"/>
                  <a:lumOff val="35000"/>
                </a:schemeClr>
              </a:solidFill>
            </a:endParaRPr>
          </a:p>
        </p:txBody>
      </p:sp>
      <p:sp>
        <p:nvSpPr>
          <p:cNvPr id="44" name="テキスト ボックス 43">
            <a:extLst>
              <a:ext uri="{FF2B5EF4-FFF2-40B4-BE49-F238E27FC236}">
                <a16:creationId xmlns:a16="http://schemas.microsoft.com/office/drawing/2014/main" id="{D2BCE313-F0FB-4875-BDD8-92491FA0A07D}"/>
              </a:ext>
            </a:extLst>
          </p:cNvPr>
          <p:cNvSpPr txBox="1"/>
          <p:nvPr/>
        </p:nvSpPr>
        <p:spPr>
          <a:xfrm>
            <a:off x="2726761" y="3085303"/>
            <a:ext cx="1541493" cy="276999"/>
          </a:xfrm>
          <a:prstGeom prst="rect">
            <a:avLst/>
          </a:prstGeom>
          <a:noFill/>
        </p:spPr>
        <p:txBody>
          <a:bodyPr wrap="square" rtlCol="0">
            <a:spAutoFit/>
          </a:bodyPr>
          <a:lstStyle/>
          <a:p>
            <a:pPr algn="ctr"/>
            <a:r>
              <a:rPr kumimoji="1" lang="en-US" altLang="ja-JP" sz="1200" b="1" dirty="0">
                <a:solidFill>
                  <a:schemeClr val="tx1">
                    <a:lumMod val="65000"/>
                    <a:lumOff val="35000"/>
                  </a:schemeClr>
                </a:solidFill>
              </a:rPr>
              <a:t>RO 2</a:t>
            </a:r>
            <a:r>
              <a:rPr kumimoji="1" lang="en-US" altLang="ja-JP" sz="1200" b="1" baseline="30000" dirty="0">
                <a:solidFill>
                  <a:schemeClr val="tx1">
                    <a:lumMod val="65000"/>
                    <a:lumOff val="35000"/>
                  </a:schemeClr>
                </a:solidFill>
              </a:rPr>
              <a:t>nd</a:t>
            </a:r>
            <a:r>
              <a:rPr kumimoji="1" lang="en-US" altLang="ja-JP" sz="1200" b="1" dirty="0">
                <a:solidFill>
                  <a:schemeClr val="tx1">
                    <a:lumMod val="65000"/>
                    <a:lumOff val="35000"/>
                  </a:schemeClr>
                </a:solidFill>
              </a:rPr>
              <a:t> Stage</a:t>
            </a:r>
            <a:endParaRPr kumimoji="1" lang="ja-JP" altLang="en-US" sz="1200" b="1" dirty="0">
              <a:solidFill>
                <a:schemeClr val="tx1">
                  <a:lumMod val="65000"/>
                  <a:lumOff val="35000"/>
                </a:schemeClr>
              </a:solidFill>
            </a:endParaRPr>
          </a:p>
        </p:txBody>
      </p:sp>
      <p:sp>
        <p:nvSpPr>
          <p:cNvPr id="45" name="テキスト ボックス 44">
            <a:extLst>
              <a:ext uri="{FF2B5EF4-FFF2-40B4-BE49-F238E27FC236}">
                <a16:creationId xmlns:a16="http://schemas.microsoft.com/office/drawing/2014/main" id="{08A627C5-4CB0-42AD-8715-B1BCA3C83039}"/>
              </a:ext>
            </a:extLst>
          </p:cNvPr>
          <p:cNvSpPr txBox="1"/>
          <p:nvPr/>
        </p:nvSpPr>
        <p:spPr>
          <a:xfrm>
            <a:off x="3395054" y="3918856"/>
            <a:ext cx="1541493" cy="276999"/>
          </a:xfrm>
          <a:prstGeom prst="rect">
            <a:avLst/>
          </a:prstGeom>
          <a:noFill/>
        </p:spPr>
        <p:txBody>
          <a:bodyPr wrap="square" rtlCol="0">
            <a:spAutoFit/>
          </a:bodyPr>
          <a:lstStyle/>
          <a:p>
            <a:pPr algn="ctr"/>
            <a:r>
              <a:rPr kumimoji="1" lang="en-US" altLang="ja-JP" sz="1200" b="1" dirty="0">
                <a:solidFill>
                  <a:schemeClr val="tx1">
                    <a:lumMod val="65000"/>
                    <a:lumOff val="35000"/>
                  </a:schemeClr>
                </a:solidFill>
              </a:rPr>
              <a:t>RO 3</a:t>
            </a:r>
            <a:r>
              <a:rPr kumimoji="1" lang="en-US" altLang="ja-JP" sz="1200" b="1" baseline="30000" dirty="0">
                <a:solidFill>
                  <a:schemeClr val="tx1">
                    <a:lumMod val="65000"/>
                    <a:lumOff val="35000"/>
                  </a:schemeClr>
                </a:solidFill>
              </a:rPr>
              <a:t>rd</a:t>
            </a:r>
            <a:r>
              <a:rPr kumimoji="1" lang="en-US" altLang="ja-JP" sz="1200" b="1" dirty="0">
                <a:solidFill>
                  <a:schemeClr val="tx1">
                    <a:lumMod val="65000"/>
                    <a:lumOff val="35000"/>
                  </a:schemeClr>
                </a:solidFill>
              </a:rPr>
              <a:t> Stage</a:t>
            </a:r>
            <a:endParaRPr kumimoji="1" lang="ja-JP" altLang="en-US" sz="1200" b="1" dirty="0">
              <a:solidFill>
                <a:schemeClr val="tx1">
                  <a:lumMod val="65000"/>
                  <a:lumOff val="35000"/>
                </a:schemeClr>
              </a:solidFill>
            </a:endParaRPr>
          </a:p>
        </p:txBody>
      </p:sp>
      <p:sp>
        <p:nvSpPr>
          <p:cNvPr id="46" name="フローチャート: 和接合 45">
            <a:extLst>
              <a:ext uri="{FF2B5EF4-FFF2-40B4-BE49-F238E27FC236}">
                <a16:creationId xmlns:a16="http://schemas.microsoft.com/office/drawing/2014/main" id="{42083F9F-7AC1-483B-ABF4-642F47E06688}"/>
              </a:ext>
            </a:extLst>
          </p:cNvPr>
          <p:cNvSpPr/>
          <p:nvPr/>
        </p:nvSpPr>
        <p:spPr>
          <a:xfrm>
            <a:off x="1891961" y="3200505"/>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フローチャート: 和接合 46">
            <a:extLst>
              <a:ext uri="{FF2B5EF4-FFF2-40B4-BE49-F238E27FC236}">
                <a16:creationId xmlns:a16="http://schemas.microsoft.com/office/drawing/2014/main" id="{9F1B1A4E-0EEF-4852-A255-5AAA8EFB6E80}"/>
              </a:ext>
            </a:extLst>
          </p:cNvPr>
          <p:cNvSpPr/>
          <p:nvPr/>
        </p:nvSpPr>
        <p:spPr>
          <a:xfrm>
            <a:off x="2216146" y="3682751"/>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ローチャート: 和接合 47">
            <a:extLst>
              <a:ext uri="{FF2B5EF4-FFF2-40B4-BE49-F238E27FC236}">
                <a16:creationId xmlns:a16="http://schemas.microsoft.com/office/drawing/2014/main" id="{792E8AE6-1094-4309-A3C5-AE659235B1BC}"/>
              </a:ext>
            </a:extLst>
          </p:cNvPr>
          <p:cNvSpPr/>
          <p:nvPr/>
        </p:nvSpPr>
        <p:spPr>
          <a:xfrm>
            <a:off x="2563791" y="4049860"/>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A7DA287B-3F23-45B2-915D-037BE84F9B66}"/>
              </a:ext>
            </a:extLst>
          </p:cNvPr>
          <p:cNvSpPr txBox="1"/>
          <p:nvPr/>
        </p:nvSpPr>
        <p:spPr>
          <a:xfrm>
            <a:off x="1914765" y="2862518"/>
            <a:ext cx="1171318" cy="261610"/>
          </a:xfrm>
          <a:prstGeom prst="rect">
            <a:avLst/>
          </a:prstGeom>
          <a:noFill/>
        </p:spPr>
        <p:txBody>
          <a:bodyPr wrap="square" rtlCol="0">
            <a:spAutoFit/>
          </a:bodyPr>
          <a:lstStyle/>
          <a:p>
            <a:r>
              <a:rPr lang="en-US" altLang="ja-JP" sz="1100" b="1" dirty="0"/>
              <a:t>Feed Pressure</a:t>
            </a:r>
          </a:p>
        </p:txBody>
      </p:sp>
      <p:cxnSp>
        <p:nvCxnSpPr>
          <p:cNvPr id="50" name="直線コネクタ 49">
            <a:extLst>
              <a:ext uri="{FF2B5EF4-FFF2-40B4-BE49-F238E27FC236}">
                <a16:creationId xmlns:a16="http://schemas.microsoft.com/office/drawing/2014/main" id="{C92C4933-11C4-4D0D-992A-656FEF768ED3}"/>
              </a:ext>
            </a:extLst>
          </p:cNvPr>
          <p:cNvCxnSpPr>
            <a:cxnSpLocks/>
          </p:cNvCxnSpPr>
          <p:nvPr/>
        </p:nvCxnSpPr>
        <p:spPr>
          <a:xfrm flipH="1">
            <a:off x="2037509" y="3098015"/>
            <a:ext cx="113579" cy="10886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93D6C062-1C7D-41C7-808F-9E4CBD10398C}"/>
              </a:ext>
            </a:extLst>
          </p:cNvPr>
          <p:cNvSpPr txBox="1"/>
          <p:nvPr/>
        </p:nvSpPr>
        <p:spPr>
          <a:xfrm>
            <a:off x="418998" y="3709973"/>
            <a:ext cx="1869626" cy="261610"/>
          </a:xfrm>
          <a:prstGeom prst="rect">
            <a:avLst/>
          </a:prstGeom>
          <a:noFill/>
        </p:spPr>
        <p:txBody>
          <a:bodyPr wrap="square" rtlCol="0">
            <a:spAutoFit/>
          </a:bodyPr>
          <a:lstStyle/>
          <a:p>
            <a:r>
              <a:rPr lang="en-US" altLang="ja-JP" sz="1100" b="1" dirty="0"/>
              <a:t>Concentrate Pressure</a:t>
            </a:r>
          </a:p>
        </p:txBody>
      </p:sp>
      <p:sp>
        <p:nvSpPr>
          <p:cNvPr id="52" name="テキスト ボックス 51">
            <a:extLst>
              <a:ext uri="{FF2B5EF4-FFF2-40B4-BE49-F238E27FC236}">
                <a16:creationId xmlns:a16="http://schemas.microsoft.com/office/drawing/2014/main" id="{354AC7EE-733A-4BFA-B554-1F87049FAD73}"/>
              </a:ext>
            </a:extLst>
          </p:cNvPr>
          <p:cNvSpPr txBox="1"/>
          <p:nvPr/>
        </p:nvSpPr>
        <p:spPr>
          <a:xfrm>
            <a:off x="2591587" y="3702760"/>
            <a:ext cx="1171318" cy="261610"/>
          </a:xfrm>
          <a:prstGeom prst="rect">
            <a:avLst/>
          </a:prstGeom>
          <a:noFill/>
        </p:spPr>
        <p:txBody>
          <a:bodyPr wrap="square" rtlCol="0">
            <a:spAutoFit/>
          </a:bodyPr>
          <a:lstStyle/>
          <a:p>
            <a:r>
              <a:rPr lang="en-US" altLang="ja-JP" sz="1100" b="1" dirty="0"/>
              <a:t>Feed Pressure</a:t>
            </a:r>
          </a:p>
        </p:txBody>
      </p:sp>
      <p:cxnSp>
        <p:nvCxnSpPr>
          <p:cNvPr id="53" name="直線コネクタ 52">
            <a:extLst>
              <a:ext uri="{FF2B5EF4-FFF2-40B4-BE49-F238E27FC236}">
                <a16:creationId xmlns:a16="http://schemas.microsoft.com/office/drawing/2014/main" id="{5A392922-DC57-4308-B95C-9F4BF2C83B4C}"/>
              </a:ext>
            </a:extLst>
          </p:cNvPr>
          <p:cNvCxnSpPr>
            <a:cxnSpLocks/>
          </p:cNvCxnSpPr>
          <p:nvPr/>
        </p:nvCxnSpPr>
        <p:spPr>
          <a:xfrm flipH="1">
            <a:off x="2714331" y="3938257"/>
            <a:ext cx="113579" cy="10886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6DCD039F-972A-447F-B17F-CE12A7E41FBE}"/>
              </a:ext>
            </a:extLst>
          </p:cNvPr>
          <p:cNvSpPr/>
          <p:nvPr/>
        </p:nvSpPr>
        <p:spPr>
          <a:xfrm>
            <a:off x="325686" y="2411251"/>
            <a:ext cx="242339" cy="242339"/>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solidFill>
              </a:rPr>
              <a:t>P</a:t>
            </a:r>
            <a:endParaRPr kumimoji="1" lang="ja-JP" altLang="en-US" sz="1400" dirty="0">
              <a:solidFill>
                <a:schemeClr val="accent1"/>
              </a:solidFill>
            </a:endParaRPr>
          </a:p>
        </p:txBody>
      </p:sp>
      <p:sp>
        <p:nvSpPr>
          <p:cNvPr id="55" name="吹き出し: 角を丸めた四角形 54">
            <a:extLst>
              <a:ext uri="{FF2B5EF4-FFF2-40B4-BE49-F238E27FC236}">
                <a16:creationId xmlns:a16="http://schemas.microsoft.com/office/drawing/2014/main" id="{BF0414F1-8564-408C-8D7C-EE6D616C15FC}"/>
              </a:ext>
            </a:extLst>
          </p:cNvPr>
          <p:cNvSpPr/>
          <p:nvPr/>
        </p:nvSpPr>
        <p:spPr>
          <a:xfrm>
            <a:off x="65053" y="2901720"/>
            <a:ext cx="1423896" cy="659237"/>
          </a:xfrm>
          <a:prstGeom prst="wedgeRoundRectCallout">
            <a:avLst>
              <a:gd name="adj1" fmla="val -23128"/>
              <a:gd name="adj2" fmla="val -80346"/>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rgbClr val="FF0000"/>
                </a:solidFill>
              </a:rPr>
              <a:t>This pump decides the feed flow to RO.</a:t>
            </a:r>
            <a:endParaRPr kumimoji="1" lang="ja-JP" altLang="en-US" sz="1200" dirty="0">
              <a:solidFill>
                <a:srgbClr val="FF0000"/>
              </a:solidFill>
            </a:endParaRPr>
          </a:p>
        </p:txBody>
      </p:sp>
      <p:grpSp>
        <p:nvGrpSpPr>
          <p:cNvPr id="56" name="グループ化 55">
            <a:extLst>
              <a:ext uri="{FF2B5EF4-FFF2-40B4-BE49-F238E27FC236}">
                <a16:creationId xmlns:a16="http://schemas.microsoft.com/office/drawing/2014/main" id="{C7B7F767-BAB4-4FF4-AF40-D4C75024D5C8}"/>
              </a:ext>
            </a:extLst>
          </p:cNvPr>
          <p:cNvGrpSpPr/>
          <p:nvPr/>
        </p:nvGrpSpPr>
        <p:grpSpPr>
          <a:xfrm>
            <a:off x="1423403" y="1948405"/>
            <a:ext cx="214673" cy="261610"/>
            <a:chOff x="3224663" y="253090"/>
            <a:chExt cx="241868" cy="294751"/>
          </a:xfrm>
        </p:grpSpPr>
        <p:sp>
          <p:nvSpPr>
            <p:cNvPr id="57" name="テキスト ボックス 56">
              <a:extLst>
                <a:ext uri="{FF2B5EF4-FFF2-40B4-BE49-F238E27FC236}">
                  <a16:creationId xmlns:a16="http://schemas.microsoft.com/office/drawing/2014/main" id="{7CBAA0CA-991A-4FB6-A963-09A530887BFF}"/>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a</a:t>
              </a:r>
              <a:endParaRPr kumimoji="1" lang="ja-JP" altLang="en-US" sz="1100" dirty="0">
                <a:solidFill>
                  <a:srgbClr val="FF0000"/>
                </a:solidFill>
              </a:endParaRPr>
            </a:p>
          </p:txBody>
        </p:sp>
        <p:sp>
          <p:nvSpPr>
            <p:cNvPr id="58" name="楕円 57">
              <a:extLst>
                <a:ext uri="{FF2B5EF4-FFF2-40B4-BE49-F238E27FC236}">
                  <a16:creationId xmlns:a16="http://schemas.microsoft.com/office/drawing/2014/main" id="{DCC8531C-2276-4143-A3D8-598D0D9FB3A6}"/>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59" name="グループ化 58">
            <a:extLst>
              <a:ext uri="{FF2B5EF4-FFF2-40B4-BE49-F238E27FC236}">
                <a16:creationId xmlns:a16="http://schemas.microsoft.com/office/drawing/2014/main" id="{3E2068C8-8B5B-4A42-A288-FE39664EBF7E}"/>
              </a:ext>
            </a:extLst>
          </p:cNvPr>
          <p:cNvGrpSpPr/>
          <p:nvPr/>
        </p:nvGrpSpPr>
        <p:grpSpPr>
          <a:xfrm>
            <a:off x="2981239" y="2873285"/>
            <a:ext cx="214673" cy="261610"/>
            <a:chOff x="3224663" y="278422"/>
            <a:chExt cx="241868" cy="294751"/>
          </a:xfrm>
        </p:grpSpPr>
        <p:sp>
          <p:nvSpPr>
            <p:cNvPr id="60" name="テキスト ボックス 59">
              <a:extLst>
                <a:ext uri="{FF2B5EF4-FFF2-40B4-BE49-F238E27FC236}">
                  <a16:creationId xmlns:a16="http://schemas.microsoft.com/office/drawing/2014/main" id="{2BF3816C-0107-4875-8B00-9DF3F7FECA22}"/>
                </a:ext>
              </a:extLst>
            </p:cNvPr>
            <p:cNvSpPr txBox="1"/>
            <p:nvPr/>
          </p:nvSpPr>
          <p:spPr>
            <a:xfrm>
              <a:off x="3224663" y="278422"/>
              <a:ext cx="241868" cy="294751"/>
            </a:xfrm>
            <a:prstGeom prst="rect">
              <a:avLst/>
            </a:prstGeom>
            <a:noFill/>
          </p:spPr>
          <p:txBody>
            <a:bodyPr wrap="square" rtlCol="0">
              <a:spAutoFit/>
            </a:bodyPr>
            <a:lstStyle/>
            <a:p>
              <a:r>
                <a:rPr lang="en-US" altLang="ja-JP" sz="1100" dirty="0">
                  <a:solidFill>
                    <a:srgbClr val="FF0000"/>
                  </a:solidFill>
                </a:rPr>
                <a:t>b</a:t>
              </a:r>
              <a:endParaRPr kumimoji="1" lang="ja-JP" altLang="en-US" sz="1100" dirty="0">
                <a:solidFill>
                  <a:srgbClr val="FF0000"/>
                </a:solidFill>
              </a:endParaRPr>
            </a:p>
          </p:txBody>
        </p:sp>
        <p:sp>
          <p:nvSpPr>
            <p:cNvPr id="61" name="楕円 60">
              <a:extLst>
                <a:ext uri="{FF2B5EF4-FFF2-40B4-BE49-F238E27FC236}">
                  <a16:creationId xmlns:a16="http://schemas.microsoft.com/office/drawing/2014/main" id="{A252B525-ED74-4438-B132-C26A00067C74}"/>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62" name="グループ化 61">
            <a:extLst>
              <a:ext uri="{FF2B5EF4-FFF2-40B4-BE49-F238E27FC236}">
                <a16:creationId xmlns:a16="http://schemas.microsoft.com/office/drawing/2014/main" id="{F8EEE9AA-036F-4F1E-ABF4-F0E9FD327687}"/>
              </a:ext>
            </a:extLst>
          </p:cNvPr>
          <p:cNvGrpSpPr/>
          <p:nvPr/>
        </p:nvGrpSpPr>
        <p:grpSpPr>
          <a:xfrm>
            <a:off x="1972982" y="3703149"/>
            <a:ext cx="214673" cy="261610"/>
            <a:chOff x="3224663" y="245402"/>
            <a:chExt cx="241868" cy="294751"/>
          </a:xfrm>
        </p:grpSpPr>
        <p:sp>
          <p:nvSpPr>
            <p:cNvPr id="63" name="テキスト ボックス 62">
              <a:extLst>
                <a:ext uri="{FF2B5EF4-FFF2-40B4-BE49-F238E27FC236}">
                  <a16:creationId xmlns:a16="http://schemas.microsoft.com/office/drawing/2014/main" id="{492FAAF1-A183-4D9B-9279-0AD75393F667}"/>
                </a:ext>
              </a:extLst>
            </p:cNvPr>
            <p:cNvSpPr txBox="1"/>
            <p:nvPr/>
          </p:nvSpPr>
          <p:spPr>
            <a:xfrm>
              <a:off x="3224663" y="245402"/>
              <a:ext cx="241868" cy="294751"/>
            </a:xfrm>
            <a:prstGeom prst="rect">
              <a:avLst/>
            </a:prstGeom>
            <a:noFill/>
          </p:spPr>
          <p:txBody>
            <a:bodyPr wrap="square" rtlCol="0">
              <a:spAutoFit/>
            </a:bodyPr>
            <a:lstStyle/>
            <a:p>
              <a:r>
                <a:rPr kumimoji="1" lang="en-US" altLang="ja-JP" sz="1100" dirty="0">
                  <a:solidFill>
                    <a:srgbClr val="FF0000"/>
                  </a:solidFill>
                </a:rPr>
                <a:t>c</a:t>
              </a:r>
              <a:endParaRPr kumimoji="1" lang="ja-JP" altLang="en-US" sz="1100" dirty="0">
                <a:solidFill>
                  <a:srgbClr val="FF0000"/>
                </a:solidFill>
              </a:endParaRPr>
            </a:p>
          </p:txBody>
        </p:sp>
        <p:sp>
          <p:nvSpPr>
            <p:cNvPr id="64" name="楕円 63">
              <a:extLst>
                <a:ext uri="{FF2B5EF4-FFF2-40B4-BE49-F238E27FC236}">
                  <a16:creationId xmlns:a16="http://schemas.microsoft.com/office/drawing/2014/main" id="{BED5AEFA-BDDB-47F5-899B-616766F823C5}"/>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65" name="グループ化 64">
            <a:extLst>
              <a:ext uri="{FF2B5EF4-FFF2-40B4-BE49-F238E27FC236}">
                <a16:creationId xmlns:a16="http://schemas.microsoft.com/office/drawing/2014/main" id="{BAF9EFBB-1EBB-48D8-A4A0-123FE933D041}"/>
              </a:ext>
            </a:extLst>
          </p:cNvPr>
          <p:cNvGrpSpPr/>
          <p:nvPr/>
        </p:nvGrpSpPr>
        <p:grpSpPr>
          <a:xfrm>
            <a:off x="3651664" y="3700996"/>
            <a:ext cx="214673" cy="261610"/>
            <a:chOff x="3224663" y="268466"/>
            <a:chExt cx="241868" cy="294751"/>
          </a:xfrm>
        </p:grpSpPr>
        <p:sp>
          <p:nvSpPr>
            <p:cNvPr id="66" name="テキスト ボックス 65">
              <a:extLst>
                <a:ext uri="{FF2B5EF4-FFF2-40B4-BE49-F238E27FC236}">
                  <a16:creationId xmlns:a16="http://schemas.microsoft.com/office/drawing/2014/main" id="{62136734-EE24-4E47-9176-E9123E803151}"/>
                </a:ext>
              </a:extLst>
            </p:cNvPr>
            <p:cNvSpPr txBox="1"/>
            <p:nvPr/>
          </p:nvSpPr>
          <p:spPr>
            <a:xfrm>
              <a:off x="3224663" y="268466"/>
              <a:ext cx="241868" cy="294751"/>
            </a:xfrm>
            <a:prstGeom prst="rect">
              <a:avLst/>
            </a:prstGeom>
            <a:noFill/>
          </p:spPr>
          <p:txBody>
            <a:bodyPr wrap="square" rtlCol="0">
              <a:spAutoFit/>
            </a:bodyPr>
            <a:lstStyle/>
            <a:p>
              <a:r>
                <a:rPr lang="en-US" altLang="ja-JP" sz="1100" dirty="0">
                  <a:solidFill>
                    <a:srgbClr val="FF0000"/>
                  </a:solidFill>
                </a:rPr>
                <a:t>d</a:t>
              </a:r>
              <a:endParaRPr kumimoji="1" lang="ja-JP" altLang="en-US" sz="1100" dirty="0">
                <a:solidFill>
                  <a:srgbClr val="FF0000"/>
                </a:solidFill>
              </a:endParaRPr>
            </a:p>
          </p:txBody>
        </p:sp>
        <p:sp>
          <p:nvSpPr>
            <p:cNvPr id="67" name="楕円 66">
              <a:extLst>
                <a:ext uri="{FF2B5EF4-FFF2-40B4-BE49-F238E27FC236}">
                  <a16:creationId xmlns:a16="http://schemas.microsoft.com/office/drawing/2014/main" id="{1AA13A88-32BD-48A5-9392-E23FBEA633FB}"/>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68" name="グループ化 67">
            <a:extLst>
              <a:ext uri="{FF2B5EF4-FFF2-40B4-BE49-F238E27FC236}">
                <a16:creationId xmlns:a16="http://schemas.microsoft.com/office/drawing/2014/main" id="{5BEBDDCC-5F26-4D7C-9690-02CD9A7048D3}"/>
              </a:ext>
            </a:extLst>
          </p:cNvPr>
          <p:cNvGrpSpPr/>
          <p:nvPr/>
        </p:nvGrpSpPr>
        <p:grpSpPr>
          <a:xfrm>
            <a:off x="5640053" y="4576543"/>
            <a:ext cx="214673" cy="261610"/>
            <a:chOff x="3224663" y="253090"/>
            <a:chExt cx="241868" cy="294751"/>
          </a:xfrm>
        </p:grpSpPr>
        <p:sp>
          <p:nvSpPr>
            <p:cNvPr id="69" name="テキスト ボックス 68">
              <a:extLst>
                <a:ext uri="{FF2B5EF4-FFF2-40B4-BE49-F238E27FC236}">
                  <a16:creationId xmlns:a16="http://schemas.microsoft.com/office/drawing/2014/main" id="{1104A89B-34E5-459C-A454-D9CD63F69E79}"/>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e</a:t>
              </a:r>
              <a:endParaRPr kumimoji="1" lang="ja-JP" altLang="en-US" sz="1100" dirty="0">
                <a:solidFill>
                  <a:srgbClr val="FF0000"/>
                </a:solidFill>
              </a:endParaRPr>
            </a:p>
          </p:txBody>
        </p:sp>
        <p:sp>
          <p:nvSpPr>
            <p:cNvPr id="70" name="楕円 69">
              <a:extLst>
                <a:ext uri="{FF2B5EF4-FFF2-40B4-BE49-F238E27FC236}">
                  <a16:creationId xmlns:a16="http://schemas.microsoft.com/office/drawing/2014/main" id="{2FA499F8-3F3A-47DF-BC59-A0DF2C09A464}"/>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4" name="グループ化 3">
            <a:extLst>
              <a:ext uri="{FF2B5EF4-FFF2-40B4-BE49-F238E27FC236}">
                <a16:creationId xmlns:a16="http://schemas.microsoft.com/office/drawing/2014/main" id="{6FBB0DCF-276C-6671-46B3-DA548035E2FA}"/>
              </a:ext>
            </a:extLst>
          </p:cNvPr>
          <p:cNvGrpSpPr/>
          <p:nvPr/>
        </p:nvGrpSpPr>
        <p:grpSpPr>
          <a:xfrm>
            <a:off x="181804" y="4208593"/>
            <a:ext cx="2054056" cy="896299"/>
            <a:chOff x="181804" y="5328473"/>
            <a:chExt cx="2054056" cy="896299"/>
          </a:xfrm>
        </p:grpSpPr>
        <p:sp>
          <p:nvSpPr>
            <p:cNvPr id="71" name="テキスト ボックス 70">
              <a:extLst>
                <a:ext uri="{FF2B5EF4-FFF2-40B4-BE49-F238E27FC236}">
                  <a16:creationId xmlns:a16="http://schemas.microsoft.com/office/drawing/2014/main" id="{1014A79E-9A55-406F-96F4-892ACE419AB1}"/>
                </a:ext>
              </a:extLst>
            </p:cNvPr>
            <p:cNvSpPr txBox="1"/>
            <p:nvPr/>
          </p:nvSpPr>
          <p:spPr>
            <a:xfrm>
              <a:off x="181804" y="5328473"/>
              <a:ext cx="2054056" cy="884601"/>
            </a:xfrm>
            <a:prstGeom prst="rect">
              <a:avLst/>
            </a:prstGeom>
            <a:noFill/>
          </p:spPr>
          <p:txBody>
            <a:bodyPr wrap="square" rtlCol="0">
              <a:spAutoFit/>
            </a:bodyPr>
            <a:lstStyle/>
            <a:p>
              <a:r>
                <a:rPr kumimoji="1" lang="en-US" altLang="ja-JP" sz="1200" dirty="0"/>
                <a:t>&lt;Differential Pressure&gt;</a:t>
              </a:r>
            </a:p>
            <a:p>
              <a:pPr marL="285750" indent="-285750">
                <a:lnSpc>
                  <a:spcPts val="1600"/>
                </a:lnSpc>
                <a:buFont typeface="Arial" panose="020B0604020202020204" pitchFamily="34" charset="0"/>
                <a:buChar char="•"/>
              </a:pPr>
              <a:r>
                <a:rPr lang="en-US" altLang="ja-JP" sz="1200" dirty="0"/>
                <a:t>Stage 1 =     </a:t>
              </a:r>
              <a:r>
                <a:rPr lang="ja-JP" altLang="en-US" sz="1200" dirty="0"/>
                <a:t>－</a:t>
              </a:r>
              <a:endParaRPr lang="en-US" altLang="ja-JP" sz="1200" dirty="0"/>
            </a:p>
            <a:p>
              <a:pPr marL="285750" indent="-285750">
                <a:lnSpc>
                  <a:spcPts val="1600"/>
                </a:lnSpc>
                <a:buFont typeface="Arial" panose="020B0604020202020204" pitchFamily="34" charset="0"/>
                <a:buChar char="•"/>
              </a:pPr>
              <a:r>
                <a:rPr kumimoji="1" lang="en-US" altLang="ja-JP" sz="1200" dirty="0"/>
                <a:t>Stage 2 </a:t>
              </a:r>
              <a:r>
                <a:rPr lang="en-US" altLang="ja-JP" sz="1200" dirty="0"/>
                <a:t>=     </a:t>
              </a:r>
              <a:r>
                <a:rPr lang="ja-JP" altLang="en-US" sz="1200" dirty="0"/>
                <a:t>－</a:t>
              </a:r>
              <a:endParaRPr kumimoji="1" lang="en-US" altLang="ja-JP" sz="1200" dirty="0"/>
            </a:p>
            <a:p>
              <a:pPr marL="285750" indent="-285750">
                <a:lnSpc>
                  <a:spcPts val="1600"/>
                </a:lnSpc>
                <a:buFont typeface="Arial" panose="020B0604020202020204" pitchFamily="34" charset="0"/>
                <a:buChar char="•"/>
              </a:pPr>
              <a:r>
                <a:rPr lang="en-US" altLang="ja-JP" sz="1200" dirty="0"/>
                <a:t>Stage 3 =     </a:t>
              </a:r>
              <a:r>
                <a:rPr lang="ja-JP" altLang="en-US" sz="1200" dirty="0"/>
                <a:t>－</a:t>
              </a:r>
              <a:endParaRPr lang="en-US" altLang="ja-JP" sz="1200" dirty="0"/>
            </a:p>
          </p:txBody>
        </p:sp>
        <p:grpSp>
          <p:nvGrpSpPr>
            <p:cNvPr id="72" name="グループ化 71">
              <a:extLst>
                <a:ext uri="{FF2B5EF4-FFF2-40B4-BE49-F238E27FC236}">
                  <a16:creationId xmlns:a16="http://schemas.microsoft.com/office/drawing/2014/main" id="{33FF8A35-1FD7-4A19-BCEE-BFC4DDA9C458}"/>
                </a:ext>
              </a:extLst>
            </p:cNvPr>
            <p:cNvGrpSpPr/>
            <p:nvPr/>
          </p:nvGrpSpPr>
          <p:grpSpPr>
            <a:xfrm>
              <a:off x="1228139" y="5520342"/>
              <a:ext cx="214673" cy="261610"/>
              <a:chOff x="3224663" y="253090"/>
              <a:chExt cx="241868" cy="294751"/>
            </a:xfrm>
          </p:grpSpPr>
          <p:sp>
            <p:nvSpPr>
              <p:cNvPr id="73" name="テキスト ボックス 72">
                <a:extLst>
                  <a:ext uri="{FF2B5EF4-FFF2-40B4-BE49-F238E27FC236}">
                    <a16:creationId xmlns:a16="http://schemas.microsoft.com/office/drawing/2014/main" id="{F7F8F08B-846A-4853-B0A5-91187BCB3289}"/>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a</a:t>
                </a:r>
                <a:endParaRPr kumimoji="1" lang="ja-JP" altLang="en-US" sz="1100" dirty="0">
                  <a:solidFill>
                    <a:srgbClr val="FF0000"/>
                  </a:solidFill>
                </a:endParaRPr>
              </a:p>
            </p:txBody>
          </p:sp>
          <p:sp>
            <p:nvSpPr>
              <p:cNvPr id="74" name="楕円 73">
                <a:extLst>
                  <a:ext uri="{FF2B5EF4-FFF2-40B4-BE49-F238E27FC236}">
                    <a16:creationId xmlns:a16="http://schemas.microsoft.com/office/drawing/2014/main" id="{47998560-D6F3-4DC3-A6E6-9305D8AA5EFD}"/>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75" name="グループ化 74">
              <a:extLst>
                <a:ext uri="{FF2B5EF4-FFF2-40B4-BE49-F238E27FC236}">
                  <a16:creationId xmlns:a16="http://schemas.microsoft.com/office/drawing/2014/main" id="{42C9F28E-147C-465B-9676-EE1E4612318C}"/>
                </a:ext>
              </a:extLst>
            </p:cNvPr>
            <p:cNvGrpSpPr/>
            <p:nvPr/>
          </p:nvGrpSpPr>
          <p:grpSpPr>
            <a:xfrm>
              <a:off x="1589812" y="5535332"/>
              <a:ext cx="214673" cy="261610"/>
              <a:chOff x="3224663" y="269978"/>
              <a:chExt cx="241868" cy="294751"/>
            </a:xfrm>
          </p:grpSpPr>
          <p:sp>
            <p:nvSpPr>
              <p:cNvPr id="76" name="テキスト ボックス 75">
                <a:extLst>
                  <a:ext uri="{FF2B5EF4-FFF2-40B4-BE49-F238E27FC236}">
                    <a16:creationId xmlns:a16="http://schemas.microsoft.com/office/drawing/2014/main" id="{C90C5784-9A90-4496-B71F-50AA2BAC4F42}"/>
                  </a:ext>
                </a:extLst>
              </p:cNvPr>
              <p:cNvSpPr txBox="1"/>
              <p:nvPr/>
            </p:nvSpPr>
            <p:spPr>
              <a:xfrm>
                <a:off x="3224663" y="269978"/>
                <a:ext cx="241868" cy="294751"/>
              </a:xfrm>
              <a:prstGeom prst="rect">
                <a:avLst/>
              </a:prstGeom>
              <a:noFill/>
            </p:spPr>
            <p:txBody>
              <a:bodyPr wrap="square" rtlCol="0">
                <a:spAutoFit/>
              </a:bodyPr>
              <a:lstStyle/>
              <a:p>
                <a:r>
                  <a:rPr lang="en-US" altLang="ja-JP" sz="1100" dirty="0">
                    <a:solidFill>
                      <a:srgbClr val="FF0000"/>
                    </a:solidFill>
                  </a:rPr>
                  <a:t>b</a:t>
                </a:r>
                <a:endParaRPr kumimoji="1" lang="ja-JP" altLang="en-US" sz="1100" dirty="0">
                  <a:solidFill>
                    <a:srgbClr val="FF0000"/>
                  </a:solidFill>
                </a:endParaRPr>
              </a:p>
            </p:txBody>
          </p:sp>
          <p:sp>
            <p:nvSpPr>
              <p:cNvPr id="77" name="楕円 76">
                <a:extLst>
                  <a:ext uri="{FF2B5EF4-FFF2-40B4-BE49-F238E27FC236}">
                    <a16:creationId xmlns:a16="http://schemas.microsoft.com/office/drawing/2014/main" id="{54183F40-097B-4E3C-971E-3D5256D342BC}"/>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78" name="グループ化 77">
              <a:extLst>
                <a:ext uri="{FF2B5EF4-FFF2-40B4-BE49-F238E27FC236}">
                  <a16:creationId xmlns:a16="http://schemas.microsoft.com/office/drawing/2014/main" id="{64CF1772-252E-4B06-9F11-4FF8A39C1E6C}"/>
                </a:ext>
              </a:extLst>
            </p:cNvPr>
            <p:cNvGrpSpPr/>
            <p:nvPr/>
          </p:nvGrpSpPr>
          <p:grpSpPr>
            <a:xfrm>
              <a:off x="1225307" y="5752355"/>
              <a:ext cx="214673" cy="261610"/>
              <a:chOff x="3224663" y="269978"/>
              <a:chExt cx="241868" cy="294751"/>
            </a:xfrm>
          </p:grpSpPr>
          <p:sp>
            <p:nvSpPr>
              <p:cNvPr id="79" name="テキスト ボックス 78">
                <a:extLst>
                  <a:ext uri="{FF2B5EF4-FFF2-40B4-BE49-F238E27FC236}">
                    <a16:creationId xmlns:a16="http://schemas.microsoft.com/office/drawing/2014/main" id="{54DE749D-3C0C-40DB-83BA-F2B3CF61CD5B}"/>
                  </a:ext>
                </a:extLst>
              </p:cNvPr>
              <p:cNvSpPr txBox="1"/>
              <p:nvPr/>
            </p:nvSpPr>
            <p:spPr>
              <a:xfrm>
                <a:off x="3224663" y="269978"/>
                <a:ext cx="241868" cy="294751"/>
              </a:xfrm>
              <a:prstGeom prst="rect">
                <a:avLst/>
              </a:prstGeom>
              <a:noFill/>
            </p:spPr>
            <p:txBody>
              <a:bodyPr wrap="square" rtlCol="0">
                <a:spAutoFit/>
              </a:bodyPr>
              <a:lstStyle/>
              <a:p>
                <a:r>
                  <a:rPr lang="en-US" altLang="ja-JP" sz="1100" dirty="0">
                    <a:solidFill>
                      <a:srgbClr val="FF0000"/>
                    </a:solidFill>
                  </a:rPr>
                  <a:t>b</a:t>
                </a:r>
                <a:endParaRPr kumimoji="1" lang="ja-JP" altLang="en-US" sz="1100" dirty="0">
                  <a:solidFill>
                    <a:srgbClr val="FF0000"/>
                  </a:solidFill>
                </a:endParaRPr>
              </a:p>
            </p:txBody>
          </p:sp>
          <p:sp>
            <p:nvSpPr>
              <p:cNvPr id="80" name="楕円 79">
                <a:extLst>
                  <a:ext uri="{FF2B5EF4-FFF2-40B4-BE49-F238E27FC236}">
                    <a16:creationId xmlns:a16="http://schemas.microsoft.com/office/drawing/2014/main" id="{539F7C5C-8CF2-4EC5-8E29-6BBFBF27974D}"/>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81" name="グループ化 80">
              <a:extLst>
                <a:ext uri="{FF2B5EF4-FFF2-40B4-BE49-F238E27FC236}">
                  <a16:creationId xmlns:a16="http://schemas.microsoft.com/office/drawing/2014/main" id="{EB46C3C3-DAB8-4317-AC6A-A5E24E4827D6}"/>
                </a:ext>
              </a:extLst>
            </p:cNvPr>
            <p:cNvGrpSpPr/>
            <p:nvPr/>
          </p:nvGrpSpPr>
          <p:grpSpPr>
            <a:xfrm>
              <a:off x="1585529" y="5730687"/>
              <a:ext cx="214673" cy="261610"/>
              <a:chOff x="3224663" y="245402"/>
              <a:chExt cx="241868" cy="294751"/>
            </a:xfrm>
          </p:grpSpPr>
          <p:sp>
            <p:nvSpPr>
              <p:cNvPr id="82" name="テキスト ボックス 81">
                <a:extLst>
                  <a:ext uri="{FF2B5EF4-FFF2-40B4-BE49-F238E27FC236}">
                    <a16:creationId xmlns:a16="http://schemas.microsoft.com/office/drawing/2014/main" id="{B619B388-A73B-4BC4-9931-27F88ACFCCD5}"/>
                  </a:ext>
                </a:extLst>
              </p:cNvPr>
              <p:cNvSpPr txBox="1"/>
              <p:nvPr/>
            </p:nvSpPr>
            <p:spPr>
              <a:xfrm>
                <a:off x="3224663" y="245402"/>
                <a:ext cx="241868" cy="294751"/>
              </a:xfrm>
              <a:prstGeom prst="rect">
                <a:avLst/>
              </a:prstGeom>
              <a:noFill/>
            </p:spPr>
            <p:txBody>
              <a:bodyPr wrap="square" rtlCol="0">
                <a:spAutoFit/>
              </a:bodyPr>
              <a:lstStyle/>
              <a:p>
                <a:r>
                  <a:rPr kumimoji="1" lang="en-US" altLang="ja-JP" sz="1100" dirty="0">
                    <a:solidFill>
                      <a:srgbClr val="FF0000"/>
                    </a:solidFill>
                  </a:rPr>
                  <a:t>c</a:t>
                </a:r>
                <a:endParaRPr kumimoji="1" lang="ja-JP" altLang="en-US" sz="1100" dirty="0">
                  <a:solidFill>
                    <a:srgbClr val="FF0000"/>
                  </a:solidFill>
                </a:endParaRPr>
              </a:p>
            </p:txBody>
          </p:sp>
          <p:sp>
            <p:nvSpPr>
              <p:cNvPr id="83" name="楕円 82">
                <a:extLst>
                  <a:ext uri="{FF2B5EF4-FFF2-40B4-BE49-F238E27FC236}">
                    <a16:creationId xmlns:a16="http://schemas.microsoft.com/office/drawing/2014/main" id="{73DC6E02-20F6-4EBD-804B-0C8A33FD5C7F}"/>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84" name="グループ化 83">
              <a:extLst>
                <a:ext uri="{FF2B5EF4-FFF2-40B4-BE49-F238E27FC236}">
                  <a16:creationId xmlns:a16="http://schemas.microsoft.com/office/drawing/2014/main" id="{17089BD7-234B-4E63-9471-B2B9527F9E85}"/>
                </a:ext>
              </a:extLst>
            </p:cNvPr>
            <p:cNvGrpSpPr/>
            <p:nvPr/>
          </p:nvGrpSpPr>
          <p:grpSpPr>
            <a:xfrm>
              <a:off x="1224881" y="5963162"/>
              <a:ext cx="214673" cy="261610"/>
              <a:chOff x="3224663" y="268466"/>
              <a:chExt cx="241868" cy="294751"/>
            </a:xfrm>
          </p:grpSpPr>
          <p:sp>
            <p:nvSpPr>
              <p:cNvPr id="85" name="テキスト ボックス 84">
                <a:extLst>
                  <a:ext uri="{FF2B5EF4-FFF2-40B4-BE49-F238E27FC236}">
                    <a16:creationId xmlns:a16="http://schemas.microsoft.com/office/drawing/2014/main" id="{036C4FDE-E7CF-4B06-AE5F-EE8C8A204F44}"/>
                  </a:ext>
                </a:extLst>
              </p:cNvPr>
              <p:cNvSpPr txBox="1"/>
              <p:nvPr/>
            </p:nvSpPr>
            <p:spPr>
              <a:xfrm>
                <a:off x="3224663" y="268466"/>
                <a:ext cx="241868" cy="294751"/>
              </a:xfrm>
              <a:prstGeom prst="rect">
                <a:avLst/>
              </a:prstGeom>
              <a:noFill/>
            </p:spPr>
            <p:txBody>
              <a:bodyPr wrap="square" rtlCol="0">
                <a:spAutoFit/>
              </a:bodyPr>
              <a:lstStyle/>
              <a:p>
                <a:r>
                  <a:rPr lang="en-US" altLang="ja-JP" sz="1100" dirty="0">
                    <a:solidFill>
                      <a:srgbClr val="FF0000"/>
                    </a:solidFill>
                  </a:rPr>
                  <a:t>d</a:t>
                </a:r>
                <a:endParaRPr kumimoji="1" lang="ja-JP" altLang="en-US" sz="1100" dirty="0">
                  <a:solidFill>
                    <a:srgbClr val="FF0000"/>
                  </a:solidFill>
                </a:endParaRPr>
              </a:p>
            </p:txBody>
          </p:sp>
          <p:sp>
            <p:nvSpPr>
              <p:cNvPr id="86" name="楕円 85">
                <a:extLst>
                  <a:ext uri="{FF2B5EF4-FFF2-40B4-BE49-F238E27FC236}">
                    <a16:creationId xmlns:a16="http://schemas.microsoft.com/office/drawing/2014/main" id="{BE7D35F9-589E-4BD9-9585-8DEA32A3BDBA}"/>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87" name="グループ化 86">
              <a:extLst>
                <a:ext uri="{FF2B5EF4-FFF2-40B4-BE49-F238E27FC236}">
                  <a16:creationId xmlns:a16="http://schemas.microsoft.com/office/drawing/2014/main" id="{136BAA44-517D-4D4D-8625-CA43C6D07E6D}"/>
                </a:ext>
              </a:extLst>
            </p:cNvPr>
            <p:cNvGrpSpPr/>
            <p:nvPr/>
          </p:nvGrpSpPr>
          <p:grpSpPr>
            <a:xfrm>
              <a:off x="1585103" y="5950489"/>
              <a:ext cx="214673" cy="261610"/>
              <a:chOff x="3224663" y="253090"/>
              <a:chExt cx="241868" cy="294751"/>
            </a:xfrm>
          </p:grpSpPr>
          <p:sp>
            <p:nvSpPr>
              <p:cNvPr id="88" name="テキスト ボックス 87">
                <a:extLst>
                  <a:ext uri="{FF2B5EF4-FFF2-40B4-BE49-F238E27FC236}">
                    <a16:creationId xmlns:a16="http://schemas.microsoft.com/office/drawing/2014/main" id="{9FE27124-2BE0-41F9-850F-43C1C588D142}"/>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e</a:t>
                </a:r>
                <a:endParaRPr kumimoji="1" lang="ja-JP" altLang="en-US" sz="1100" dirty="0">
                  <a:solidFill>
                    <a:srgbClr val="FF0000"/>
                  </a:solidFill>
                </a:endParaRPr>
              </a:p>
            </p:txBody>
          </p:sp>
          <p:sp>
            <p:nvSpPr>
              <p:cNvPr id="89" name="楕円 88">
                <a:extLst>
                  <a:ext uri="{FF2B5EF4-FFF2-40B4-BE49-F238E27FC236}">
                    <a16:creationId xmlns:a16="http://schemas.microsoft.com/office/drawing/2014/main" id="{FA6F4EA3-83A0-4689-8347-9590076F0F4F}"/>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spTree>
    <p:extLst>
      <p:ext uri="{BB962C8B-B14F-4D97-AF65-F5344CB8AC3E}">
        <p14:creationId xmlns:p14="http://schemas.microsoft.com/office/powerpoint/2010/main" val="2071142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正方形/長方形 210">
            <a:extLst>
              <a:ext uri="{FF2B5EF4-FFF2-40B4-BE49-F238E27FC236}">
                <a16:creationId xmlns:a16="http://schemas.microsoft.com/office/drawing/2014/main" id="{4C66C558-9BB2-4C4F-9F4B-68AA46540AEA}"/>
              </a:ext>
            </a:extLst>
          </p:cNvPr>
          <p:cNvSpPr/>
          <p:nvPr/>
        </p:nvSpPr>
        <p:spPr>
          <a:xfrm>
            <a:off x="1162567" y="2251211"/>
            <a:ext cx="4793857" cy="2934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nvGrpSpPr>
          <p:cNvPr id="42" name="グループ化 41">
            <a:extLst>
              <a:ext uri="{FF2B5EF4-FFF2-40B4-BE49-F238E27FC236}">
                <a16:creationId xmlns:a16="http://schemas.microsoft.com/office/drawing/2014/main" id="{16521D31-5BB2-45E1-B129-E3AC023497C8}"/>
              </a:ext>
            </a:extLst>
          </p:cNvPr>
          <p:cNvGrpSpPr/>
          <p:nvPr/>
        </p:nvGrpSpPr>
        <p:grpSpPr>
          <a:xfrm>
            <a:off x="4938320" y="2592473"/>
            <a:ext cx="1763460" cy="2415434"/>
            <a:chOff x="4938320" y="3332213"/>
            <a:chExt cx="1763460" cy="2415434"/>
          </a:xfrm>
        </p:grpSpPr>
        <p:cxnSp>
          <p:nvCxnSpPr>
            <p:cNvPr id="105" name="直線矢印コネクタ 104">
              <a:extLst>
                <a:ext uri="{FF2B5EF4-FFF2-40B4-BE49-F238E27FC236}">
                  <a16:creationId xmlns:a16="http://schemas.microsoft.com/office/drawing/2014/main" id="{EDC8FC66-F5D7-4B72-93BD-0B0FFBF43159}"/>
                </a:ext>
              </a:extLst>
            </p:cNvPr>
            <p:cNvCxnSpPr>
              <a:cxnSpLocks/>
            </p:cNvCxnSpPr>
            <p:nvPr/>
          </p:nvCxnSpPr>
          <p:spPr>
            <a:xfrm>
              <a:off x="6136245" y="3332213"/>
              <a:ext cx="565535" cy="0"/>
            </a:xfrm>
            <a:prstGeom prst="straightConnector1">
              <a:avLst/>
            </a:prstGeom>
            <a:ln w="28575">
              <a:solidFill>
                <a:schemeClr val="accent6">
                  <a:lumMod val="60000"/>
                  <a:lumOff val="4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EA3512BA-0A33-4018-89E1-7A00B2751489}"/>
                </a:ext>
              </a:extLst>
            </p:cNvPr>
            <p:cNvCxnSpPr>
              <a:cxnSpLocks/>
            </p:cNvCxnSpPr>
            <p:nvPr/>
          </p:nvCxnSpPr>
          <p:spPr>
            <a:xfrm flipV="1">
              <a:off x="4938320" y="4571827"/>
              <a:ext cx="1189676" cy="3587"/>
            </a:xfrm>
            <a:prstGeom prst="line">
              <a:avLst/>
            </a:prstGeom>
            <a:ln w="28575">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9311D8E5-00B0-4551-AAB2-5532AA731A88}"/>
                </a:ext>
              </a:extLst>
            </p:cNvPr>
            <p:cNvCxnSpPr>
              <a:cxnSpLocks/>
            </p:cNvCxnSpPr>
            <p:nvPr/>
          </p:nvCxnSpPr>
          <p:spPr>
            <a:xfrm>
              <a:off x="6148851" y="3333558"/>
              <a:ext cx="0" cy="2414089"/>
            </a:xfrm>
            <a:prstGeom prst="line">
              <a:avLst/>
            </a:prstGeom>
            <a:ln w="28575">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101B34D4-DCE8-4B46-9398-58CE5952ECC2}"/>
                </a:ext>
              </a:extLst>
            </p:cNvPr>
            <p:cNvCxnSpPr>
              <a:cxnSpLocks/>
            </p:cNvCxnSpPr>
            <p:nvPr/>
          </p:nvCxnSpPr>
          <p:spPr>
            <a:xfrm>
              <a:off x="6136245" y="5747647"/>
              <a:ext cx="565535" cy="0"/>
            </a:xfrm>
            <a:prstGeom prst="straightConnector1">
              <a:avLst/>
            </a:prstGeom>
            <a:ln w="28575">
              <a:solidFill>
                <a:schemeClr val="accent6">
                  <a:lumMod val="60000"/>
                  <a:lumOff val="4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E83F84D3-C6CA-42F9-8F82-87AEDE10AAC7}"/>
                </a:ext>
              </a:extLst>
            </p:cNvPr>
            <p:cNvCxnSpPr>
              <a:cxnSpLocks/>
            </p:cNvCxnSpPr>
            <p:nvPr/>
          </p:nvCxnSpPr>
          <p:spPr>
            <a:xfrm>
              <a:off x="6136186" y="3992457"/>
              <a:ext cx="565535" cy="0"/>
            </a:xfrm>
            <a:prstGeom prst="straightConnector1">
              <a:avLst/>
            </a:prstGeom>
            <a:ln w="28575">
              <a:solidFill>
                <a:schemeClr val="accent6">
                  <a:lumMod val="60000"/>
                  <a:lumOff val="4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a:extLst>
                <a:ext uri="{FF2B5EF4-FFF2-40B4-BE49-F238E27FC236}">
                  <a16:creationId xmlns:a16="http://schemas.microsoft.com/office/drawing/2014/main" id="{512EE962-FA1D-47A0-9ED8-EBEEE3B0AC98}"/>
                </a:ext>
              </a:extLst>
            </p:cNvPr>
            <p:cNvCxnSpPr>
              <a:cxnSpLocks/>
            </p:cNvCxnSpPr>
            <p:nvPr/>
          </p:nvCxnSpPr>
          <p:spPr>
            <a:xfrm>
              <a:off x="6136186" y="4891479"/>
              <a:ext cx="565535" cy="0"/>
            </a:xfrm>
            <a:prstGeom prst="straightConnector1">
              <a:avLst/>
            </a:prstGeom>
            <a:ln w="28575">
              <a:solidFill>
                <a:schemeClr val="accent6">
                  <a:lumMod val="60000"/>
                  <a:lumOff val="4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a:extLst>
                <a:ext uri="{FF2B5EF4-FFF2-40B4-BE49-F238E27FC236}">
                  <a16:creationId xmlns:a16="http://schemas.microsoft.com/office/drawing/2014/main" id="{4EF915CD-E16E-4EDA-BAE9-6B8EDAA2700E}"/>
                </a:ext>
              </a:extLst>
            </p:cNvPr>
            <p:cNvCxnSpPr>
              <a:cxnSpLocks/>
            </p:cNvCxnSpPr>
            <p:nvPr/>
          </p:nvCxnSpPr>
          <p:spPr>
            <a:xfrm>
              <a:off x="6136186" y="4270604"/>
              <a:ext cx="565535" cy="0"/>
            </a:xfrm>
            <a:prstGeom prst="straightConnector1">
              <a:avLst/>
            </a:prstGeom>
            <a:ln w="28575">
              <a:solidFill>
                <a:schemeClr val="accent6">
                  <a:lumMod val="60000"/>
                  <a:lumOff val="4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a:extLst>
                <a:ext uri="{FF2B5EF4-FFF2-40B4-BE49-F238E27FC236}">
                  <a16:creationId xmlns:a16="http://schemas.microsoft.com/office/drawing/2014/main" id="{3A4DF30F-A365-453A-B26B-7034AE8F15C8}"/>
                </a:ext>
              </a:extLst>
            </p:cNvPr>
            <p:cNvCxnSpPr>
              <a:cxnSpLocks/>
            </p:cNvCxnSpPr>
            <p:nvPr/>
          </p:nvCxnSpPr>
          <p:spPr>
            <a:xfrm>
              <a:off x="6136186" y="4540602"/>
              <a:ext cx="565535" cy="0"/>
            </a:xfrm>
            <a:prstGeom prst="straightConnector1">
              <a:avLst/>
            </a:prstGeom>
            <a:ln w="28575">
              <a:solidFill>
                <a:schemeClr val="accent6">
                  <a:lumMod val="60000"/>
                  <a:lumOff val="4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43161AFD-DF5B-4CB5-B98A-E0B7BC21400C}"/>
                </a:ext>
              </a:extLst>
            </p:cNvPr>
            <p:cNvCxnSpPr>
              <a:cxnSpLocks/>
            </p:cNvCxnSpPr>
            <p:nvPr/>
          </p:nvCxnSpPr>
          <p:spPr>
            <a:xfrm>
              <a:off x="6136186" y="5122534"/>
              <a:ext cx="565535" cy="0"/>
            </a:xfrm>
            <a:prstGeom prst="straightConnector1">
              <a:avLst/>
            </a:prstGeom>
            <a:ln w="28575">
              <a:solidFill>
                <a:schemeClr val="accent6">
                  <a:lumMod val="60000"/>
                  <a:lumOff val="4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3" name="楕円 202">
              <a:extLst>
                <a:ext uri="{FF2B5EF4-FFF2-40B4-BE49-F238E27FC236}">
                  <a16:creationId xmlns:a16="http://schemas.microsoft.com/office/drawing/2014/main" id="{80AE05EE-625B-4DB1-9E12-26742AD77F61}"/>
                </a:ext>
              </a:extLst>
            </p:cNvPr>
            <p:cNvSpPr/>
            <p:nvPr/>
          </p:nvSpPr>
          <p:spPr>
            <a:xfrm>
              <a:off x="6104542" y="4561228"/>
              <a:ext cx="90001" cy="8155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10" name="直線矢印コネクタ 209">
            <a:extLst>
              <a:ext uri="{FF2B5EF4-FFF2-40B4-BE49-F238E27FC236}">
                <a16:creationId xmlns:a16="http://schemas.microsoft.com/office/drawing/2014/main" id="{E55D1017-FF6F-48B7-9E93-499AE06305B8}"/>
              </a:ext>
            </a:extLst>
          </p:cNvPr>
          <p:cNvCxnSpPr>
            <a:cxnSpLocks/>
            <a:stCxn id="181" idx="3"/>
            <a:endCxn id="177" idx="1"/>
          </p:cNvCxnSpPr>
          <p:nvPr/>
        </p:nvCxnSpPr>
        <p:spPr>
          <a:xfrm>
            <a:off x="1110133" y="3834323"/>
            <a:ext cx="2971708" cy="2696"/>
          </a:xfrm>
          <a:prstGeom prst="straightConnector1">
            <a:avLst/>
          </a:prstGeom>
          <a:ln w="28575">
            <a:solidFill>
              <a:schemeClr val="accent6">
                <a:lumMod val="60000"/>
                <a:lumOff val="4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1E61896D-A6DD-4E6C-A33D-66403F0B3729}"/>
              </a:ext>
            </a:extLst>
          </p:cNvPr>
          <p:cNvSpPr>
            <a:spLocks noGrp="1"/>
          </p:cNvSpPr>
          <p:nvPr>
            <p:ph type="title"/>
          </p:nvPr>
        </p:nvSpPr>
        <p:spPr/>
        <p:txBody>
          <a:bodyPr/>
          <a:lstStyle/>
          <a:p>
            <a:r>
              <a:rPr kumimoji="1" lang="en-US" altLang="ja-JP" dirty="0"/>
              <a:t>[OCWD] </a:t>
            </a:r>
            <a:r>
              <a:rPr lang="en-US" altLang="ja-JP" dirty="0"/>
              <a:t>RO Feed and Permeate System Configuration</a:t>
            </a:r>
            <a:endParaRPr kumimoji="1" lang="ja-JP" altLang="en-US" dirty="0"/>
          </a:p>
        </p:txBody>
      </p:sp>
      <p:sp>
        <p:nvSpPr>
          <p:cNvPr id="3" name="スライド番号プレースホルダー 2">
            <a:extLst>
              <a:ext uri="{FF2B5EF4-FFF2-40B4-BE49-F238E27FC236}">
                <a16:creationId xmlns:a16="http://schemas.microsoft.com/office/drawing/2014/main" id="{8ADD28ED-65A0-4C93-9C90-3BC954512AFB}"/>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7" name="正方形/長方形 6">
            <a:extLst>
              <a:ext uri="{FF2B5EF4-FFF2-40B4-BE49-F238E27FC236}">
                <a16:creationId xmlns:a16="http://schemas.microsoft.com/office/drawing/2014/main" id="{686AD986-6694-4519-9BF9-C247E0C2C0A8}"/>
              </a:ext>
            </a:extLst>
          </p:cNvPr>
          <p:cNvSpPr/>
          <p:nvPr/>
        </p:nvSpPr>
        <p:spPr>
          <a:xfrm>
            <a:off x="6701205" y="2251211"/>
            <a:ext cx="2141330" cy="2934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9" name="図 8">
            <a:extLst>
              <a:ext uri="{FF2B5EF4-FFF2-40B4-BE49-F238E27FC236}">
                <a16:creationId xmlns:a16="http://schemas.microsoft.com/office/drawing/2014/main" id="{DA9A0627-ADFC-40D2-B5D9-658442C98571}"/>
              </a:ext>
            </a:extLst>
          </p:cNvPr>
          <p:cNvPicPr>
            <a:picLocks noChangeAspect="1"/>
          </p:cNvPicPr>
          <p:nvPr/>
        </p:nvPicPr>
        <p:blipFill>
          <a:blip r:embed="rId2"/>
          <a:stretch>
            <a:fillRect/>
          </a:stretch>
        </p:blipFill>
        <p:spPr>
          <a:xfrm>
            <a:off x="6792527" y="4498493"/>
            <a:ext cx="1883630" cy="600486"/>
          </a:xfrm>
          <a:prstGeom prst="rect">
            <a:avLst/>
          </a:prstGeom>
        </p:spPr>
      </p:pic>
      <p:pic>
        <p:nvPicPr>
          <p:cNvPr id="10" name="図 9">
            <a:extLst>
              <a:ext uri="{FF2B5EF4-FFF2-40B4-BE49-F238E27FC236}">
                <a16:creationId xmlns:a16="http://schemas.microsoft.com/office/drawing/2014/main" id="{F97B4F7E-A865-4D2C-A417-B947A1DD28C4}"/>
              </a:ext>
            </a:extLst>
          </p:cNvPr>
          <p:cNvPicPr>
            <a:picLocks noChangeAspect="1"/>
          </p:cNvPicPr>
          <p:nvPr/>
        </p:nvPicPr>
        <p:blipFill>
          <a:blip r:embed="rId3"/>
          <a:stretch>
            <a:fillRect/>
          </a:stretch>
        </p:blipFill>
        <p:spPr>
          <a:xfrm>
            <a:off x="6795508" y="2366189"/>
            <a:ext cx="1873770" cy="600487"/>
          </a:xfrm>
          <a:prstGeom prst="rect">
            <a:avLst/>
          </a:prstGeom>
        </p:spPr>
      </p:pic>
      <p:sp>
        <p:nvSpPr>
          <p:cNvPr id="173" name="テキスト ボックス 172">
            <a:extLst>
              <a:ext uri="{FF2B5EF4-FFF2-40B4-BE49-F238E27FC236}">
                <a16:creationId xmlns:a16="http://schemas.microsoft.com/office/drawing/2014/main" id="{0937CF06-0408-4958-BD16-793BA6680732}"/>
              </a:ext>
            </a:extLst>
          </p:cNvPr>
          <p:cNvSpPr txBox="1"/>
          <p:nvPr/>
        </p:nvSpPr>
        <p:spPr>
          <a:xfrm>
            <a:off x="7525593" y="3432780"/>
            <a:ext cx="615553" cy="947549"/>
          </a:xfrm>
          <a:prstGeom prst="rect">
            <a:avLst/>
          </a:prstGeom>
          <a:noFill/>
        </p:spPr>
        <p:txBody>
          <a:bodyPr vert="eaVert" wrap="square" rtlCol="0">
            <a:spAutoFit/>
          </a:bodyPr>
          <a:lstStyle/>
          <a:p>
            <a:r>
              <a:rPr lang="en-US" altLang="ja-JP" sz="2800" dirty="0"/>
              <a:t>…</a:t>
            </a:r>
            <a:endParaRPr kumimoji="1" lang="ja-JP" altLang="en-US" sz="2800" dirty="0"/>
          </a:p>
        </p:txBody>
      </p:sp>
      <p:sp>
        <p:nvSpPr>
          <p:cNvPr id="174" name="テキスト ボックス 173">
            <a:extLst>
              <a:ext uri="{FF2B5EF4-FFF2-40B4-BE49-F238E27FC236}">
                <a16:creationId xmlns:a16="http://schemas.microsoft.com/office/drawing/2014/main" id="{0163C907-2237-4A11-B149-EE90B6DB05B7}"/>
              </a:ext>
            </a:extLst>
          </p:cNvPr>
          <p:cNvSpPr txBox="1"/>
          <p:nvPr/>
        </p:nvSpPr>
        <p:spPr>
          <a:xfrm>
            <a:off x="6660110" y="1855168"/>
            <a:ext cx="2141329" cy="338554"/>
          </a:xfrm>
          <a:prstGeom prst="rect">
            <a:avLst/>
          </a:prstGeom>
          <a:noFill/>
        </p:spPr>
        <p:txBody>
          <a:bodyPr wrap="square" rtlCol="0">
            <a:spAutoFit/>
          </a:bodyPr>
          <a:lstStyle/>
          <a:p>
            <a:pPr algn="ctr"/>
            <a:r>
              <a:rPr kumimoji="1" lang="en-US" altLang="ja-JP" sz="1600" b="1" dirty="0"/>
              <a:t>RO Unit System</a:t>
            </a:r>
            <a:endParaRPr kumimoji="1" lang="ja-JP" altLang="en-US" sz="1600" b="1" dirty="0"/>
          </a:p>
        </p:txBody>
      </p:sp>
      <p:sp>
        <p:nvSpPr>
          <p:cNvPr id="175" name="二等辺三角形 174">
            <a:extLst>
              <a:ext uri="{FF2B5EF4-FFF2-40B4-BE49-F238E27FC236}">
                <a16:creationId xmlns:a16="http://schemas.microsoft.com/office/drawing/2014/main" id="{62F2014E-F436-4A37-9F5C-B18223CB6132}"/>
              </a:ext>
            </a:extLst>
          </p:cNvPr>
          <p:cNvSpPr/>
          <p:nvPr/>
        </p:nvSpPr>
        <p:spPr>
          <a:xfrm>
            <a:off x="5442325" y="3769988"/>
            <a:ext cx="321687" cy="27731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6" name="楕円 175">
            <a:extLst>
              <a:ext uri="{FF2B5EF4-FFF2-40B4-BE49-F238E27FC236}">
                <a16:creationId xmlns:a16="http://schemas.microsoft.com/office/drawing/2014/main" id="{5FF544C1-82BC-49AF-85BE-31DEBFCA0397}"/>
              </a:ext>
            </a:extLst>
          </p:cNvPr>
          <p:cNvSpPr/>
          <p:nvPr/>
        </p:nvSpPr>
        <p:spPr>
          <a:xfrm>
            <a:off x="5464209" y="3688169"/>
            <a:ext cx="277318" cy="27731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P</a:t>
            </a:r>
            <a:endParaRPr kumimoji="1" lang="ja-JP" altLang="en-US" dirty="0">
              <a:solidFill>
                <a:schemeClr val="tx1"/>
              </a:solidFill>
            </a:endParaRPr>
          </a:p>
        </p:txBody>
      </p:sp>
      <p:sp>
        <p:nvSpPr>
          <p:cNvPr id="177" name="正方形/長方形 176">
            <a:extLst>
              <a:ext uri="{FF2B5EF4-FFF2-40B4-BE49-F238E27FC236}">
                <a16:creationId xmlns:a16="http://schemas.microsoft.com/office/drawing/2014/main" id="{A7C0913B-1369-4E7A-97EB-6FD7A45001B4}"/>
              </a:ext>
            </a:extLst>
          </p:cNvPr>
          <p:cNvSpPr/>
          <p:nvPr/>
        </p:nvSpPr>
        <p:spPr>
          <a:xfrm>
            <a:off x="4081841" y="3623409"/>
            <a:ext cx="959219" cy="427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Cartridge Filters</a:t>
            </a:r>
            <a:endParaRPr kumimoji="1" lang="ja-JP" altLang="en-US" sz="1400" dirty="0">
              <a:solidFill>
                <a:schemeClr val="tx1"/>
              </a:solidFill>
            </a:endParaRPr>
          </a:p>
        </p:txBody>
      </p:sp>
      <p:sp>
        <p:nvSpPr>
          <p:cNvPr id="179" name="二等辺三角形 178">
            <a:extLst>
              <a:ext uri="{FF2B5EF4-FFF2-40B4-BE49-F238E27FC236}">
                <a16:creationId xmlns:a16="http://schemas.microsoft.com/office/drawing/2014/main" id="{A9906DDB-2D1B-4316-A911-C5DC61EA4777}"/>
              </a:ext>
            </a:extLst>
          </p:cNvPr>
          <p:cNvSpPr/>
          <p:nvPr/>
        </p:nvSpPr>
        <p:spPr>
          <a:xfrm>
            <a:off x="1472788" y="3776390"/>
            <a:ext cx="321687" cy="27731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0" name="楕円 179">
            <a:extLst>
              <a:ext uri="{FF2B5EF4-FFF2-40B4-BE49-F238E27FC236}">
                <a16:creationId xmlns:a16="http://schemas.microsoft.com/office/drawing/2014/main" id="{76C2B7C9-D1E7-45A0-9741-10D876E2289C}"/>
              </a:ext>
            </a:extLst>
          </p:cNvPr>
          <p:cNvSpPr/>
          <p:nvPr/>
        </p:nvSpPr>
        <p:spPr>
          <a:xfrm>
            <a:off x="1494672" y="3694571"/>
            <a:ext cx="277318" cy="27731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P</a:t>
            </a:r>
            <a:endParaRPr kumimoji="1" lang="ja-JP" altLang="en-US" dirty="0">
              <a:solidFill>
                <a:schemeClr val="tx1"/>
              </a:solidFill>
            </a:endParaRPr>
          </a:p>
        </p:txBody>
      </p:sp>
      <p:sp>
        <p:nvSpPr>
          <p:cNvPr id="181" name="正方形/長方形 180">
            <a:extLst>
              <a:ext uri="{FF2B5EF4-FFF2-40B4-BE49-F238E27FC236}">
                <a16:creationId xmlns:a16="http://schemas.microsoft.com/office/drawing/2014/main" id="{087A3E43-CE04-43CF-8B0A-29304A4A5908}"/>
              </a:ext>
            </a:extLst>
          </p:cNvPr>
          <p:cNvSpPr/>
          <p:nvPr/>
        </p:nvSpPr>
        <p:spPr>
          <a:xfrm>
            <a:off x="151553" y="3620713"/>
            <a:ext cx="958580" cy="427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MF Break Tank</a:t>
            </a:r>
            <a:endParaRPr kumimoji="1" lang="ja-JP" altLang="en-US" sz="1400" dirty="0">
              <a:solidFill>
                <a:schemeClr val="tx1"/>
              </a:solidFill>
            </a:endParaRPr>
          </a:p>
        </p:txBody>
      </p:sp>
      <p:sp>
        <p:nvSpPr>
          <p:cNvPr id="185" name="テキスト ボックス 184">
            <a:extLst>
              <a:ext uri="{FF2B5EF4-FFF2-40B4-BE49-F238E27FC236}">
                <a16:creationId xmlns:a16="http://schemas.microsoft.com/office/drawing/2014/main" id="{9D457323-8400-44B2-B1D6-0D08734A36CD}"/>
              </a:ext>
            </a:extLst>
          </p:cNvPr>
          <p:cNvSpPr txBox="1"/>
          <p:nvPr/>
        </p:nvSpPr>
        <p:spPr>
          <a:xfrm>
            <a:off x="955026" y="4064792"/>
            <a:ext cx="1356609" cy="461665"/>
          </a:xfrm>
          <a:prstGeom prst="rect">
            <a:avLst/>
          </a:prstGeom>
          <a:noFill/>
        </p:spPr>
        <p:txBody>
          <a:bodyPr wrap="square" rtlCol="0">
            <a:spAutoFit/>
          </a:bodyPr>
          <a:lstStyle/>
          <a:p>
            <a:pPr algn="ctr"/>
            <a:r>
              <a:rPr kumimoji="1" lang="en-US" altLang="ja-JP" sz="1200" b="1" dirty="0"/>
              <a:t>RO Transfer Pump Station</a:t>
            </a:r>
            <a:endParaRPr kumimoji="1" lang="ja-JP" altLang="en-US" sz="1200" b="1" dirty="0"/>
          </a:p>
        </p:txBody>
      </p:sp>
      <p:sp>
        <p:nvSpPr>
          <p:cNvPr id="186" name="テキスト ボックス 185">
            <a:extLst>
              <a:ext uri="{FF2B5EF4-FFF2-40B4-BE49-F238E27FC236}">
                <a16:creationId xmlns:a16="http://schemas.microsoft.com/office/drawing/2014/main" id="{874960CF-FA28-4327-B487-3A490A8C5B42}"/>
              </a:ext>
            </a:extLst>
          </p:cNvPr>
          <p:cNvSpPr txBox="1"/>
          <p:nvPr/>
        </p:nvSpPr>
        <p:spPr>
          <a:xfrm>
            <a:off x="5070982" y="4059797"/>
            <a:ext cx="1099409" cy="461665"/>
          </a:xfrm>
          <a:prstGeom prst="rect">
            <a:avLst/>
          </a:prstGeom>
          <a:noFill/>
        </p:spPr>
        <p:txBody>
          <a:bodyPr wrap="square" rtlCol="0">
            <a:spAutoFit/>
          </a:bodyPr>
          <a:lstStyle/>
          <a:p>
            <a:pPr algn="ctr"/>
            <a:r>
              <a:rPr kumimoji="1" lang="en-US" altLang="ja-JP" sz="1200" b="1" dirty="0"/>
              <a:t>RO Feed Pump</a:t>
            </a:r>
            <a:endParaRPr kumimoji="1" lang="ja-JP" altLang="en-US" sz="1200" b="1" dirty="0"/>
          </a:p>
        </p:txBody>
      </p:sp>
      <p:sp>
        <p:nvSpPr>
          <p:cNvPr id="187" name="正方形/長方形 186">
            <a:extLst>
              <a:ext uri="{FF2B5EF4-FFF2-40B4-BE49-F238E27FC236}">
                <a16:creationId xmlns:a16="http://schemas.microsoft.com/office/drawing/2014/main" id="{74972777-7998-4335-8A90-9B7296B9A3C5}"/>
              </a:ext>
            </a:extLst>
          </p:cNvPr>
          <p:cNvSpPr/>
          <p:nvPr/>
        </p:nvSpPr>
        <p:spPr>
          <a:xfrm>
            <a:off x="1508061" y="2649698"/>
            <a:ext cx="1035590" cy="427219"/>
          </a:xfrm>
          <a:prstGeom prst="rect">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accent3">
                    <a:lumMod val="75000"/>
                  </a:schemeClr>
                </a:solidFill>
              </a:rPr>
              <a:t>Sulfuric Acid</a:t>
            </a:r>
            <a:endParaRPr kumimoji="1" lang="ja-JP" altLang="en-US" sz="1200" dirty="0">
              <a:solidFill>
                <a:schemeClr val="accent3">
                  <a:lumMod val="75000"/>
                </a:schemeClr>
              </a:solidFill>
            </a:endParaRPr>
          </a:p>
        </p:txBody>
      </p:sp>
      <p:sp>
        <p:nvSpPr>
          <p:cNvPr id="188" name="正方形/長方形 187">
            <a:extLst>
              <a:ext uri="{FF2B5EF4-FFF2-40B4-BE49-F238E27FC236}">
                <a16:creationId xmlns:a16="http://schemas.microsoft.com/office/drawing/2014/main" id="{93803089-A6B8-4926-8CFF-EE06CCA599E6}"/>
              </a:ext>
            </a:extLst>
          </p:cNvPr>
          <p:cNvSpPr/>
          <p:nvPr/>
        </p:nvSpPr>
        <p:spPr>
          <a:xfrm>
            <a:off x="2788790" y="2649698"/>
            <a:ext cx="1035590" cy="427219"/>
          </a:xfrm>
          <a:prstGeom prst="rect">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accent3">
                    <a:lumMod val="75000"/>
                  </a:schemeClr>
                </a:solidFill>
              </a:rPr>
              <a:t>Anti-</a:t>
            </a:r>
            <a:r>
              <a:rPr kumimoji="1" lang="en-US" altLang="ja-JP" sz="1200" dirty="0" err="1">
                <a:solidFill>
                  <a:schemeClr val="accent3">
                    <a:lumMod val="75000"/>
                  </a:schemeClr>
                </a:solidFill>
              </a:rPr>
              <a:t>Scalant</a:t>
            </a:r>
            <a:r>
              <a:rPr kumimoji="1" lang="en-US" altLang="ja-JP" sz="1200" dirty="0">
                <a:solidFill>
                  <a:schemeClr val="accent3">
                    <a:lumMod val="75000"/>
                  </a:schemeClr>
                </a:solidFill>
              </a:rPr>
              <a:t> Addition</a:t>
            </a:r>
            <a:endParaRPr kumimoji="1" lang="ja-JP" altLang="en-US" sz="1200" dirty="0">
              <a:solidFill>
                <a:schemeClr val="accent3">
                  <a:lumMod val="75000"/>
                </a:schemeClr>
              </a:solidFill>
            </a:endParaRPr>
          </a:p>
        </p:txBody>
      </p:sp>
      <p:cxnSp>
        <p:nvCxnSpPr>
          <p:cNvPr id="190" name="コネクタ: カギ線 189">
            <a:extLst>
              <a:ext uri="{FF2B5EF4-FFF2-40B4-BE49-F238E27FC236}">
                <a16:creationId xmlns:a16="http://schemas.microsoft.com/office/drawing/2014/main" id="{8772D18C-051D-4EAE-B20F-AD48F8545794}"/>
              </a:ext>
            </a:extLst>
          </p:cNvPr>
          <p:cNvCxnSpPr>
            <a:cxnSpLocks/>
            <a:stCxn id="187" idx="2"/>
            <a:endCxn id="209" idx="1"/>
          </p:cNvCxnSpPr>
          <p:nvPr/>
        </p:nvCxnSpPr>
        <p:spPr>
          <a:xfrm rot="16200000" flipH="1">
            <a:off x="1843749" y="3259023"/>
            <a:ext cx="733400" cy="369187"/>
          </a:xfrm>
          <a:prstGeom prst="bentConnector3">
            <a:avLst/>
          </a:prstGeom>
          <a:ln w="28575">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2" name="コネクタ: カギ線 191">
            <a:extLst>
              <a:ext uri="{FF2B5EF4-FFF2-40B4-BE49-F238E27FC236}">
                <a16:creationId xmlns:a16="http://schemas.microsoft.com/office/drawing/2014/main" id="{3381D2CE-2187-447F-9CCB-56E2AB62C9A1}"/>
              </a:ext>
            </a:extLst>
          </p:cNvPr>
          <p:cNvCxnSpPr>
            <a:cxnSpLocks/>
            <a:stCxn id="188" idx="2"/>
            <a:endCxn id="208" idx="1"/>
          </p:cNvCxnSpPr>
          <p:nvPr/>
        </p:nvCxnSpPr>
        <p:spPr>
          <a:xfrm rot="5400000">
            <a:off x="2716137" y="3219869"/>
            <a:ext cx="733400" cy="447497"/>
          </a:xfrm>
          <a:prstGeom prst="bentConnector3">
            <a:avLst/>
          </a:prstGeom>
          <a:ln w="28575">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3" name="テキスト ボックス 192">
            <a:extLst>
              <a:ext uri="{FF2B5EF4-FFF2-40B4-BE49-F238E27FC236}">
                <a16:creationId xmlns:a16="http://schemas.microsoft.com/office/drawing/2014/main" id="{EA33AA1D-60CD-41F9-81A4-7058F4FABF35}"/>
              </a:ext>
            </a:extLst>
          </p:cNvPr>
          <p:cNvSpPr txBox="1"/>
          <p:nvPr/>
        </p:nvSpPr>
        <p:spPr>
          <a:xfrm>
            <a:off x="1786039" y="4550643"/>
            <a:ext cx="3369734"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200" dirty="0"/>
              <a:t>TOC, Ammonia, </a:t>
            </a:r>
            <a:r>
              <a:rPr lang="en-US" altLang="ja-JP" sz="1200" dirty="0"/>
              <a:t>pH</a:t>
            </a:r>
            <a:r>
              <a:rPr kumimoji="1" lang="en-US" altLang="ja-JP" sz="1200" dirty="0"/>
              <a:t>, Turbidity, Conductivity, </a:t>
            </a:r>
          </a:p>
          <a:p>
            <a:r>
              <a:rPr kumimoji="1" lang="en-US" altLang="ja-JP" sz="1200" dirty="0"/>
              <a:t>       Total Chlorine, Free Chlorine</a:t>
            </a:r>
          </a:p>
          <a:p>
            <a:pPr marL="285750" indent="-285750">
              <a:buFont typeface="Arial" panose="020B0604020202020204" pitchFamily="34" charset="0"/>
              <a:buChar char="•"/>
            </a:pPr>
            <a:r>
              <a:rPr lang="en-US" altLang="ja-JP" sz="1200" dirty="0"/>
              <a:t>XACT920 (Si, P, S, K, Ca, Fe, Sr, TDS)</a:t>
            </a:r>
            <a:endParaRPr kumimoji="1" lang="ja-JP" altLang="en-US" sz="1200" dirty="0"/>
          </a:p>
        </p:txBody>
      </p:sp>
      <p:sp>
        <p:nvSpPr>
          <p:cNvPr id="194" name="フローチャート: 和接合 193">
            <a:extLst>
              <a:ext uri="{FF2B5EF4-FFF2-40B4-BE49-F238E27FC236}">
                <a16:creationId xmlns:a16="http://schemas.microsoft.com/office/drawing/2014/main" id="{8AD50169-B130-4EA1-8F38-DFB0329628BD}"/>
              </a:ext>
            </a:extLst>
          </p:cNvPr>
          <p:cNvSpPr/>
          <p:nvPr/>
        </p:nvSpPr>
        <p:spPr>
          <a:xfrm>
            <a:off x="3359497" y="3722779"/>
            <a:ext cx="222819" cy="222819"/>
          </a:xfrm>
          <a:prstGeom prst="flowChartSummingJunc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95" name="直線コネクタ 194">
            <a:extLst>
              <a:ext uri="{FF2B5EF4-FFF2-40B4-BE49-F238E27FC236}">
                <a16:creationId xmlns:a16="http://schemas.microsoft.com/office/drawing/2014/main" id="{B2D0188E-AC5F-4BED-AE57-9434EA36589B}"/>
              </a:ext>
            </a:extLst>
          </p:cNvPr>
          <p:cNvCxnSpPr>
            <a:cxnSpLocks/>
            <a:stCxn id="194" idx="4"/>
            <a:endCxn id="193" idx="0"/>
          </p:cNvCxnSpPr>
          <p:nvPr/>
        </p:nvCxnSpPr>
        <p:spPr>
          <a:xfrm flipH="1">
            <a:off x="3470906" y="3945598"/>
            <a:ext cx="1" cy="60504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6" name="正方形/長方形 195">
            <a:extLst>
              <a:ext uri="{FF2B5EF4-FFF2-40B4-BE49-F238E27FC236}">
                <a16:creationId xmlns:a16="http://schemas.microsoft.com/office/drawing/2014/main" id="{846A2BFE-B51D-4B98-9337-FB188B8F90D0}"/>
              </a:ext>
            </a:extLst>
          </p:cNvPr>
          <p:cNvSpPr/>
          <p:nvPr/>
        </p:nvSpPr>
        <p:spPr>
          <a:xfrm>
            <a:off x="10968059" y="2961266"/>
            <a:ext cx="959219" cy="427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ROP</a:t>
            </a:r>
            <a:endParaRPr kumimoji="1" lang="ja-JP" altLang="en-US" sz="1400" dirty="0">
              <a:solidFill>
                <a:schemeClr val="tx1"/>
              </a:solidFill>
            </a:endParaRPr>
          </a:p>
        </p:txBody>
      </p:sp>
      <p:sp>
        <p:nvSpPr>
          <p:cNvPr id="197" name="正方形/長方形 196">
            <a:extLst>
              <a:ext uri="{FF2B5EF4-FFF2-40B4-BE49-F238E27FC236}">
                <a16:creationId xmlns:a16="http://schemas.microsoft.com/office/drawing/2014/main" id="{C313D538-AEC3-411D-B4D9-65A72D29C3A1}"/>
              </a:ext>
            </a:extLst>
          </p:cNvPr>
          <p:cNvSpPr/>
          <p:nvPr/>
        </p:nvSpPr>
        <p:spPr>
          <a:xfrm>
            <a:off x="10827960" y="4943707"/>
            <a:ext cx="1239419" cy="427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Concentrate</a:t>
            </a:r>
            <a:endParaRPr kumimoji="1" lang="ja-JP" altLang="en-US" sz="1400" dirty="0">
              <a:solidFill>
                <a:schemeClr val="tx1"/>
              </a:solidFill>
            </a:endParaRPr>
          </a:p>
        </p:txBody>
      </p:sp>
      <p:grpSp>
        <p:nvGrpSpPr>
          <p:cNvPr id="44" name="グループ化 43">
            <a:extLst>
              <a:ext uri="{FF2B5EF4-FFF2-40B4-BE49-F238E27FC236}">
                <a16:creationId xmlns:a16="http://schemas.microsoft.com/office/drawing/2014/main" id="{5C6D7E34-B68F-4EA2-ABF4-6BF315C5F49A}"/>
              </a:ext>
            </a:extLst>
          </p:cNvPr>
          <p:cNvGrpSpPr/>
          <p:nvPr/>
        </p:nvGrpSpPr>
        <p:grpSpPr>
          <a:xfrm>
            <a:off x="8834555" y="2609636"/>
            <a:ext cx="2613115" cy="2414089"/>
            <a:chOff x="8834555" y="3349376"/>
            <a:chExt cx="2613115" cy="2414089"/>
          </a:xfrm>
        </p:grpSpPr>
        <p:cxnSp>
          <p:nvCxnSpPr>
            <p:cNvPr id="142" name="直線コネクタ 141">
              <a:extLst>
                <a:ext uri="{FF2B5EF4-FFF2-40B4-BE49-F238E27FC236}">
                  <a16:creationId xmlns:a16="http://schemas.microsoft.com/office/drawing/2014/main" id="{FC132D5C-2D1A-4ADF-AE03-B4C518430F55}"/>
                </a:ext>
              </a:extLst>
            </p:cNvPr>
            <p:cNvCxnSpPr>
              <a:cxnSpLocks/>
            </p:cNvCxnSpPr>
            <p:nvPr/>
          </p:nvCxnSpPr>
          <p:spPr>
            <a:xfrm>
              <a:off x="8834557" y="3356853"/>
              <a:ext cx="900000" cy="0"/>
            </a:xfrm>
            <a:prstGeom prst="line">
              <a:avLst/>
            </a:prstGeom>
            <a:ln w="28575">
              <a:solidFill>
                <a:schemeClr val="accent4">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8246DF54-DAEE-4579-8E5A-033215FB1348}"/>
                </a:ext>
              </a:extLst>
            </p:cNvPr>
            <p:cNvCxnSpPr>
              <a:cxnSpLocks/>
            </p:cNvCxnSpPr>
            <p:nvPr/>
          </p:nvCxnSpPr>
          <p:spPr>
            <a:xfrm>
              <a:off x="8834555" y="3958972"/>
              <a:ext cx="900000" cy="0"/>
            </a:xfrm>
            <a:prstGeom prst="line">
              <a:avLst/>
            </a:prstGeom>
            <a:ln w="28575">
              <a:solidFill>
                <a:schemeClr val="accent4">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直線コネクタ 143">
              <a:extLst>
                <a:ext uri="{FF2B5EF4-FFF2-40B4-BE49-F238E27FC236}">
                  <a16:creationId xmlns:a16="http://schemas.microsoft.com/office/drawing/2014/main" id="{D224E750-5E2A-4E96-A57C-86152DD25A16}"/>
                </a:ext>
              </a:extLst>
            </p:cNvPr>
            <p:cNvCxnSpPr>
              <a:cxnSpLocks/>
            </p:cNvCxnSpPr>
            <p:nvPr/>
          </p:nvCxnSpPr>
          <p:spPr>
            <a:xfrm>
              <a:off x="8834555" y="4241784"/>
              <a:ext cx="900000" cy="0"/>
            </a:xfrm>
            <a:prstGeom prst="line">
              <a:avLst/>
            </a:prstGeom>
            <a:ln w="28575">
              <a:solidFill>
                <a:schemeClr val="accent4">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DBC45E4C-E230-4BBF-8AEB-5CCDA58C1382}"/>
                </a:ext>
              </a:extLst>
            </p:cNvPr>
            <p:cNvCxnSpPr>
              <a:cxnSpLocks/>
            </p:cNvCxnSpPr>
            <p:nvPr/>
          </p:nvCxnSpPr>
          <p:spPr>
            <a:xfrm>
              <a:off x="8834557" y="4537722"/>
              <a:ext cx="900000" cy="0"/>
            </a:xfrm>
            <a:prstGeom prst="line">
              <a:avLst/>
            </a:prstGeom>
            <a:ln w="28575">
              <a:solidFill>
                <a:schemeClr val="accent4">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F4E23778-72DA-408E-8C97-962E51B46715}"/>
                </a:ext>
              </a:extLst>
            </p:cNvPr>
            <p:cNvCxnSpPr>
              <a:cxnSpLocks/>
            </p:cNvCxnSpPr>
            <p:nvPr/>
          </p:nvCxnSpPr>
          <p:spPr>
            <a:xfrm>
              <a:off x="8834555" y="4829459"/>
              <a:ext cx="900000" cy="5499"/>
            </a:xfrm>
            <a:prstGeom prst="line">
              <a:avLst/>
            </a:prstGeom>
            <a:ln w="28575">
              <a:solidFill>
                <a:schemeClr val="accent4">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9E94B78F-F327-4CE4-BA4C-9E9368E41C26}"/>
                </a:ext>
              </a:extLst>
            </p:cNvPr>
            <p:cNvCxnSpPr>
              <a:cxnSpLocks/>
            </p:cNvCxnSpPr>
            <p:nvPr/>
          </p:nvCxnSpPr>
          <p:spPr>
            <a:xfrm>
              <a:off x="8834555" y="5122400"/>
              <a:ext cx="900000" cy="0"/>
            </a:xfrm>
            <a:prstGeom prst="line">
              <a:avLst/>
            </a:prstGeom>
            <a:ln w="28575">
              <a:solidFill>
                <a:schemeClr val="accent4">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1913890F-06A7-4A32-9F89-694D2571169E}"/>
                </a:ext>
              </a:extLst>
            </p:cNvPr>
            <p:cNvCxnSpPr>
              <a:cxnSpLocks/>
            </p:cNvCxnSpPr>
            <p:nvPr/>
          </p:nvCxnSpPr>
          <p:spPr>
            <a:xfrm>
              <a:off x="8834557" y="5763465"/>
              <a:ext cx="900000" cy="0"/>
            </a:xfrm>
            <a:prstGeom prst="line">
              <a:avLst/>
            </a:prstGeom>
            <a:ln w="28575">
              <a:solidFill>
                <a:schemeClr val="accent4">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0B8E9CC8-190B-4657-9516-A8E4D0F142D7}"/>
                </a:ext>
              </a:extLst>
            </p:cNvPr>
            <p:cNvCxnSpPr>
              <a:cxnSpLocks/>
            </p:cNvCxnSpPr>
            <p:nvPr/>
          </p:nvCxnSpPr>
          <p:spPr>
            <a:xfrm>
              <a:off x="9734557" y="3349376"/>
              <a:ext cx="0" cy="2414089"/>
            </a:xfrm>
            <a:prstGeom prst="line">
              <a:avLst/>
            </a:prstGeom>
            <a:ln w="28575">
              <a:solidFill>
                <a:schemeClr val="accent4">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9" name="コネクタ: カギ線 198">
              <a:extLst>
                <a:ext uri="{FF2B5EF4-FFF2-40B4-BE49-F238E27FC236}">
                  <a16:creationId xmlns:a16="http://schemas.microsoft.com/office/drawing/2014/main" id="{F0A7738D-92D5-4AEF-B6AF-C4A6AEC2A50C}"/>
                </a:ext>
              </a:extLst>
            </p:cNvPr>
            <p:cNvCxnSpPr>
              <a:cxnSpLocks/>
              <a:stCxn id="200" idx="6"/>
              <a:endCxn id="197" idx="0"/>
            </p:cNvCxnSpPr>
            <p:nvPr/>
          </p:nvCxnSpPr>
          <p:spPr>
            <a:xfrm>
              <a:off x="9783660" y="5478737"/>
              <a:ext cx="1664010" cy="235532"/>
            </a:xfrm>
            <a:prstGeom prst="bentConnector2">
              <a:avLst/>
            </a:prstGeom>
            <a:ln w="28575">
              <a:solidFill>
                <a:schemeClr val="accent4">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0" name="楕円 199">
              <a:extLst>
                <a:ext uri="{FF2B5EF4-FFF2-40B4-BE49-F238E27FC236}">
                  <a16:creationId xmlns:a16="http://schemas.microsoft.com/office/drawing/2014/main" id="{C4E8945E-C418-4FEC-977D-A315900809B9}"/>
                </a:ext>
              </a:extLst>
            </p:cNvPr>
            <p:cNvSpPr/>
            <p:nvPr/>
          </p:nvSpPr>
          <p:spPr>
            <a:xfrm>
              <a:off x="9693659" y="5437957"/>
              <a:ext cx="90001" cy="8155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72" name="フローチャート: 和接合 171">
            <a:extLst>
              <a:ext uri="{FF2B5EF4-FFF2-40B4-BE49-F238E27FC236}">
                <a16:creationId xmlns:a16="http://schemas.microsoft.com/office/drawing/2014/main" id="{97F2817D-9CEF-4DFC-B33C-D00E406C2297}"/>
              </a:ext>
            </a:extLst>
          </p:cNvPr>
          <p:cNvSpPr/>
          <p:nvPr/>
        </p:nvSpPr>
        <p:spPr>
          <a:xfrm>
            <a:off x="10658051" y="4605340"/>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3" name="グループ化 42">
            <a:extLst>
              <a:ext uri="{FF2B5EF4-FFF2-40B4-BE49-F238E27FC236}">
                <a16:creationId xmlns:a16="http://schemas.microsoft.com/office/drawing/2014/main" id="{DDD53614-3F5A-4F0F-AC44-9CDCE1AAD02F}"/>
              </a:ext>
            </a:extLst>
          </p:cNvPr>
          <p:cNvGrpSpPr/>
          <p:nvPr/>
        </p:nvGrpSpPr>
        <p:grpSpPr>
          <a:xfrm>
            <a:off x="9153053" y="2446002"/>
            <a:ext cx="2294616" cy="2414089"/>
            <a:chOff x="9153053" y="3216564"/>
            <a:chExt cx="2294616" cy="2414089"/>
          </a:xfrm>
        </p:grpSpPr>
        <p:cxnSp>
          <p:nvCxnSpPr>
            <p:cNvPr id="133" name="直線コネクタ 132">
              <a:extLst>
                <a:ext uri="{FF2B5EF4-FFF2-40B4-BE49-F238E27FC236}">
                  <a16:creationId xmlns:a16="http://schemas.microsoft.com/office/drawing/2014/main" id="{FBAB9D7D-00A3-4173-A21A-C8E6FA9A4CEF}"/>
                </a:ext>
              </a:extLst>
            </p:cNvPr>
            <p:cNvCxnSpPr/>
            <p:nvPr/>
          </p:nvCxnSpPr>
          <p:spPr>
            <a:xfrm>
              <a:off x="9153053" y="3216564"/>
              <a:ext cx="1176950" cy="0"/>
            </a:xfrm>
            <a:prstGeom prst="line">
              <a:avLst/>
            </a:prstGeom>
            <a:ln w="3810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A1D9FC25-376A-4DB6-BFFB-27A7FA754EAF}"/>
                </a:ext>
              </a:extLst>
            </p:cNvPr>
            <p:cNvCxnSpPr/>
            <p:nvPr/>
          </p:nvCxnSpPr>
          <p:spPr>
            <a:xfrm>
              <a:off x="9153053" y="3923122"/>
              <a:ext cx="1176950" cy="0"/>
            </a:xfrm>
            <a:prstGeom prst="line">
              <a:avLst/>
            </a:prstGeom>
            <a:ln w="3810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2C10BFA8-86BB-47A5-9875-5F551B03150E}"/>
                </a:ext>
              </a:extLst>
            </p:cNvPr>
            <p:cNvCxnSpPr/>
            <p:nvPr/>
          </p:nvCxnSpPr>
          <p:spPr>
            <a:xfrm>
              <a:off x="9153054" y="4208237"/>
              <a:ext cx="1176950" cy="0"/>
            </a:xfrm>
            <a:prstGeom prst="line">
              <a:avLst/>
            </a:prstGeom>
            <a:ln w="3810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6C773147-E381-48E9-B30C-2843D057C3A7}"/>
                </a:ext>
              </a:extLst>
            </p:cNvPr>
            <p:cNvCxnSpPr/>
            <p:nvPr/>
          </p:nvCxnSpPr>
          <p:spPr>
            <a:xfrm>
              <a:off x="9153054" y="4488836"/>
              <a:ext cx="1176950" cy="0"/>
            </a:xfrm>
            <a:prstGeom prst="line">
              <a:avLst/>
            </a:prstGeom>
            <a:ln w="3810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40CF11AF-44A3-40F5-83D7-0824B7F63094}"/>
                </a:ext>
              </a:extLst>
            </p:cNvPr>
            <p:cNvCxnSpPr/>
            <p:nvPr/>
          </p:nvCxnSpPr>
          <p:spPr>
            <a:xfrm>
              <a:off x="9153053" y="4784634"/>
              <a:ext cx="1176950" cy="0"/>
            </a:xfrm>
            <a:prstGeom prst="line">
              <a:avLst/>
            </a:prstGeom>
            <a:ln w="3810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30533366-25A4-4E58-B8A9-ABF4CC207819}"/>
                </a:ext>
              </a:extLst>
            </p:cNvPr>
            <p:cNvCxnSpPr/>
            <p:nvPr/>
          </p:nvCxnSpPr>
          <p:spPr>
            <a:xfrm>
              <a:off x="9153054" y="5081766"/>
              <a:ext cx="1176950" cy="0"/>
            </a:xfrm>
            <a:prstGeom prst="line">
              <a:avLst/>
            </a:prstGeom>
            <a:ln w="3810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C0FB0D9C-7DE1-4D37-AAA5-3D60B0821E0B}"/>
                </a:ext>
              </a:extLst>
            </p:cNvPr>
            <p:cNvCxnSpPr/>
            <p:nvPr/>
          </p:nvCxnSpPr>
          <p:spPr>
            <a:xfrm>
              <a:off x="9153054" y="5624047"/>
              <a:ext cx="1176950" cy="0"/>
            </a:xfrm>
            <a:prstGeom prst="line">
              <a:avLst/>
            </a:prstGeom>
            <a:ln w="3810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317BAA34-16F7-48E1-A53C-27D3E653CBA6}"/>
                </a:ext>
              </a:extLst>
            </p:cNvPr>
            <p:cNvCxnSpPr>
              <a:cxnSpLocks/>
            </p:cNvCxnSpPr>
            <p:nvPr/>
          </p:nvCxnSpPr>
          <p:spPr>
            <a:xfrm>
              <a:off x="10330004" y="3216564"/>
              <a:ext cx="0" cy="2414089"/>
            </a:xfrm>
            <a:prstGeom prst="line">
              <a:avLst/>
            </a:prstGeom>
            <a:ln w="3810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コネクタ: カギ線 200">
              <a:extLst>
                <a:ext uri="{FF2B5EF4-FFF2-40B4-BE49-F238E27FC236}">
                  <a16:creationId xmlns:a16="http://schemas.microsoft.com/office/drawing/2014/main" id="{BB260789-5E2F-4863-802A-A59533790B1F}"/>
                </a:ext>
              </a:extLst>
            </p:cNvPr>
            <p:cNvCxnSpPr>
              <a:cxnSpLocks/>
            </p:cNvCxnSpPr>
            <p:nvPr/>
          </p:nvCxnSpPr>
          <p:spPr>
            <a:xfrm>
              <a:off x="10367571" y="3514598"/>
              <a:ext cx="1080098" cy="217164"/>
            </a:xfrm>
            <a:prstGeom prst="bentConnector2">
              <a:avLst/>
            </a:prstGeom>
            <a:ln w="28575">
              <a:solidFill>
                <a:schemeClr val="accent6">
                  <a:lumMod val="60000"/>
                  <a:lumOff val="4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2" name="楕円 201">
              <a:extLst>
                <a:ext uri="{FF2B5EF4-FFF2-40B4-BE49-F238E27FC236}">
                  <a16:creationId xmlns:a16="http://schemas.microsoft.com/office/drawing/2014/main" id="{D6F93C6C-0A44-43DF-B54E-7AB40EE16E7D}"/>
                </a:ext>
              </a:extLst>
            </p:cNvPr>
            <p:cNvSpPr/>
            <p:nvPr/>
          </p:nvSpPr>
          <p:spPr>
            <a:xfrm>
              <a:off x="10277570" y="3473884"/>
              <a:ext cx="90001" cy="8155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70" name="フローチャート: 和接合 169">
            <a:extLst>
              <a:ext uri="{FF2B5EF4-FFF2-40B4-BE49-F238E27FC236}">
                <a16:creationId xmlns:a16="http://schemas.microsoft.com/office/drawing/2014/main" id="{0B1D8A6E-C728-42EF-A8B7-7E5F6E4D6C2B}"/>
              </a:ext>
            </a:extLst>
          </p:cNvPr>
          <p:cNvSpPr/>
          <p:nvPr/>
        </p:nvSpPr>
        <p:spPr>
          <a:xfrm>
            <a:off x="10676773" y="2598181"/>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06" name="直線コネクタ 205">
            <a:extLst>
              <a:ext uri="{FF2B5EF4-FFF2-40B4-BE49-F238E27FC236}">
                <a16:creationId xmlns:a16="http://schemas.microsoft.com/office/drawing/2014/main" id="{D8AD2C1B-E2BD-41BF-9719-0C95D7C93A80}"/>
              </a:ext>
            </a:extLst>
          </p:cNvPr>
          <p:cNvCxnSpPr>
            <a:cxnSpLocks/>
          </p:cNvCxnSpPr>
          <p:nvPr/>
        </p:nvCxnSpPr>
        <p:spPr>
          <a:xfrm>
            <a:off x="10535549" y="1917501"/>
            <a:ext cx="273579" cy="71150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7" name="テキスト ボックス 206">
            <a:extLst>
              <a:ext uri="{FF2B5EF4-FFF2-40B4-BE49-F238E27FC236}">
                <a16:creationId xmlns:a16="http://schemas.microsoft.com/office/drawing/2014/main" id="{BB09D3C9-3232-437E-917D-FF540E0FB599}"/>
              </a:ext>
            </a:extLst>
          </p:cNvPr>
          <p:cNvSpPr txBox="1"/>
          <p:nvPr/>
        </p:nvSpPr>
        <p:spPr>
          <a:xfrm>
            <a:off x="8924581" y="1455836"/>
            <a:ext cx="3221934" cy="461665"/>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200" dirty="0"/>
              <a:t>Conductivity, TOC</a:t>
            </a:r>
          </a:p>
          <a:p>
            <a:pPr marL="285750" indent="-285750">
              <a:buFont typeface="Arial" panose="020B0604020202020204" pitchFamily="34" charset="0"/>
              <a:buChar char="•"/>
            </a:pPr>
            <a:r>
              <a:rPr lang="en-US" altLang="ja-JP" sz="1200" dirty="0"/>
              <a:t>XACT920 (Si, P, S, K, Ca, Fe, Sr, TDS)</a:t>
            </a:r>
            <a:endParaRPr kumimoji="1" lang="ja-JP" altLang="en-US" sz="1200" dirty="0"/>
          </a:p>
        </p:txBody>
      </p:sp>
      <p:sp>
        <p:nvSpPr>
          <p:cNvPr id="208" name="楕円 207">
            <a:extLst>
              <a:ext uri="{FF2B5EF4-FFF2-40B4-BE49-F238E27FC236}">
                <a16:creationId xmlns:a16="http://schemas.microsoft.com/office/drawing/2014/main" id="{8A0AA8F3-8A84-46B0-A3D2-3D71983A62F6}"/>
              </a:ext>
            </a:extLst>
          </p:cNvPr>
          <p:cNvSpPr/>
          <p:nvPr/>
        </p:nvSpPr>
        <p:spPr>
          <a:xfrm>
            <a:off x="2845908" y="3798373"/>
            <a:ext cx="90001" cy="8155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9" name="楕円 208">
            <a:extLst>
              <a:ext uri="{FF2B5EF4-FFF2-40B4-BE49-F238E27FC236}">
                <a16:creationId xmlns:a16="http://schemas.microsoft.com/office/drawing/2014/main" id="{601AB136-33F1-48FB-9127-D8E60A5C4155}"/>
              </a:ext>
            </a:extLst>
          </p:cNvPr>
          <p:cNvSpPr/>
          <p:nvPr/>
        </p:nvSpPr>
        <p:spPr>
          <a:xfrm>
            <a:off x="2381863" y="3798373"/>
            <a:ext cx="90001" cy="8155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2" name="テキスト ボックス 211">
            <a:extLst>
              <a:ext uri="{FF2B5EF4-FFF2-40B4-BE49-F238E27FC236}">
                <a16:creationId xmlns:a16="http://schemas.microsoft.com/office/drawing/2014/main" id="{BEB99EBA-8C7C-4AFD-A9B5-DF81158BA290}"/>
              </a:ext>
            </a:extLst>
          </p:cNvPr>
          <p:cNvSpPr txBox="1"/>
          <p:nvPr/>
        </p:nvSpPr>
        <p:spPr>
          <a:xfrm>
            <a:off x="2511651" y="1862767"/>
            <a:ext cx="2141329" cy="338554"/>
          </a:xfrm>
          <a:prstGeom prst="rect">
            <a:avLst/>
          </a:prstGeom>
          <a:noFill/>
        </p:spPr>
        <p:txBody>
          <a:bodyPr wrap="square" rtlCol="0">
            <a:spAutoFit/>
          </a:bodyPr>
          <a:lstStyle/>
          <a:p>
            <a:pPr algn="ctr"/>
            <a:r>
              <a:rPr kumimoji="1" lang="en-US" altLang="ja-JP" sz="1600" b="1" dirty="0"/>
              <a:t>RO Feed</a:t>
            </a:r>
            <a:endParaRPr kumimoji="1" lang="ja-JP" altLang="en-US" sz="1600" b="1" dirty="0"/>
          </a:p>
        </p:txBody>
      </p:sp>
    </p:spTree>
    <p:extLst>
      <p:ext uri="{BB962C8B-B14F-4D97-AF65-F5344CB8AC3E}">
        <p14:creationId xmlns:p14="http://schemas.microsoft.com/office/powerpoint/2010/main" val="3736028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コネクタ: カギ線 108">
            <a:extLst>
              <a:ext uri="{FF2B5EF4-FFF2-40B4-BE49-F238E27FC236}">
                <a16:creationId xmlns:a16="http://schemas.microsoft.com/office/drawing/2014/main" id="{63D0DE2F-98CD-4BC8-A322-EB605047D136}"/>
              </a:ext>
            </a:extLst>
          </p:cNvPr>
          <p:cNvCxnSpPr>
            <a:cxnSpLocks/>
            <a:stCxn id="277" idx="2"/>
            <a:endCxn id="276" idx="2"/>
          </p:cNvCxnSpPr>
          <p:nvPr/>
        </p:nvCxnSpPr>
        <p:spPr>
          <a:xfrm rot="10800000" flipH="1" flipV="1">
            <a:off x="4404180" y="3348567"/>
            <a:ext cx="1859633" cy="1027413"/>
          </a:xfrm>
          <a:prstGeom prst="bentConnector3">
            <a:avLst>
              <a:gd name="adj1" fmla="val -56492"/>
            </a:avLst>
          </a:prstGeom>
          <a:ln w="190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0" name="コネクタ: カギ線 199">
            <a:extLst>
              <a:ext uri="{FF2B5EF4-FFF2-40B4-BE49-F238E27FC236}">
                <a16:creationId xmlns:a16="http://schemas.microsoft.com/office/drawing/2014/main" id="{F573AED8-74E0-4274-81E8-C1094FEC2277}"/>
              </a:ext>
            </a:extLst>
          </p:cNvPr>
          <p:cNvCxnSpPr>
            <a:cxnSpLocks/>
            <a:stCxn id="199" idx="4"/>
            <a:endCxn id="63" idx="1"/>
          </p:cNvCxnSpPr>
          <p:nvPr/>
        </p:nvCxnSpPr>
        <p:spPr>
          <a:xfrm rot="16200000" flipH="1">
            <a:off x="6063965" y="3863390"/>
            <a:ext cx="761543" cy="266112"/>
          </a:xfrm>
          <a:prstGeom prst="bentConnector2">
            <a:avLst/>
          </a:prstGeom>
          <a:ln w="28575">
            <a:solidFill>
              <a:schemeClr val="accent6">
                <a:lumMod val="60000"/>
                <a:lumOff val="4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5" name="コネクタ: カギ線 204">
            <a:extLst>
              <a:ext uri="{FF2B5EF4-FFF2-40B4-BE49-F238E27FC236}">
                <a16:creationId xmlns:a16="http://schemas.microsoft.com/office/drawing/2014/main" id="{CB562A60-2092-4122-A95F-784ACFDD20EC}"/>
              </a:ext>
            </a:extLst>
          </p:cNvPr>
          <p:cNvCxnSpPr>
            <a:cxnSpLocks/>
            <a:stCxn id="58" idx="3"/>
            <a:endCxn id="195" idx="0"/>
          </p:cNvCxnSpPr>
          <p:nvPr/>
        </p:nvCxnSpPr>
        <p:spPr>
          <a:xfrm>
            <a:off x="5984168" y="1917277"/>
            <a:ext cx="5626523" cy="994865"/>
          </a:xfrm>
          <a:prstGeom prst="bentConnector2">
            <a:avLst/>
          </a:prstGeom>
          <a:ln w="28575">
            <a:solidFill>
              <a:schemeClr val="accent6">
                <a:lumMod val="60000"/>
                <a:lumOff val="4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4" name="コネクタ: カギ線 203">
            <a:extLst>
              <a:ext uri="{FF2B5EF4-FFF2-40B4-BE49-F238E27FC236}">
                <a16:creationId xmlns:a16="http://schemas.microsoft.com/office/drawing/2014/main" id="{EB89C89F-BF28-4A00-9D59-9DD9C53866DA}"/>
              </a:ext>
            </a:extLst>
          </p:cNvPr>
          <p:cNvCxnSpPr>
            <a:cxnSpLocks/>
            <a:stCxn id="202" idx="6"/>
            <a:endCxn id="203" idx="4"/>
          </p:cNvCxnSpPr>
          <p:nvPr/>
        </p:nvCxnSpPr>
        <p:spPr>
          <a:xfrm flipV="1">
            <a:off x="7023344" y="1964659"/>
            <a:ext cx="3282110" cy="2854819"/>
          </a:xfrm>
          <a:prstGeom prst="bentConnector2">
            <a:avLst/>
          </a:prstGeom>
          <a:ln w="190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コネクタ: カギ線 197">
            <a:extLst>
              <a:ext uri="{FF2B5EF4-FFF2-40B4-BE49-F238E27FC236}">
                <a16:creationId xmlns:a16="http://schemas.microsoft.com/office/drawing/2014/main" id="{89684427-FECD-4167-AA77-EBBF4D3B972B}"/>
              </a:ext>
            </a:extLst>
          </p:cNvPr>
          <p:cNvCxnSpPr>
            <a:cxnSpLocks/>
            <a:stCxn id="27" idx="4"/>
            <a:endCxn id="197" idx="1"/>
          </p:cNvCxnSpPr>
          <p:nvPr/>
        </p:nvCxnSpPr>
        <p:spPr>
          <a:xfrm rot="16200000" flipH="1">
            <a:off x="8305210" y="3310783"/>
            <a:ext cx="926318" cy="3576630"/>
          </a:xfrm>
          <a:prstGeom prst="bentConnector2">
            <a:avLst/>
          </a:prstGeom>
          <a:ln w="28575">
            <a:solidFill>
              <a:schemeClr val="accent4">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3" name="直線矢印コネクタ 192">
            <a:extLst>
              <a:ext uri="{FF2B5EF4-FFF2-40B4-BE49-F238E27FC236}">
                <a16:creationId xmlns:a16="http://schemas.microsoft.com/office/drawing/2014/main" id="{645089B4-ADE1-4CAA-AC13-CFB2939A6B22}"/>
              </a:ext>
            </a:extLst>
          </p:cNvPr>
          <p:cNvCxnSpPr>
            <a:cxnSpLocks/>
            <a:stCxn id="72" idx="3"/>
            <a:endCxn id="58" idx="1"/>
          </p:cNvCxnSpPr>
          <p:nvPr/>
        </p:nvCxnSpPr>
        <p:spPr>
          <a:xfrm flipV="1">
            <a:off x="1351587" y="1917277"/>
            <a:ext cx="2998653" cy="6867"/>
          </a:xfrm>
          <a:prstGeom prst="straightConnector1">
            <a:avLst/>
          </a:prstGeom>
          <a:ln w="28575">
            <a:solidFill>
              <a:schemeClr val="accent6">
                <a:lumMod val="60000"/>
                <a:lumOff val="4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1E61896D-A6DD-4E6C-A33D-66403F0B3729}"/>
              </a:ext>
            </a:extLst>
          </p:cNvPr>
          <p:cNvSpPr>
            <a:spLocks noGrp="1"/>
          </p:cNvSpPr>
          <p:nvPr>
            <p:ph type="title"/>
          </p:nvPr>
        </p:nvSpPr>
        <p:spPr/>
        <p:txBody>
          <a:bodyPr/>
          <a:lstStyle/>
          <a:p>
            <a:r>
              <a:rPr kumimoji="1" lang="en-US" altLang="ja-JP" dirty="0"/>
              <a:t>[OCWD] </a:t>
            </a:r>
            <a:r>
              <a:rPr lang="en-US" altLang="ja-JP" dirty="0"/>
              <a:t>RO Unit B01 System Configuration</a:t>
            </a:r>
            <a:endParaRPr kumimoji="1" lang="ja-JP" altLang="en-US" dirty="0"/>
          </a:p>
        </p:txBody>
      </p:sp>
      <p:sp>
        <p:nvSpPr>
          <p:cNvPr id="3" name="スライド番号プレースホルダー 2">
            <a:extLst>
              <a:ext uri="{FF2B5EF4-FFF2-40B4-BE49-F238E27FC236}">
                <a16:creationId xmlns:a16="http://schemas.microsoft.com/office/drawing/2014/main" id="{8ADD28ED-65A0-4C93-9C90-3BC954512AFB}"/>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57" name="スライド番号プレースホルダー 2">
            <a:extLst>
              <a:ext uri="{FF2B5EF4-FFF2-40B4-BE49-F238E27FC236}">
                <a16:creationId xmlns:a16="http://schemas.microsoft.com/office/drawing/2014/main" id="{6C64D4F9-2BA0-4454-8E95-9BB8378DCC43}"/>
              </a:ext>
            </a:extLst>
          </p:cNvPr>
          <p:cNvSpPr txBox="1">
            <a:spLocks/>
          </p:cNvSpPr>
          <p:nvPr/>
        </p:nvSpPr>
        <p:spPr>
          <a:xfrm>
            <a:off x="11608823" y="6356350"/>
            <a:ext cx="398958" cy="365125"/>
          </a:xfrm>
          <a:prstGeom prst="rect">
            <a:avLst/>
          </a:prstGeom>
        </p:spPr>
        <p:txBody>
          <a:bodyPr vert="horz" wrap="none" lIns="91440" tIns="45720" rIns="91440" bIns="45720" rtlCol="0" anchor="ctr"/>
          <a:lstStyle>
            <a:defPPr>
              <a:defRPr lang="ja-JP"/>
            </a:defPPr>
            <a:lvl1pPr marL="0" algn="r" defTabSz="914400" rtl="0" eaLnBrk="1" latinLnBrk="0" hangingPunct="1">
              <a:defRPr kumimoji="1" sz="1100" b="1"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defRPr/>
            </a:pPr>
            <a:fld id="{584EAAFE-CFE5-40AD-8E95-5BFF290DC5CF}" type="slidenum">
              <a:rPr lang="ja-JP" altLang="en-US" smtClean="0">
                <a:solidFill>
                  <a:prstClr val="black"/>
                </a:solidFill>
                <a:latin typeface="Arial"/>
                <a:ea typeface="Meiryo UI"/>
              </a:rPr>
              <a:pPr>
                <a:defRPr/>
              </a:pPr>
              <a:t>29</a:t>
            </a:fld>
            <a:endParaRPr lang="ja-JP" altLang="en-US">
              <a:solidFill>
                <a:prstClr val="black"/>
              </a:solidFill>
              <a:latin typeface="Arial"/>
              <a:ea typeface="Meiryo UI"/>
            </a:endParaRPr>
          </a:p>
        </p:txBody>
      </p:sp>
      <p:sp>
        <p:nvSpPr>
          <p:cNvPr id="58" name="正方形/長方形 57">
            <a:extLst>
              <a:ext uri="{FF2B5EF4-FFF2-40B4-BE49-F238E27FC236}">
                <a16:creationId xmlns:a16="http://schemas.microsoft.com/office/drawing/2014/main" id="{7B7B4F78-59DF-4D0E-8F49-BF03C5F937B7}"/>
              </a:ext>
            </a:extLst>
          </p:cNvPr>
          <p:cNvSpPr/>
          <p:nvPr/>
        </p:nvSpPr>
        <p:spPr>
          <a:xfrm>
            <a:off x="4350240" y="1703667"/>
            <a:ext cx="1633928" cy="427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0" name="直線コネクタ 59">
            <a:extLst>
              <a:ext uri="{FF2B5EF4-FFF2-40B4-BE49-F238E27FC236}">
                <a16:creationId xmlns:a16="http://schemas.microsoft.com/office/drawing/2014/main" id="{ED4E2124-92A3-4B01-BE1E-E8576C948677}"/>
              </a:ext>
            </a:extLst>
          </p:cNvPr>
          <p:cNvCxnSpPr/>
          <p:nvPr/>
        </p:nvCxnSpPr>
        <p:spPr>
          <a:xfrm>
            <a:off x="4350240" y="1703667"/>
            <a:ext cx="1633928" cy="42721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B5881326-7563-462A-9EC1-C93D587FF942}"/>
              </a:ext>
            </a:extLst>
          </p:cNvPr>
          <p:cNvSpPr/>
          <p:nvPr/>
        </p:nvSpPr>
        <p:spPr>
          <a:xfrm>
            <a:off x="6220698" y="3149415"/>
            <a:ext cx="1633928" cy="427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2" name="直線コネクタ 61">
            <a:extLst>
              <a:ext uri="{FF2B5EF4-FFF2-40B4-BE49-F238E27FC236}">
                <a16:creationId xmlns:a16="http://schemas.microsoft.com/office/drawing/2014/main" id="{43ED47BB-1F7C-4BA6-A327-EBEED95ACEF2}"/>
              </a:ext>
            </a:extLst>
          </p:cNvPr>
          <p:cNvCxnSpPr/>
          <p:nvPr/>
        </p:nvCxnSpPr>
        <p:spPr>
          <a:xfrm>
            <a:off x="6228193" y="3149415"/>
            <a:ext cx="1633928" cy="42721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正方形/長方形 62">
            <a:extLst>
              <a:ext uri="{FF2B5EF4-FFF2-40B4-BE49-F238E27FC236}">
                <a16:creationId xmlns:a16="http://schemas.microsoft.com/office/drawing/2014/main" id="{002F5B12-6A13-4F7B-81B5-3361023766F3}"/>
              </a:ext>
            </a:extLst>
          </p:cNvPr>
          <p:cNvSpPr/>
          <p:nvPr/>
        </p:nvSpPr>
        <p:spPr>
          <a:xfrm>
            <a:off x="6577792" y="4163608"/>
            <a:ext cx="1633928" cy="427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4" name="直線コネクタ 63">
            <a:extLst>
              <a:ext uri="{FF2B5EF4-FFF2-40B4-BE49-F238E27FC236}">
                <a16:creationId xmlns:a16="http://schemas.microsoft.com/office/drawing/2014/main" id="{0AA81526-BE5D-415E-9043-B81D86E2FE65}"/>
              </a:ext>
            </a:extLst>
          </p:cNvPr>
          <p:cNvCxnSpPr/>
          <p:nvPr/>
        </p:nvCxnSpPr>
        <p:spPr>
          <a:xfrm>
            <a:off x="6577792" y="4163608"/>
            <a:ext cx="1633928" cy="42721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コネクタ: カギ線 64">
            <a:extLst>
              <a:ext uri="{FF2B5EF4-FFF2-40B4-BE49-F238E27FC236}">
                <a16:creationId xmlns:a16="http://schemas.microsoft.com/office/drawing/2014/main" id="{39914495-4FEF-4904-A86D-EAA924707EAF}"/>
              </a:ext>
            </a:extLst>
          </p:cNvPr>
          <p:cNvCxnSpPr>
            <a:cxnSpLocks/>
            <a:stCxn id="201" idx="4"/>
            <a:endCxn id="61" idx="1"/>
          </p:cNvCxnSpPr>
          <p:nvPr/>
        </p:nvCxnSpPr>
        <p:spPr>
          <a:xfrm rot="16200000" flipH="1">
            <a:off x="4737869" y="1880195"/>
            <a:ext cx="1207235" cy="1758423"/>
          </a:xfrm>
          <a:prstGeom prst="bentConnector2">
            <a:avLst/>
          </a:prstGeom>
          <a:ln w="28575">
            <a:solidFill>
              <a:schemeClr val="accent6">
                <a:lumMod val="60000"/>
                <a:lumOff val="4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8" name="コネクタ: カギ線 67">
            <a:extLst>
              <a:ext uri="{FF2B5EF4-FFF2-40B4-BE49-F238E27FC236}">
                <a16:creationId xmlns:a16="http://schemas.microsoft.com/office/drawing/2014/main" id="{B83679F0-5ED1-4A4F-AC4E-2684FEFAFBCE}"/>
              </a:ext>
            </a:extLst>
          </p:cNvPr>
          <p:cNvCxnSpPr>
            <a:cxnSpLocks/>
            <a:stCxn id="61" idx="3"/>
            <a:endCxn id="222" idx="4"/>
          </p:cNvCxnSpPr>
          <p:nvPr/>
        </p:nvCxnSpPr>
        <p:spPr>
          <a:xfrm flipV="1">
            <a:off x="7854626" y="1964659"/>
            <a:ext cx="1615193" cy="1398366"/>
          </a:xfrm>
          <a:prstGeom prst="bentConnector2">
            <a:avLst/>
          </a:prstGeom>
          <a:ln w="28575">
            <a:solidFill>
              <a:schemeClr val="accent6">
                <a:lumMod val="60000"/>
                <a:lumOff val="4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コネクタ: カギ線 68">
            <a:extLst>
              <a:ext uri="{FF2B5EF4-FFF2-40B4-BE49-F238E27FC236}">
                <a16:creationId xmlns:a16="http://schemas.microsoft.com/office/drawing/2014/main" id="{503C547B-DB7D-4F4C-81E8-37E35DA8472A}"/>
              </a:ext>
            </a:extLst>
          </p:cNvPr>
          <p:cNvCxnSpPr>
            <a:cxnSpLocks/>
            <a:stCxn id="63" idx="3"/>
            <a:endCxn id="209" idx="4"/>
          </p:cNvCxnSpPr>
          <p:nvPr/>
        </p:nvCxnSpPr>
        <p:spPr>
          <a:xfrm flipV="1">
            <a:off x="8211720" y="1964659"/>
            <a:ext cx="1650231" cy="2412559"/>
          </a:xfrm>
          <a:prstGeom prst="bentConnector2">
            <a:avLst/>
          </a:prstGeom>
          <a:ln w="28575">
            <a:solidFill>
              <a:schemeClr val="accent6">
                <a:lumMod val="60000"/>
                <a:lumOff val="4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0" name="二等辺三角形 69">
            <a:extLst>
              <a:ext uri="{FF2B5EF4-FFF2-40B4-BE49-F238E27FC236}">
                <a16:creationId xmlns:a16="http://schemas.microsoft.com/office/drawing/2014/main" id="{CB6AE1CD-B758-4BA8-B19E-E3148B70B051}"/>
              </a:ext>
            </a:extLst>
          </p:cNvPr>
          <p:cNvSpPr/>
          <p:nvPr/>
        </p:nvSpPr>
        <p:spPr>
          <a:xfrm>
            <a:off x="1777657" y="1860437"/>
            <a:ext cx="321687" cy="27731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BB6A9C82-FF7E-4ED3-8A0B-D94C9B5157A1}"/>
              </a:ext>
            </a:extLst>
          </p:cNvPr>
          <p:cNvSpPr/>
          <p:nvPr/>
        </p:nvSpPr>
        <p:spPr>
          <a:xfrm>
            <a:off x="1799541" y="1778618"/>
            <a:ext cx="277318" cy="27731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P</a:t>
            </a:r>
            <a:endParaRPr kumimoji="1" lang="ja-JP" altLang="en-US" dirty="0">
              <a:solidFill>
                <a:schemeClr val="tx1"/>
              </a:solidFill>
            </a:endParaRPr>
          </a:p>
        </p:txBody>
      </p:sp>
      <p:sp>
        <p:nvSpPr>
          <p:cNvPr id="72" name="正方形/長方形 71">
            <a:extLst>
              <a:ext uri="{FF2B5EF4-FFF2-40B4-BE49-F238E27FC236}">
                <a16:creationId xmlns:a16="http://schemas.microsoft.com/office/drawing/2014/main" id="{4EE4B0D3-BB74-42C9-A925-71C4FF8AF9A0}"/>
              </a:ext>
            </a:extLst>
          </p:cNvPr>
          <p:cNvSpPr/>
          <p:nvPr/>
        </p:nvSpPr>
        <p:spPr>
          <a:xfrm>
            <a:off x="392368" y="1710534"/>
            <a:ext cx="959219" cy="427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RO Feed</a:t>
            </a:r>
            <a:endParaRPr kumimoji="1" lang="ja-JP" altLang="en-US" sz="1400" dirty="0">
              <a:solidFill>
                <a:schemeClr val="tx1"/>
              </a:solidFill>
            </a:endParaRPr>
          </a:p>
        </p:txBody>
      </p:sp>
      <p:sp>
        <p:nvSpPr>
          <p:cNvPr id="73" name="テキスト ボックス 72">
            <a:extLst>
              <a:ext uri="{FF2B5EF4-FFF2-40B4-BE49-F238E27FC236}">
                <a16:creationId xmlns:a16="http://schemas.microsoft.com/office/drawing/2014/main" id="{602D1BE6-50A2-4B75-891C-6FC02D71BB01}"/>
              </a:ext>
            </a:extLst>
          </p:cNvPr>
          <p:cNvSpPr txBox="1"/>
          <p:nvPr/>
        </p:nvSpPr>
        <p:spPr>
          <a:xfrm>
            <a:off x="1383036" y="2149454"/>
            <a:ext cx="1099409" cy="461665"/>
          </a:xfrm>
          <a:prstGeom prst="rect">
            <a:avLst/>
          </a:prstGeom>
          <a:noFill/>
        </p:spPr>
        <p:txBody>
          <a:bodyPr wrap="square" rtlCol="0">
            <a:spAutoFit/>
          </a:bodyPr>
          <a:lstStyle/>
          <a:p>
            <a:pPr algn="ctr"/>
            <a:r>
              <a:rPr kumimoji="1" lang="en-US" altLang="ja-JP" sz="1200" b="1" dirty="0"/>
              <a:t>RO Feed Pump</a:t>
            </a:r>
            <a:endParaRPr kumimoji="1" lang="ja-JP" altLang="en-US" sz="1200" b="1" dirty="0"/>
          </a:p>
        </p:txBody>
      </p:sp>
      <p:sp>
        <p:nvSpPr>
          <p:cNvPr id="74" name="二等辺三角形 73">
            <a:extLst>
              <a:ext uri="{FF2B5EF4-FFF2-40B4-BE49-F238E27FC236}">
                <a16:creationId xmlns:a16="http://schemas.microsoft.com/office/drawing/2014/main" id="{08065698-65F4-4487-97CA-3F3C4C8FC22C}"/>
              </a:ext>
            </a:extLst>
          </p:cNvPr>
          <p:cNvSpPr/>
          <p:nvPr/>
        </p:nvSpPr>
        <p:spPr>
          <a:xfrm>
            <a:off x="4640776" y="3264159"/>
            <a:ext cx="321687" cy="27731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楕円 74">
            <a:extLst>
              <a:ext uri="{FF2B5EF4-FFF2-40B4-BE49-F238E27FC236}">
                <a16:creationId xmlns:a16="http://schemas.microsoft.com/office/drawing/2014/main" id="{5BEF9DC4-A2B2-48CD-8D35-2A0FB4E57A4A}"/>
              </a:ext>
            </a:extLst>
          </p:cNvPr>
          <p:cNvSpPr/>
          <p:nvPr/>
        </p:nvSpPr>
        <p:spPr>
          <a:xfrm>
            <a:off x="4662660" y="3182340"/>
            <a:ext cx="277318" cy="27731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P</a:t>
            </a:r>
            <a:endParaRPr kumimoji="1" lang="ja-JP" altLang="en-US" dirty="0">
              <a:solidFill>
                <a:schemeClr val="tx1"/>
              </a:solidFill>
            </a:endParaRPr>
          </a:p>
        </p:txBody>
      </p:sp>
      <p:sp>
        <p:nvSpPr>
          <p:cNvPr id="76" name="テキスト ボックス 75">
            <a:extLst>
              <a:ext uri="{FF2B5EF4-FFF2-40B4-BE49-F238E27FC236}">
                <a16:creationId xmlns:a16="http://schemas.microsoft.com/office/drawing/2014/main" id="{B2001BFE-D884-422C-A265-BDB80A96EFC1}"/>
              </a:ext>
            </a:extLst>
          </p:cNvPr>
          <p:cNvSpPr txBox="1"/>
          <p:nvPr/>
        </p:nvSpPr>
        <p:spPr>
          <a:xfrm>
            <a:off x="4123014" y="3543670"/>
            <a:ext cx="1356609" cy="276999"/>
          </a:xfrm>
          <a:prstGeom prst="rect">
            <a:avLst/>
          </a:prstGeom>
          <a:noFill/>
        </p:spPr>
        <p:txBody>
          <a:bodyPr wrap="square" rtlCol="0">
            <a:spAutoFit/>
          </a:bodyPr>
          <a:lstStyle/>
          <a:p>
            <a:pPr algn="ctr"/>
            <a:r>
              <a:rPr kumimoji="1" lang="en-US" altLang="ja-JP" sz="1200" b="1" dirty="0"/>
              <a:t>Booster Pump</a:t>
            </a:r>
            <a:endParaRPr kumimoji="1" lang="ja-JP" altLang="en-US" sz="1200" b="1" dirty="0"/>
          </a:p>
        </p:txBody>
      </p:sp>
      <p:pic>
        <p:nvPicPr>
          <p:cNvPr id="78" name="図 77">
            <a:extLst>
              <a:ext uri="{FF2B5EF4-FFF2-40B4-BE49-F238E27FC236}">
                <a16:creationId xmlns:a16="http://schemas.microsoft.com/office/drawing/2014/main" id="{5097ABC2-9DCB-4C63-B923-BE7BE890D859}"/>
              </a:ext>
            </a:extLst>
          </p:cNvPr>
          <p:cNvPicPr>
            <a:picLocks noChangeAspect="1"/>
          </p:cNvPicPr>
          <p:nvPr/>
        </p:nvPicPr>
        <p:blipFill>
          <a:blip r:embed="rId2"/>
          <a:stretch>
            <a:fillRect/>
          </a:stretch>
        </p:blipFill>
        <p:spPr>
          <a:xfrm>
            <a:off x="4342745" y="2805814"/>
            <a:ext cx="216298" cy="253916"/>
          </a:xfrm>
          <a:prstGeom prst="rect">
            <a:avLst/>
          </a:prstGeom>
        </p:spPr>
      </p:pic>
      <p:pic>
        <p:nvPicPr>
          <p:cNvPr id="79" name="図 78">
            <a:extLst>
              <a:ext uri="{FF2B5EF4-FFF2-40B4-BE49-F238E27FC236}">
                <a16:creationId xmlns:a16="http://schemas.microsoft.com/office/drawing/2014/main" id="{7BEC91F2-B9BD-48AD-9112-C274A9A263A8}"/>
              </a:ext>
            </a:extLst>
          </p:cNvPr>
          <p:cNvPicPr>
            <a:picLocks noChangeAspect="1"/>
          </p:cNvPicPr>
          <p:nvPr/>
        </p:nvPicPr>
        <p:blipFill>
          <a:blip r:embed="rId2"/>
          <a:stretch>
            <a:fillRect/>
          </a:stretch>
        </p:blipFill>
        <p:spPr>
          <a:xfrm>
            <a:off x="5267665" y="3194943"/>
            <a:ext cx="216298" cy="253916"/>
          </a:xfrm>
          <a:prstGeom prst="rect">
            <a:avLst/>
          </a:prstGeom>
        </p:spPr>
      </p:pic>
      <p:sp>
        <p:nvSpPr>
          <p:cNvPr id="82" name="フローチャート: 和接合 81">
            <a:extLst>
              <a:ext uri="{FF2B5EF4-FFF2-40B4-BE49-F238E27FC236}">
                <a16:creationId xmlns:a16="http://schemas.microsoft.com/office/drawing/2014/main" id="{D8EBEC1C-D0F3-48E8-8188-9DB3587462C9}"/>
              </a:ext>
            </a:extLst>
          </p:cNvPr>
          <p:cNvSpPr/>
          <p:nvPr/>
        </p:nvSpPr>
        <p:spPr>
          <a:xfrm>
            <a:off x="2597981" y="1811253"/>
            <a:ext cx="222819" cy="222819"/>
          </a:xfrm>
          <a:prstGeom prst="flowChartSummingJunc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2F2507C0-AE18-4420-BC11-D8E4A57F3D3B}"/>
              </a:ext>
            </a:extLst>
          </p:cNvPr>
          <p:cNvSpPr txBox="1"/>
          <p:nvPr/>
        </p:nvSpPr>
        <p:spPr>
          <a:xfrm>
            <a:off x="2273833" y="1553303"/>
            <a:ext cx="873773" cy="276999"/>
          </a:xfrm>
          <a:prstGeom prst="rect">
            <a:avLst/>
          </a:prstGeom>
          <a:noFill/>
        </p:spPr>
        <p:txBody>
          <a:bodyPr wrap="square" rtlCol="0">
            <a:spAutoFit/>
          </a:bodyPr>
          <a:lstStyle/>
          <a:p>
            <a:pPr algn="ctr"/>
            <a:r>
              <a:rPr kumimoji="1" lang="en-US" altLang="ja-JP" sz="1200" dirty="0">
                <a:highlight>
                  <a:srgbClr val="FFFF00"/>
                </a:highlight>
              </a:rPr>
              <a:t>FW Press</a:t>
            </a:r>
            <a:endParaRPr kumimoji="1" lang="ja-JP" altLang="en-US" sz="1200" dirty="0">
              <a:highlight>
                <a:srgbClr val="FFFF00"/>
              </a:highlight>
            </a:endParaRPr>
          </a:p>
        </p:txBody>
      </p:sp>
      <p:cxnSp>
        <p:nvCxnSpPr>
          <p:cNvPr id="84" name="コネクタ: カギ線 83">
            <a:extLst>
              <a:ext uri="{FF2B5EF4-FFF2-40B4-BE49-F238E27FC236}">
                <a16:creationId xmlns:a16="http://schemas.microsoft.com/office/drawing/2014/main" id="{F2560AEB-3928-4FE5-8E17-A353AD12A4BA}"/>
              </a:ext>
            </a:extLst>
          </p:cNvPr>
          <p:cNvCxnSpPr>
            <a:cxnSpLocks/>
            <a:stCxn id="256" idx="4"/>
            <a:endCxn id="139" idx="2"/>
          </p:cNvCxnSpPr>
          <p:nvPr/>
        </p:nvCxnSpPr>
        <p:spPr>
          <a:xfrm rot="16200000" flipH="1">
            <a:off x="3693509" y="1607000"/>
            <a:ext cx="365374" cy="1078735"/>
          </a:xfrm>
          <a:prstGeom prst="bentConnector2">
            <a:avLst/>
          </a:prstGeom>
          <a:ln w="190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フローチャート: 和接合 84">
            <a:extLst>
              <a:ext uri="{FF2B5EF4-FFF2-40B4-BE49-F238E27FC236}">
                <a16:creationId xmlns:a16="http://schemas.microsoft.com/office/drawing/2014/main" id="{BF4E2C9B-BDA6-4293-A83C-74AB988DACE0}"/>
              </a:ext>
            </a:extLst>
          </p:cNvPr>
          <p:cNvSpPr/>
          <p:nvPr/>
        </p:nvSpPr>
        <p:spPr>
          <a:xfrm>
            <a:off x="3223193" y="2199823"/>
            <a:ext cx="222819" cy="222819"/>
          </a:xfrm>
          <a:prstGeom prst="flowChartSummingJunc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テキスト ボックス 85">
            <a:extLst>
              <a:ext uri="{FF2B5EF4-FFF2-40B4-BE49-F238E27FC236}">
                <a16:creationId xmlns:a16="http://schemas.microsoft.com/office/drawing/2014/main" id="{31042C33-D814-411E-9065-D13ECD55C41A}"/>
              </a:ext>
            </a:extLst>
          </p:cNvPr>
          <p:cNvSpPr txBox="1"/>
          <p:nvPr/>
        </p:nvSpPr>
        <p:spPr>
          <a:xfrm>
            <a:off x="2487208" y="2447241"/>
            <a:ext cx="847394" cy="261610"/>
          </a:xfrm>
          <a:prstGeom prst="rect">
            <a:avLst/>
          </a:prstGeom>
          <a:noFill/>
        </p:spPr>
        <p:txBody>
          <a:bodyPr wrap="square">
            <a:spAutoFit/>
          </a:bodyPr>
          <a:lstStyle/>
          <a:p>
            <a:r>
              <a:rPr lang="en-US" altLang="ja-JP" sz="1050" dirty="0">
                <a:highlight>
                  <a:srgbClr val="FF00FF"/>
                </a:highlight>
              </a:rPr>
              <a:t>FW B1 DP </a:t>
            </a:r>
            <a:endParaRPr lang="ja-JP" altLang="en-US" sz="1050" dirty="0">
              <a:highlight>
                <a:srgbClr val="FF00FF"/>
              </a:highlight>
            </a:endParaRPr>
          </a:p>
        </p:txBody>
      </p:sp>
      <p:cxnSp>
        <p:nvCxnSpPr>
          <p:cNvPr id="87" name="直線コネクタ 86">
            <a:extLst>
              <a:ext uri="{FF2B5EF4-FFF2-40B4-BE49-F238E27FC236}">
                <a16:creationId xmlns:a16="http://schemas.microsoft.com/office/drawing/2014/main" id="{34E631D2-F91A-4A84-BD6E-63B74C91D65D}"/>
              </a:ext>
            </a:extLst>
          </p:cNvPr>
          <p:cNvCxnSpPr>
            <a:cxnSpLocks/>
            <a:stCxn id="86" idx="0"/>
            <a:endCxn id="85" idx="2"/>
          </p:cNvCxnSpPr>
          <p:nvPr/>
        </p:nvCxnSpPr>
        <p:spPr>
          <a:xfrm flipV="1">
            <a:off x="2910905" y="2311233"/>
            <a:ext cx="312288" cy="13600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テキスト ボックス 87">
            <a:extLst>
              <a:ext uri="{FF2B5EF4-FFF2-40B4-BE49-F238E27FC236}">
                <a16:creationId xmlns:a16="http://schemas.microsoft.com/office/drawing/2014/main" id="{9FF87A78-7C76-4567-8E48-7CF24CBE83D8}"/>
              </a:ext>
            </a:extLst>
          </p:cNvPr>
          <p:cNvSpPr txBox="1"/>
          <p:nvPr/>
        </p:nvSpPr>
        <p:spPr>
          <a:xfrm>
            <a:off x="3056163" y="2784784"/>
            <a:ext cx="1243620" cy="253916"/>
          </a:xfrm>
          <a:prstGeom prst="rect">
            <a:avLst/>
          </a:prstGeom>
          <a:noFill/>
        </p:spPr>
        <p:txBody>
          <a:bodyPr wrap="square">
            <a:spAutoFit/>
          </a:bodyPr>
          <a:lstStyle/>
          <a:p>
            <a:r>
              <a:rPr lang="en-US" altLang="ja-JP" sz="1050" dirty="0">
                <a:highlight>
                  <a:srgbClr val="FFFF00"/>
                </a:highlight>
              </a:rPr>
              <a:t>CONC B1 Press</a:t>
            </a:r>
            <a:endParaRPr lang="ja-JP" altLang="en-US" sz="1050" dirty="0">
              <a:highlight>
                <a:srgbClr val="FFFF00"/>
              </a:highlight>
            </a:endParaRPr>
          </a:p>
        </p:txBody>
      </p:sp>
      <p:sp>
        <p:nvSpPr>
          <p:cNvPr id="89" name="フローチャート: 和接合 88">
            <a:extLst>
              <a:ext uri="{FF2B5EF4-FFF2-40B4-BE49-F238E27FC236}">
                <a16:creationId xmlns:a16="http://schemas.microsoft.com/office/drawing/2014/main" id="{F9289C2D-0BD1-4E2D-8995-EF4B552218B7}"/>
              </a:ext>
            </a:extLst>
          </p:cNvPr>
          <p:cNvSpPr/>
          <p:nvPr/>
        </p:nvSpPr>
        <p:spPr>
          <a:xfrm>
            <a:off x="5819697" y="3252419"/>
            <a:ext cx="222819" cy="222819"/>
          </a:xfrm>
          <a:prstGeom prst="flowChartSummingJunc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0" name="直線コネクタ 89">
            <a:extLst>
              <a:ext uri="{FF2B5EF4-FFF2-40B4-BE49-F238E27FC236}">
                <a16:creationId xmlns:a16="http://schemas.microsoft.com/office/drawing/2014/main" id="{883D782C-FD52-4E79-966C-4EB6AD423757}"/>
              </a:ext>
            </a:extLst>
          </p:cNvPr>
          <p:cNvCxnSpPr>
            <a:cxnSpLocks/>
            <a:stCxn id="89" idx="0"/>
            <a:endCxn id="91" idx="2"/>
          </p:cNvCxnSpPr>
          <p:nvPr/>
        </p:nvCxnSpPr>
        <p:spPr>
          <a:xfrm flipV="1">
            <a:off x="5931107" y="3063798"/>
            <a:ext cx="5391" cy="18862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E0B6CC80-2224-4D5B-A605-67546D1077C4}"/>
              </a:ext>
            </a:extLst>
          </p:cNvPr>
          <p:cNvSpPr txBox="1"/>
          <p:nvPr/>
        </p:nvSpPr>
        <p:spPr>
          <a:xfrm>
            <a:off x="5431769" y="2809882"/>
            <a:ext cx="1009457" cy="253916"/>
          </a:xfrm>
          <a:prstGeom prst="rect">
            <a:avLst/>
          </a:prstGeom>
          <a:noFill/>
        </p:spPr>
        <p:txBody>
          <a:bodyPr wrap="square">
            <a:spAutoFit/>
          </a:bodyPr>
          <a:lstStyle/>
          <a:p>
            <a:r>
              <a:rPr lang="en-US" altLang="ja-JP" sz="1050" dirty="0">
                <a:highlight>
                  <a:srgbClr val="FFFF00"/>
                </a:highlight>
              </a:rPr>
              <a:t>FW B2 Press </a:t>
            </a:r>
            <a:endParaRPr lang="ja-JP" altLang="en-US" sz="1050" dirty="0">
              <a:highlight>
                <a:srgbClr val="FFFF00"/>
              </a:highlight>
            </a:endParaRPr>
          </a:p>
        </p:txBody>
      </p:sp>
      <p:sp>
        <p:nvSpPr>
          <p:cNvPr id="93" name="フローチャート: 和接合 92">
            <a:extLst>
              <a:ext uri="{FF2B5EF4-FFF2-40B4-BE49-F238E27FC236}">
                <a16:creationId xmlns:a16="http://schemas.microsoft.com/office/drawing/2014/main" id="{7B515252-FA8F-4B38-BA6E-80EE61B3AFFD}"/>
              </a:ext>
            </a:extLst>
          </p:cNvPr>
          <p:cNvSpPr/>
          <p:nvPr/>
        </p:nvSpPr>
        <p:spPr>
          <a:xfrm>
            <a:off x="3244148" y="3719424"/>
            <a:ext cx="222819" cy="222819"/>
          </a:xfrm>
          <a:prstGeom prst="flowChartSummingJunc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4" name="テキスト ボックス 93">
            <a:extLst>
              <a:ext uri="{FF2B5EF4-FFF2-40B4-BE49-F238E27FC236}">
                <a16:creationId xmlns:a16="http://schemas.microsoft.com/office/drawing/2014/main" id="{B8B47072-6752-4C38-B4E2-BFD320691448}"/>
              </a:ext>
            </a:extLst>
          </p:cNvPr>
          <p:cNvSpPr txBox="1"/>
          <p:nvPr/>
        </p:nvSpPr>
        <p:spPr>
          <a:xfrm>
            <a:off x="2464675" y="3712121"/>
            <a:ext cx="847394" cy="261610"/>
          </a:xfrm>
          <a:prstGeom prst="rect">
            <a:avLst/>
          </a:prstGeom>
          <a:noFill/>
        </p:spPr>
        <p:txBody>
          <a:bodyPr wrap="square">
            <a:spAutoFit/>
          </a:bodyPr>
          <a:lstStyle/>
          <a:p>
            <a:r>
              <a:rPr lang="en-US" altLang="ja-JP" sz="1050" dirty="0">
                <a:highlight>
                  <a:srgbClr val="FF00FF"/>
                </a:highlight>
              </a:rPr>
              <a:t>FW B2 DP </a:t>
            </a:r>
            <a:endParaRPr lang="ja-JP" altLang="en-US" sz="1050" dirty="0">
              <a:highlight>
                <a:srgbClr val="FF00FF"/>
              </a:highlight>
            </a:endParaRPr>
          </a:p>
        </p:txBody>
      </p:sp>
      <p:sp>
        <p:nvSpPr>
          <p:cNvPr id="106" name="テキスト ボックス 105">
            <a:extLst>
              <a:ext uri="{FF2B5EF4-FFF2-40B4-BE49-F238E27FC236}">
                <a16:creationId xmlns:a16="http://schemas.microsoft.com/office/drawing/2014/main" id="{C678E661-D8D5-4DEC-BFC8-6FEEF14B965F}"/>
              </a:ext>
            </a:extLst>
          </p:cNvPr>
          <p:cNvSpPr txBox="1"/>
          <p:nvPr/>
        </p:nvSpPr>
        <p:spPr>
          <a:xfrm>
            <a:off x="2482445" y="4824380"/>
            <a:ext cx="847394" cy="261610"/>
          </a:xfrm>
          <a:prstGeom prst="rect">
            <a:avLst/>
          </a:prstGeom>
          <a:noFill/>
        </p:spPr>
        <p:txBody>
          <a:bodyPr wrap="square">
            <a:spAutoFit/>
          </a:bodyPr>
          <a:lstStyle/>
          <a:p>
            <a:r>
              <a:rPr lang="en-US" altLang="ja-JP" sz="1050" dirty="0">
                <a:highlight>
                  <a:srgbClr val="FF00FF"/>
                </a:highlight>
              </a:rPr>
              <a:t>FW B3 DP </a:t>
            </a:r>
            <a:endParaRPr lang="ja-JP" altLang="en-US" sz="1050" dirty="0">
              <a:highlight>
                <a:srgbClr val="FF00FF"/>
              </a:highlight>
            </a:endParaRPr>
          </a:p>
        </p:txBody>
      </p:sp>
      <p:sp>
        <p:nvSpPr>
          <p:cNvPr id="113" name="テキスト ボックス 112">
            <a:extLst>
              <a:ext uri="{FF2B5EF4-FFF2-40B4-BE49-F238E27FC236}">
                <a16:creationId xmlns:a16="http://schemas.microsoft.com/office/drawing/2014/main" id="{9D1DF416-CC7E-4A52-99E3-13FB605A3DF1}"/>
              </a:ext>
            </a:extLst>
          </p:cNvPr>
          <p:cNvSpPr txBox="1"/>
          <p:nvPr/>
        </p:nvSpPr>
        <p:spPr>
          <a:xfrm>
            <a:off x="988270" y="3731808"/>
            <a:ext cx="927831" cy="253916"/>
          </a:xfrm>
          <a:prstGeom prst="rect">
            <a:avLst/>
          </a:prstGeom>
          <a:noFill/>
        </p:spPr>
        <p:txBody>
          <a:bodyPr wrap="square">
            <a:spAutoFit/>
          </a:bodyPr>
          <a:lstStyle/>
          <a:p>
            <a:r>
              <a:rPr lang="en-US" altLang="ja-JP" sz="1050" dirty="0">
                <a:highlight>
                  <a:srgbClr val="FF00FF"/>
                </a:highlight>
              </a:rPr>
              <a:t>FW B23 DP </a:t>
            </a:r>
            <a:endParaRPr lang="ja-JP" altLang="en-US" sz="1050" dirty="0">
              <a:highlight>
                <a:srgbClr val="FF00FF"/>
              </a:highlight>
            </a:endParaRPr>
          </a:p>
        </p:txBody>
      </p:sp>
      <p:sp>
        <p:nvSpPr>
          <p:cNvPr id="115" name="フローチャート: 和接合 114">
            <a:extLst>
              <a:ext uri="{FF2B5EF4-FFF2-40B4-BE49-F238E27FC236}">
                <a16:creationId xmlns:a16="http://schemas.microsoft.com/office/drawing/2014/main" id="{D8F37D86-D81A-48AE-856C-4D84AEA2EFEC}"/>
              </a:ext>
            </a:extLst>
          </p:cNvPr>
          <p:cNvSpPr/>
          <p:nvPr/>
        </p:nvSpPr>
        <p:spPr>
          <a:xfrm>
            <a:off x="6191893" y="3864811"/>
            <a:ext cx="222819" cy="222819"/>
          </a:xfrm>
          <a:prstGeom prst="flowChartSummingJunc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1" name="テキスト ボックス 120">
            <a:extLst>
              <a:ext uri="{FF2B5EF4-FFF2-40B4-BE49-F238E27FC236}">
                <a16:creationId xmlns:a16="http://schemas.microsoft.com/office/drawing/2014/main" id="{814A9C44-7DAD-4272-9B48-57D56E3D1681}"/>
              </a:ext>
            </a:extLst>
          </p:cNvPr>
          <p:cNvSpPr txBox="1"/>
          <p:nvPr/>
        </p:nvSpPr>
        <p:spPr>
          <a:xfrm>
            <a:off x="6707123" y="3699505"/>
            <a:ext cx="969866" cy="253916"/>
          </a:xfrm>
          <a:prstGeom prst="rect">
            <a:avLst/>
          </a:prstGeom>
          <a:noFill/>
        </p:spPr>
        <p:txBody>
          <a:bodyPr wrap="square">
            <a:spAutoFit/>
          </a:bodyPr>
          <a:lstStyle/>
          <a:p>
            <a:r>
              <a:rPr lang="en-US" altLang="ja-JP" sz="1050" dirty="0">
                <a:highlight>
                  <a:srgbClr val="FFFF00"/>
                </a:highlight>
              </a:rPr>
              <a:t>FW B3 Press </a:t>
            </a:r>
            <a:endParaRPr lang="ja-JP" altLang="en-US" sz="1050" dirty="0">
              <a:highlight>
                <a:srgbClr val="FFFF00"/>
              </a:highlight>
            </a:endParaRPr>
          </a:p>
        </p:txBody>
      </p:sp>
      <p:sp>
        <p:nvSpPr>
          <p:cNvPr id="122" name="フローチャート: 和接合 121">
            <a:extLst>
              <a:ext uri="{FF2B5EF4-FFF2-40B4-BE49-F238E27FC236}">
                <a16:creationId xmlns:a16="http://schemas.microsoft.com/office/drawing/2014/main" id="{4E5641BE-CD46-4DC9-9473-0313F53B8C4C}"/>
              </a:ext>
            </a:extLst>
          </p:cNvPr>
          <p:cNvSpPr/>
          <p:nvPr/>
        </p:nvSpPr>
        <p:spPr>
          <a:xfrm>
            <a:off x="4346263" y="2479265"/>
            <a:ext cx="222819" cy="222819"/>
          </a:xfrm>
          <a:prstGeom prst="flowChartSummingJunc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3" name="フローチャート: 和接合 122">
            <a:extLst>
              <a:ext uri="{FF2B5EF4-FFF2-40B4-BE49-F238E27FC236}">
                <a16:creationId xmlns:a16="http://schemas.microsoft.com/office/drawing/2014/main" id="{78B8CC0F-A8CE-4901-99D2-1F77EF4A8A08}"/>
              </a:ext>
            </a:extLst>
          </p:cNvPr>
          <p:cNvSpPr/>
          <p:nvPr/>
        </p:nvSpPr>
        <p:spPr>
          <a:xfrm>
            <a:off x="6861625" y="5064279"/>
            <a:ext cx="222819" cy="222819"/>
          </a:xfrm>
          <a:prstGeom prst="flowChartSummingJunc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テキスト ボックス 123">
            <a:extLst>
              <a:ext uri="{FF2B5EF4-FFF2-40B4-BE49-F238E27FC236}">
                <a16:creationId xmlns:a16="http://schemas.microsoft.com/office/drawing/2014/main" id="{7E1E74CD-2FE5-4122-B99C-FA09F507C960}"/>
              </a:ext>
            </a:extLst>
          </p:cNvPr>
          <p:cNvSpPr txBox="1"/>
          <p:nvPr/>
        </p:nvSpPr>
        <p:spPr>
          <a:xfrm>
            <a:off x="5926223" y="5073343"/>
            <a:ext cx="1009457" cy="253916"/>
          </a:xfrm>
          <a:prstGeom prst="rect">
            <a:avLst/>
          </a:prstGeom>
          <a:noFill/>
        </p:spPr>
        <p:txBody>
          <a:bodyPr wrap="square">
            <a:spAutoFit/>
          </a:bodyPr>
          <a:lstStyle/>
          <a:p>
            <a:r>
              <a:rPr lang="en-US" altLang="ja-JP" sz="1050" dirty="0">
                <a:highlight>
                  <a:srgbClr val="FFFF00"/>
                </a:highlight>
              </a:rPr>
              <a:t>CONC Press </a:t>
            </a:r>
            <a:endParaRPr lang="ja-JP" altLang="en-US" sz="1050" dirty="0">
              <a:highlight>
                <a:srgbClr val="FFFF00"/>
              </a:highlight>
            </a:endParaRPr>
          </a:p>
        </p:txBody>
      </p:sp>
      <p:sp>
        <p:nvSpPr>
          <p:cNvPr id="128" name="フローチャート: 和接合 127">
            <a:extLst>
              <a:ext uri="{FF2B5EF4-FFF2-40B4-BE49-F238E27FC236}">
                <a16:creationId xmlns:a16="http://schemas.microsoft.com/office/drawing/2014/main" id="{6877831F-B789-479A-8457-5949D318C54F}"/>
              </a:ext>
            </a:extLst>
          </p:cNvPr>
          <p:cNvSpPr/>
          <p:nvPr/>
        </p:nvSpPr>
        <p:spPr>
          <a:xfrm>
            <a:off x="10201599" y="3659892"/>
            <a:ext cx="222819" cy="222819"/>
          </a:xfrm>
          <a:prstGeom prst="flowChartSummingJunc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9" name="テキスト ボックス 128">
            <a:extLst>
              <a:ext uri="{FF2B5EF4-FFF2-40B4-BE49-F238E27FC236}">
                <a16:creationId xmlns:a16="http://schemas.microsoft.com/office/drawing/2014/main" id="{455A4644-52FB-4765-B5AA-7BEFC6E4CF02}"/>
              </a:ext>
            </a:extLst>
          </p:cNvPr>
          <p:cNvSpPr txBox="1"/>
          <p:nvPr/>
        </p:nvSpPr>
        <p:spPr>
          <a:xfrm>
            <a:off x="10635533" y="3635983"/>
            <a:ext cx="1235179" cy="253916"/>
          </a:xfrm>
          <a:prstGeom prst="rect">
            <a:avLst/>
          </a:prstGeom>
          <a:noFill/>
        </p:spPr>
        <p:txBody>
          <a:bodyPr wrap="square">
            <a:spAutoFit/>
          </a:bodyPr>
          <a:lstStyle/>
          <a:p>
            <a:r>
              <a:rPr lang="en-US" altLang="ja-JP" sz="1050" dirty="0">
                <a:highlight>
                  <a:srgbClr val="FFFF00"/>
                </a:highlight>
              </a:rPr>
              <a:t>Membrane Press </a:t>
            </a:r>
            <a:endParaRPr lang="ja-JP" altLang="en-US" sz="1050" dirty="0">
              <a:highlight>
                <a:srgbClr val="FFFF00"/>
              </a:highlight>
            </a:endParaRPr>
          </a:p>
        </p:txBody>
      </p:sp>
      <p:sp>
        <p:nvSpPr>
          <p:cNvPr id="132" name="テキスト ボックス 131">
            <a:extLst>
              <a:ext uri="{FF2B5EF4-FFF2-40B4-BE49-F238E27FC236}">
                <a16:creationId xmlns:a16="http://schemas.microsoft.com/office/drawing/2014/main" id="{293C0694-0127-4E15-B6AC-E8D0C9BD3667}"/>
              </a:ext>
            </a:extLst>
          </p:cNvPr>
          <p:cNvSpPr txBox="1"/>
          <p:nvPr/>
        </p:nvSpPr>
        <p:spPr>
          <a:xfrm>
            <a:off x="10604711" y="1520933"/>
            <a:ext cx="912567" cy="253916"/>
          </a:xfrm>
          <a:prstGeom prst="rect">
            <a:avLst/>
          </a:prstGeom>
          <a:noFill/>
        </p:spPr>
        <p:txBody>
          <a:bodyPr wrap="square">
            <a:spAutoFit/>
          </a:bodyPr>
          <a:lstStyle/>
          <a:p>
            <a:r>
              <a:rPr lang="en-US" altLang="ja-JP" sz="1050" dirty="0">
                <a:highlight>
                  <a:srgbClr val="FFFF00"/>
                </a:highlight>
              </a:rPr>
              <a:t>Perm Press </a:t>
            </a:r>
            <a:endParaRPr lang="ja-JP" altLang="en-US" sz="1050" dirty="0">
              <a:highlight>
                <a:srgbClr val="FFFF00"/>
              </a:highlight>
            </a:endParaRPr>
          </a:p>
        </p:txBody>
      </p:sp>
      <p:sp>
        <p:nvSpPr>
          <p:cNvPr id="151" name="フローチャート: 和接合 150">
            <a:extLst>
              <a:ext uri="{FF2B5EF4-FFF2-40B4-BE49-F238E27FC236}">
                <a16:creationId xmlns:a16="http://schemas.microsoft.com/office/drawing/2014/main" id="{1E982C80-F37B-47E4-A591-119E6D0B8EE3}"/>
              </a:ext>
            </a:extLst>
          </p:cNvPr>
          <p:cNvSpPr/>
          <p:nvPr/>
        </p:nvSpPr>
        <p:spPr>
          <a:xfrm>
            <a:off x="11491719" y="2260599"/>
            <a:ext cx="222819" cy="222819"/>
          </a:xfrm>
          <a:prstGeom prst="flowChartSummingJunc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52" name="直線コネクタ 151">
            <a:extLst>
              <a:ext uri="{FF2B5EF4-FFF2-40B4-BE49-F238E27FC236}">
                <a16:creationId xmlns:a16="http://schemas.microsoft.com/office/drawing/2014/main" id="{D43FB611-2738-4634-A850-668190942521}"/>
              </a:ext>
            </a:extLst>
          </p:cNvPr>
          <p:cNvCxnSpPr>
            <a:cxnSpLocks/>
            <a:stCxn id="153" idx="3"/>
            <a:endCxn id="151" idx="2"/>
          </p:cNvCxnSpPr>
          <p:nvPr/>
        </p:nvCxnSpPr>
        <p:spPr>
          <a:xfrm flipV="1">
            <a:off x="11341969" y="2372009"/>
            <a:ext cx="149750" cy="6960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3" name="テキスト ボックス 152">
            <a:extLst>
              <a:ext uri="{FF2B5EF4-FFF2-40B4-BE49-F238E27FC236}">
                <a16:creationId xmlns:a16="http://schemas.microsoft.com/office/drawing/2014/main" id="{17963DE0-BEFB-47DC-974D-ADAA20FE6D4D}"/>
              </a:ext>
            </a:extLst>
          </p:cNvPr>
          <p:cNvSpPr txBox="1"/>
          <p:nvPr/>
        </p:nvSpPr>
        <p:spPr>
          <a:xfrm>
            <a:off x="10431360" y="2233868"/>
            <a:ext cx="910609" cy="415498"/>
          </a:xfrm>
          <a:prstGeom prst="rect">
            <a:avLst/>
          </a:prstGeom>
          <a:noFill/>
        </p:spPr>
        <p:txBody>
          <a:bodyPr wrap="square">
            <a:spAutoFit/>
          </a:bodyPr>
          <a:lstStyle/>
          <a:p>
            <a:r>
              <a:rPr lang="en-US" altLang="ja-JP" sz="1050" dirty="0">
                <a:highlight>
                  <a:srgbClr val="00FF00"/>
                </a:highlight>
              </a:rPr>
              <a:t>Perm Flow</a:t>
            </a:r>
            <a:r>
              <a:rPr lang="en-US" altLang="ja-JP" sz="1050" dirty="0"/>
              <a:t>,</a:t>
            </a:r>
          </a:p>
          <a:p>
            <a:r>
              <a:rPr lang="en-US" altLang="ja-JP" sz="1050" dirty="0">
                <a:highlight>
                  <a:srgbClr val="00FFFF"/>
                </a:highlight>
              </a:rPr>
              <a:t>Perm Cond </a:t>
            </a:r>
            <a:endParaRPr lang="ja-JP" altLang="en-US" sz="1050" dirty="0">
              <a:highlight>
                <a:srgbClr val="00FFFF"/>
              </a:highlight>
            </a:endParaRPr>
          </a:p>
        </p:txBody>
      </p:sp>
      <p:sp>
        <p:nvSpPr>
          <p:cNvPr id="155" name="フローチャート: 和接合 154">
            <a:extLst>
              <a:ext uri="{FF2B5EF4-FFF2-40B4-BE49-F238E27FC236}">
                <a16:creationId xmlns:a16="http://schemas.microsoft.com/office/drawing/2014/main" id="{4C911E49-2C6F-430A-80AA-6E27EB09C61E}"/>
              </a:ext>
            </a:extLst>
          </p:cNvPr>
          <p:cNvSpPr/>
          <p:nvPr/>
        </p:nvSpPr>
        <p:spPr>
          <a:xfrm>
            <a:off x="9136930" y="5449358"/>
            <a:ext cx="222819" cy="222819"/>
          </a:xfrm>
          <a:prstGeom prst="flowChartSummingJunc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56" name="図 155">
            <a:extLst>
              <a:ext uri="{FF2B5EF4-FFF2-40B4-BE49-F238E27FC236}">
                <a16:creationId xmlns:a16="http://schemas.microsoft.com/office/drawing/2014/main" id="{028313E3-9C14-49C8-8684-93F8B7765800}"/>
              </a:ext>
            </a:extLst>
          </p:cNvPr>
          <p:cNvPicPr>
            <a:picLocks noChangeAspect="1"/>
          </p:cNvPicPr>
          <p:nvPr/>
        </p:nvPicPr>
        <p:blipFill>
          <a:blip r:embed="rId3"/>
          <a:stretch>
            <a:fillRect/>
          </a:stretch>
        </p:blipFill>
        <p:spPr>
          <a:xfrm>
            <a:off x="7949055" y="5334533"/>
            <a:ext cx="256957" cy="293092"/>
          </a:xfrm>
          <a:prstGeom prst="rect">
            <a:avLst/>
          </a:prstGeom>
        </p:spPr>
      </p:pic>
      <p:sp>
        <p:nvSpPr>
          <p:cNvPr id="157" name="テキスト ボックス 156">
            <a:extLst>
              <a:ext uri="{FF2B5EF4-FFF2-40B4-BE49-F238E27FC236}">
                <a16:creationId xmlns:a16="http://schemas.microsoft.com/office/drawing/2014/main" id="{352D2590-DFCB-45AA-94B2-51526710E3B4}"/>
              </a:ext>
            </a:extLst>
          </p:cNvPr>
          <p:cNvSpPr txBox="1"/>
          <p:nvPr/>
        </p:nvSpPr>
        <p:spPr>
          <a:xfrm>
            <a:off x="8451810" y="5143710"/>
            <a:ext cx="1622559" cy="253916"/>
          </a:xfrm>
          <a:prstGeom prst="rect">
            <a:avLst/>
          </a:prstGeom>
          <a:noFill/>
        </p:spPr>
        <p:txBody>
          <a:bodyPr wrap="square">
            <a:spAutoFit/>
          </a:bodyPr>
          <a:lstStyle/>
          <a:p>
            <a:r>
              <a:rPr lang="en-US" altLang="ja-JP" sz="1050" dirty="0">
                <a:highlight>
                  <a:srgbClr val="00FFFF"/>
                </a:highlight>
              </a:rPr>
              <a:t>Conc Cond</a:t>
            </a:r>
            <a:r>
              <a:rPr lang="en-US" altLang="ja-JP" sz="1050" dirty="0"/>
              <a:t>, </a:t>
            </a:r>
            <a:r>
              <a:rPr lang="en-US" altLang="ja-JP" sz="1050" dirty="0">
                <a:highlight>
                  <a:srgbClr val="00FF00"/>
                </a:highlight>
              </a:rPr>
              <a:t>Conc Flow </a:t>
            </a:r>
            <a:endParaRPr lang="ja-JP" altLang="en-US" sz="1050" dirty="0">
              <a:highlight>
                <a:srgbClr val="00FF00"/>
              </a:highlight>
            </a:endParaRPr>
          </a:p>
        </p:txBody>
      </p:sp>
      <p:sp>
        <p:nvSpPr>
          <p:cNvPr id="159" name="フローチャート: 和接合 158">
            <a:extLst>
              <a:ext uri="{FF2B5EF4-FFF2-40B4-BE49-F238E27FC236}">
                <a16:creationId xmlns:a16="http://schemas.microsoft.com/office/drawing/2014/main" id="{363B6EF8-4CDF-4E76-ACC0-C83E15185520}"/>
              </a:ext>
            </a:extLst>
          </p:cNvPr>
          <p:cNvSpPr/>
          <p:nvPr/>
        </p:nvSpPr>
        <p:spPr>
          <a:xfrm>
            <a:off x="9355556" y="2413238"/>
            <a:ext cx="222819" cy="222819"/>
          </a:xfrm>
          <a:prstGeom prst="flowChartSummingJunc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フローチャート: 和接合 159">
            <a:extLst>
              <a:ext uri="{FF2B5EF4-FFF2-40B4-BE49-F238E27FC236}">
                <a16:creationId xmlns:a16="http://schemas.microsoft.com/office/drawing/2014/main" id="{975239FE-07F1-4F07-A3FF-EE1CA6FA6AF4}"/>
              </a:ext>
            </a:extLst>
          </p:cNvPr>
          <p:cNvSpPr/>
          <p:nvPr/>
        </p:nvSpPr>
        <p:spPr>
          <a:xfrm>
            <a:off x="9745831" y="3665875"/>
            <a:ext cx="222819" cy="222819"/>
          </a:xfrm>
          <a:prstGeom prst="flowChartSummingJunc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テキスト ボックス 160">
            <a:extLst>
              <a:ext uri="{FF2B5EF4-FFF2-40B4-BE49-F238E27FC236}">
                <a16:creationId xmlns:a16="http://schemas.microsoft.com/office/drawing/2014/main" id="{77263A3C-E874-4FB4-8F2A-560EC4FAE4D2}"/>
              </a:ext>
            </a:extLst>
          </p:cNvPr>
          <p:cNvSpPr txBox="1"/>
          <p:nvPr/>
        </p:nvSpPr>
        <p:spPr>
          <a:xfrm>
            <a:off x="7956259" y="2043274"/>
            <a:ext cx="1351277" cy="415498"/>
          </a:xfrm>
          <a:prstGeom prst="rect">
            <a:avLst/>
          </a:prstGeom>
          <a:noFill/>
        </p:spPr>
        <p:txBody>
          <a:bodyPr wrap="square">
            <a:spAutoFit/>
          </a:bodyPr>
          <a:lstStyle/>
          <a:p>
            <a:r>
              <a:rPr lang="en-US" altLang="ja-JP" sz="1050" dirty="0">
                <a:highlight>
                  <a:srgbClr val="00FF00"/>
                </a:highlight>
              </a:rPr>
              <a:t>Blank 2 Perm Flow</a:t>
            </a:r>
            <a:r>
              <a:rPr lang="en-US" altLang="ja-JP" sz="1050" dirty="0"/>
              <a:t>,</a:t>
            </a:r>
          </a:p>
          <a:p>
            <a:r>
              <a:rPr lang="en-US" altLang="ja-JP" sz="1050" dirty="0">
                <a:highlight>
                  <a:srgbClr val="00FFFF"/>
                </a:highlight>
              </a:rPr>
              <a:t>Blank 2 Perm Cond </a:t>
            </a:r>
            <a:endParaRPr lang="ja-JP" altLang="en-US" sz="1050" dirty="0">
              <a:highlight>
                <a:srgbClr val="00FFFF"/>
              </a:highlight>
            </a:endParaRPr>
          </a:p>
        </p:txBody>
      </p:sp>
      <p:cxnSp>
        <p:nvCxnSpPr>
          <p:cNvPr id="162" name="直線コネクタ 161">
            <a:extLst>
              <a:ext uri="{FF2B5EF4-FFF2-40B4-BE49-F238E27FC236}">
                <a16:creationId xmlns:a16="http://schemas.microsoft.com/office/drawing/2014/main" id="{AFD19FC0-B487-473B-9738-DE7835094ABA}"/>
              </a:ext>
            </a:extLst>
          </p:cNvPr>
          <p:cNvCxnSpPr>
            <a:cxnSpLocks/>
            <a:endCxn id="159" idx="2"/>
          </p:cNvCxnSpPr>
          <p:nvPr/>
        </p:nvCxnSpPr>
        <p:spPr>
          <a:xfrm>
            <a:off x="9125792" y="2422642"/>
            <a:ext cx="229764" cy="10200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3" name="テキスト ボックス 162">
            <a:extLst>
              <a:ext uri="{FF2B5EF4-FFF2-40B4-BE49-F238E27FC236}">
                <a16:creationId xmlns:a16="http://schemas.microsoft.com/office/drawing/2014/main" id="{5704E737-79E4-4CCE-B68D-F7D100846D16}"/>
              </a:ext>
            </a:extLst>
          </p:cNvPr>
          <p:cNvSpPr txBox="1"/>
          <p:nvPr/>
        </p:nvSpPr>
        <p:spPr>
          <a:xfrm>
            <a:off x="7957538" y="3642646"/>
            <a:ext cx="1352315" cy="415498"/>
          </a:xfrm>
          <a:prstGeom prst="rect">
            <a:avLst/>
          </a:prstGeom>
          <a:noFill/>
        </p:spPr>
        <p:txBody>
          <a:bodyPr wrap="square">
            <a:spAutoFit/>
          </a:bodyPr>
          <a:lstStyle/>
          <a:p>
            <a:r>
              <a:rPr lang="en-US" altLang="ja-JP" sz="1050" dirty="0">
                <a:highlight>
                  <a:srgbClr val="00FF00"/>
                </a:highlight>
              </a:rPr>
              <a:t>Blank 3 Perm Flow</a:t>
            </a:r>
            <a:r>
              <a:rPr lang="en-US" altLang="ja-JP" sz="1050" dirty="0"/>
              <a:t>,</a:t>
            </a:r>
          </a:p>
          <a:p>
            <a:r>
              <a:rPr lang="en-US" altLang="ja-JP" sz="1050" dirty="0">
                <a:highlight>
                  <a:srgbClr val="00FFFF"/>
                </a:highlight>
              </a:rPr>
              <a:t>Blank 3 Perm Cond </a:t>
            </a:r>
            <a:endParaRPr lang="ja-JP" altLang="en-US" sz="1050" dirty="0">
              <a:highlight>
                <a:srgbClr val="00FFFF"/>
              </a:highlight>
            </a:endParaRPr>
          </a:p>
        </p:txBody>
      </p:sp>
      <p:sp>
        <p:nvSpPr>
          <p:cNvPr id="165" name="フローチャート: 和接合 164">
            <a:extLst>
              <a:ext uri="{FF2B5EF4-FFF2-40B4-BE49-F238E27FC236}">
                <a16:creationId xmlns:a16="http://schemas.microsoft.com/office/drawing/2014/main" id="{E619CBD2-691B-47DF-BEC8-F5E4FF4ADC68}"/>
              </a:ext>
            </a:extLst>
          </p:cNvPr>
          <p:cNvSpPr/>
          <p:nvPr/>
        </p:nvSpPr>
        <p:spPr>
          <a:xfrm>
            <a:off x="7122050" y="1824495"/>
            <a:ext cx="222819" cy="222819"/>
          </a:xfrm>
          <a:prstGeom prst="flowChartSummingJunc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6" name="テキスト ボックス 165">
            <a:extLst>
              <a:ext uri="{FF2B5EF4-FFF2-40B4-BE49-F238E27FC236}">
                <a16:creationId xmlns:a16="http://schemas.microsoft.com/office/drawing/2014/main" id="{46196D18-47A9-4455-B699-0EC94DD295C4}"/>
              </a:ext>
            </a:extLst>
          </p:cNvPr>
          <p:cNvSpPr txBox="1"/>
          <p:nvPr/>
        </p:nvSpPr>
        <p:spPr>
          <a:xfrm>
            <a:off x="6499313" y="1422768"/>
            <a:ext cx="1460995" cy="415498"/>
          </a:xfrm>
          <a:prstGeom prst="rect">
            <a:avLst/>
          </a:prstGeom>
          <a:noFill/>
        </p:spPr>
        <p:txBody>
          <a:bodyPr wrap="square">
            <a:spAutoFit/>
          </a:bodyPr>
          <a:lstStyle/>
          <a:p>
            <a:r>
              <a:rPr lang="en-US" altLang="ja-JP" sz="1050" dirty="0">
                <a:highlight>
                  <a:srgbClr val="00FF00"/>
                </a:highlight>
              </a:rPr>
              <a:t>Blank 1 Perm Flow</a:t>
            </a:r>
            <a:r>
              <a:rPr lang="en-US" altLang="ja-JP" sz="1050" dirty="0"/>
              <a:t>,</a:t>
            </a:r>
          </a:p>
          <a:p>
            <a:r>
              <a:rPr lang="en-US" altLang="ja-JP" sz="1050" dirty="0">
                <a:highlight>
                  <a:srgbClr val="00FFFF"/>
                </a:highlight>
              </a:rPr>
              <a:t>Blank 1 Perm Cond </a:t>
            </a:r>
            <a:endParaRPr lang="ja-JP" altLang="en-US" sz="1050" dirty="0">
              <a:highlight>
                <a:srgbClr val="00FFFF"/>
              </a:highlight>
            </a:endParaRPr>
          </a:p>
        </p:txBody>
      </p:sp>
      <p:cxnSp>
        <p:nvCxnSpPr>
          <p:cNvPr id="167" name="直線コネクタ 166">
            <a:extLst>
              <a:ext uri="{FF2B5EF4-FFF2-40B4-BE49-F238E27FC236}">
                <a16:creationId xmlns:a16="http://schemas.microsoft.com/office/drawing/2014/main" id="{6D3AF7CE-AB43-4136-9604-8C3F2A70401D}"/>
              </a:ext>
            </a:extLst>
          </p:cNvPr>
          <p:cNvCxnSpPr>
            <a:cxnSpLocks/>
            <a:stCxn id="122" idx="2"/>
          </p:cNvCxnSpPr>
          <p:nvPr/>
        </p:nvCxnSpPr>
        <p:spPr>
          <a:xfrm flipH="1">
            <a:off x="4025124" y="2590675"/>
            <a:ext cx="321139" cy="16873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5" name="テキスト ボックス 184">
            <a:extLst>
              <a:ext uri="{FF2B5EF4-FFF2-40B4-BE49-F238E27FC236}">
                <a16:creationId xmlns:a16="http://schemas.microsoft.com/office/drawing/2014/main" id="{1C2DAEBA-EB9F-454B-B860-EEFC04F467AF}"/>
              </a:ext>
            </a:extLst>
          </p:cNvPr>
          <p:cNvSpPr txBox="1"/>
          <p:nvPr/>
        </p:nvSpPr>
        <p:spPr>
          <a:xfrm>
            <a:off x="6232867" y="2250149"/>
            <a:ext cx="1460995" cy="253916"/>
          </a:xfrm>
          <a:prstGeom prst="rect">
            <a:avLst/>
          </a:prstGeom>
          <a:noFill/>
        </p:spPr>
        <p:txBody>
          <a:bodyPr wrap="square">
            <a:spAutoFit/>
          </a:bodyPr>
          <a:lstStyle/>
          <a:p>
            <a:pPr algn="ctr"/>
            <a:r>
              <a:rPr lang="en-US" altLang="ja-JP" sz="1050" dirty="0">
                <a:highlight>
                  <a:srgbClr val="00FF00"/>
                </a:highlight>
              </a:rPr>
              <a:t>Blank 2-3 Perm Flow</a:t>
            </a:r>
            <a:endParaRPr lang="ja-JP" altLang="en-US" sz="1050" dirty="0">
              <a:highlight>
                <a:srgbClr val="00FF00"/>
              </a:highlight>
            </a:endParaRPr>
          </a:p>
        </p:txBody>
      </p:sp>
      <p:sp>
        <p:nvSpPr>
          <p:cNvPr id="186" name="テキスト ボックス 185">
            <a:extLst>
              <a:ext uri="{FF2B5EF4-FFF2-40B4-BE49-F238E27FC236}">
                <a16:creationId xmlns:a16="http://schemas.microsoft.com/office/drawing/2014/main" id="{C691D35A-9B08-4DF2-86BA-D467ED32BCE9}"/>
              </a:ext>
            </a:extLst>
          </p:cNvPr>
          <p:cNvSpPr txBox="1"/>
          <p:nvPr/>
        </p:nvSpPr>
        <p:spPr>
          <a:xfrm>
            <a:off x="5437384" y="1666993"/>
            <a:ext cx="440856" cy="307777"/>
          </a:xfrm>
          <a:prstGeom prst="rect">
            <a:avLst/>
          </a:prstGeom>
          <a:noFill/>
        </p:spPr>
        <p:txBody>
          <a:bodyPr wrap="square" rtlCol="0">
            <a:spAutoFit/>
          </a:bodyPr>
          <a:lstStyle/>
          <a:p>
            <a:r>
              <a:rPr kumimoji="1" lang="en-US" altLang="ja-JP" sz="1400" dirty="0"/>
              <a:t>1</a:t>
            </a:r>
            <a:r>
              <a:rPr kumimoji="1" lang="en-US" altLang="ja-JP" sz="1400" baseline="30000" dirty="0"/>
              <a:t>st</a:t>
            </a:r>
            <a:r>
              <a:rPr kumimoji="1" lang="en-US" altLang="ja-JP" sz="1400" dirty="0"/>
              <a:t> </a:t>
            </a:r>
            <a:endParaRPr kumimoji="1" lang="ja-JP" altLang="en-US" sz="1400" dirty="0"/>
          </a:p>
        </p:txBody>
      </p:sp>
      <p:sp>
        <p:nvSpPr>
          <p:cNvPr id="187" name="テキスト ボックス 186">
            <a:extLst>
              <a:ext uri="{FF2B5EF4-FFF2-40B4-BE49-F238E27FC236}">
                <a16:creationId xmlns:a16="http://schemas.microsoft.com/office/drawing/2014/main" id="{D147E401-2DD4-4C25-8862-087E26FA5F89}"/>
              </a:ext>
            </a:extLst>
          </p:cNvPr>
          <p:cNvSpPr txBox="1"/>
          <p:nvPr/>
        </p:nvSpPr>
        <p:spPr>
          <a:xfrm>
            <a:off x="7485519" y="3125558"/>
            <a:ext cx="440856" cy="307777"/>
          </a:xfrm>
          <a:prstGeom prst="rect">
            <a:avLst/>
          </a:prstGeom>
          <a:noFill/>
        </p:spPr>
        <p:txBody>
          <a:bodyPr wrap="square" rtlCol="0">
            <a:spAutoFit/>
          </a:bodyPr>
          <a:lstStyle/>
          <a:p>
            <a:r>
              <a:rPr kumimoji="1" lang="en-US" altLang="ja-JP" sz="1400" dirty="0"/>
              <a:t>2</a:t>
            </a:r>
            <a:r>
              <a:rPr kumimoji="1" lang="en-US" altLang="ja-JP" sz="1400" baseline="30000" dirty="0"/>
              <a:t>nd</a:t>
            </a:r>
            <a:r>
              <a:rPr kumimoji="1" lang="en-US" altLang="ja-JP" sz="1400" dirty="0"/>
              <a:t> </a:t>
            </a:r>
            <a:endParaRPr kumimoji="1" lang="ja-JP" altLang="en-US" sz="1400" dirty="0"/>
          </a:p>
        </p:txBody>
      </p:sp>
      <p:sp>
        <p:nvSpPr>
          <p:cNvPr id="188" name="テキスト ボックス 187">
            <a:extLst>
              <a:ext uri="{FF2B5EF4-FFF2-40B4-BE49-F238E27FC236}">
                <a16:creationId xmlns:a16="http://schemas.microsoft.com/office/drawing/2014/main" id="{5426B86F-6733-4C4B-A430-761D99459827}"/>
              </a:ext>
            </a:extLst>
          </p:cNvPr>
          <p:cNvSpPr txBox="1"/>
          <p:nvPr/>
        </p:nvSpPr>
        <p:spPr>
          <a:xfrm>
            <a:off x="7686935" y="4140844"/>
            <a:ext cx="440856" cy="307777"/>
          </a:xfrm>
          <a:prstGeom prst="rect">
            <a:avLst/>
          </a:prstGeom>
          <a:noFill/>
        </p:spPr>
        <p:txBody>
          <a:bodyPr wrap="square" rtlCol="0">
            <a:spAutoFit/>
          </a:bodyPr>
          <a:lstStyle/>
          <a:p>
            <a:r>
              <a:rPr kumimoji="1" lang="en-US" altLang="ja-JP" sz="1400" dirty="0"/>
              <a:t>3</a:t>
            </a:r>
            <a:r>
              <a:rPr kumimoji="1" lang="en-US" altLang="ja-JP" sz="1400" baseline="30000" dirty="0"/>
              <a:t>rd</a:t>
            </a:r>
            <a:r>
              <a:rPr kumimoji="1" lang="en-US" altLang="ja-JP" sz="1400" dirty="0"/>
              <a:t> </a:t>
            </a:r>
            <a:endParaRPr kumimoji="1" lang="ja-JP" altLang="en-US" sz="1400" dirty="0"/>
          </a:p>
        </p:txBody>
      </p:sp>
      <p:sp>
        <p:nvSpPr>
          <p:cNvPr id="190" name="テキスト ボックス 189">
            <a:extLst>
              <a:ext uri="{FF2B5EF4-FFF2-40B4-BE49-F238E27FC236}">
                <a16:creationId xmlns:a16="http://schemas.microsoft.com/office/drawing/2014/main" id="{0F9E03BC-624C-4C1E-BA03-F26154D23D58}"/>
              </a:ext>
            </a:extLst>
          </p:cNvPr>
          <p:cNvSpPr txBox="1"/>
          <p:nvPr/>
        </p:nvSpPr>
        <p:spPr>
          <a:xfrm>
            <a:off x="90894" y="4849556"/>
            <a:ext cx="1957742" cy="954107"/>
          </a:xfrm>
          <a:prstGeom prst="rect">
            <a:avLst/>
          </a:prstGeom>
          <a:noFill/>
        </p:spPr>
        <p:txBody>
          <a:bodyPr wrap="square" rtlCol="0">
            <a:spAutoFit/>
          </a:bodyPr>
          <a:lstStyle/>
          <a:p>
            <a:r>
              <a:rPr kumimoji="1" lang="en-US" altLang="ja-JP" sz="1400" dirty="0">
                <a:highlight>
                  <a:srgbClr val="00FF00"/>
                </a:highlight>
              </a:rPr>
              <a:t>Flow</a:t>
            </a:r>
          </a:p>
          <a:p>
            <a:r>
              <a:rPr lang="en-US" altLang="ja-JP" sz="1400" dirty="0">
                <a:highlight>
                  <a:srgbClr val="FFFF00"/>
                </a:highlight>
              </a:rPr>
              <a:t>Pressure</a:t>
            </a:r>
            <a:endParaRPr kumimoji="1" lang="en-US" altLang="ja-JP" sz="1400" dirty="0">
              <a:highlight>
                <a:srgbClr val="FFFF00"/>
              </a:highlight>
            </a:endParaRPr>
          </a:p>
          <a:p>
            <a:r>
              <a:rPr lang="en-US" altLang="ja-JP" sz="1400" dirty="0">
                <a:highlight>
                  <a:srgbClr val="00FFFF"/>
                </a:highlight>
              </a:rPr>
              <a:t>Conductivity</a:t>
            </a:r>
          </a:p>
          <a:p>
            <a:r>
              <a:rPr kumimoji="1" lang="en-US" altLang="ja-JP" sz="1400" dirty="0">
                <a:highlight>
                  <a:srgbClr val="FF00FF"/>
                </a:highlight>
              </a:rPr>
              <a:t>Differential Pressure</a:t>
            </a:r>
            <a:endParaRPr kumimoji="1" lang="ja-JP" altLang="en-US" sz="1400" dirty="0">
              <a:highlight>
                <a:srgbClr val="FF00FF"/>
              </a:highlight>
            </a:endParaRPr>
          </a:p>
        </p:txBody>
      </p:sp>
      <p:sp>
        <p:nvSpPr>
          <p:cNvPr id="192" name="正方形/長方形 191">
            <a:extLst>
              <a:ext uri="{FF2B5EF4-FFF2-40B4-BE49-F238E27FC236}">
                <a16:creationId xmlns:a16="http://schemas.microsoft.com/office/drawing/2014/main" id="{C8B9A336-2B36-4D82-A0E7-08DF5FBB75CC}"/>
              </a:ext>
            </a:extLst>
          </p:cNvPr>
          <p:cNvSpPr/>
          <p:nvPr/>
        </p:nvSpPr>
        <p:spPr>
          <a:xfrm>
            <a:off x="60914" y="4802961"/>
            <a:ext cx="1845993" cy="106079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5" name="正方形/長方形 194">
            <a:extLst>
              <a:ext uri="{FF2B5EF4-FFF2-40B4-BE49-F238E27FC236}">
                <a16:creationId xmlns:a16="http://schemas.microsoft.com/office/drawing/2014/main" id="{F826290C-099A-4895-B327-E3E5B928DB4D}"/>
              </a:ext>
            </a:extLst>
          </p:cNvPr>
          <p:cNvSpPr/>
          <p:nvPr/>
        </p:nvSpPr>
        <p:spPr>
          <a:xfrm>
            <a:off x="11131081" y="2912142"/>
            <a:ext cx="959219" cy="427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ROP</a:t>
            </a:r>
            <a:endParaRPr kumimoji="1" lang="ja-JP" altLang="en-US" sz="1400" dirty="0">
              <a:solidFill>
                <a:schemeClr val="tx1"/>
              </a:solidFill>
            </a:endParaRPr>
          </a:p>
        </p:txBody>
      </p:sp>
      <p:sp>
        <p:nvSpPr>
          <p:cNvPr id="197" name="正方形/長方形 196">
            <a:extLst>
              <a:ext uri="{FF2B5EF4-FFF2-40B4-BE49-F238E27FC236}">
                <a16:creationId xmlns:a16="http://schemas.microsoft.com/office/drawing/2014/main" id="{4BDA70D2-33DB-441F-AD36-BDB2F2801D5C}"/>
              </a:ext>
            </a:extLst>
          </p:cNvPr>
          <p:cNvSpPr/>
          <p:nvPr/>
        </p:nvSpPr>
        <p:spPr>
          <a:xfrm>
            <a:off x="10556684" y="5348647"/>
            <a:ext cx="1239419" cy="427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Concentrate</a:t>
            </a:r>
            <a:endParaRPr kumimoji="1" lang="ja-JP" altLang="en-US" sz="1400" dirty="0">
              <a:solidFill>
                <a:schemeClr val="tx1"/>
              </a:solidFill>
            </a:endParaRPr>
          </a:p>
        </p:txBody>
      </p:sp>
      <p:sp>
        <p:nvSpPr>
          <p:cNvPr id="27" name="楕円 26">
            <a:extLst>
              <a:ext uri="{FF2B5EF4-FFF2-40B4-BE49-F238E27FC236}">
                <a16:creationId xmlns:a16="http://schemas.microsoft.com/office/drawing/2014/main" id="{2E43B7AE-0C15-4B76-BC05-5E6F604F6E5B}"/>
              </a:ext>
            </a:extLst>
          </p:cNvPr>
          <p:cNvSpPr/>
          <p:nvPr/>
        </p:nvSpPr>
        <p:spPr>
          <a:xfrm>
            <a:off x="6935053" y="4554380"/>
            <a:ext cx="90001" cy="8155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9" name="楕円 198">
            <a:extLst>
              <a:ext uri="{FF2B5EF4-FFF2-40B4-BE49-F238E27FC236}">
                <a16:creationId xmlns:a16="http://schemas.microsoft.com/office/drawing/2014/main" id="{CEA7EA3F-B51E-4A78-8906-9B25C6402A5B}"/>
              </a:ext>
            </a:extLst>
          </p:cNvPr>
          <p:cNvSpPr/>
          <p:nvPr/>
        </p:nvSpPr>
        <p:spPr>
          <a:xfrm>
            <a:off x="6266679" y="3534116"/>
            <a:ext cx="90001" cy="8155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1" name="楕円 200">
            <a:extLst>
              <a:ext uri="{FF2B5EF4-FFF2-40B4-BE49-F238E27FC236}">
                <a16:creationId xmlns:a16="http://schemas.microsoft.com/office/drawing/2014/main" id="{78D54D10-1134-4295-9FA7-F92A7793AFA5}"/>
              </a:ext>
            </a:extLst>
          </p:cNvPr>
          <p:cNvSpPr/>
          <p:nvPr/>
        </p:nvSpPr>
        <p:spPr>
          <a:xfrm>
            <a:off x="4417274" y="2074231"/>
            <a:ext cx="90001" cy="8155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6" name="フローチャート: 和接合 205">
            <a:extLst>
              <a:ext uri="{FF2B5EF4-FFF2-40B4-BE49-F238E27FC236}">
                <a16:creationId xmlns:a16="http://schemas.microsoft.com/office/drawing/2014/main" id="{A1E29CA0-5A5A-4612-ADB7-8838398143D7}"/>
              </a:ext>
            </a:extLst>
          </p:cNvPr>
          <p:cNvSpPr/>
          <p:nvPr/>
        </p:nvSpPr>
        <p:spPr>
          <a:xfrm>
            <a:off x="10953575" y="1808750"/>
            <a:ext cx="222819" cy="222819"/>
          </a:xfrm>
          <a:prstGeom prst="flowChartSummingJunc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8" name="直線コネクタ 207">
            <a:extLst>
              <a:ext uri="{FF2B5EF4-FFF2-40B4-BE49-F238E27FC236}">
                <a16:creationId xmlns:a16="http://schemas.microsoft.com/office/drawing/2014/main" id="{51C591AC-101B-47E3-97C1-8878394E8386}"/>
              </a:ext>
            </a:extLst>
          </p:cNvPr>
          <p:cNvCxnSpPr>
            <a:cxnSpLocks/>
            <a:stCxn id="128" idx="6"/>
            <a:endCxn id="129" idx="1"/>
          </p:cNvCxnSpPr>
          <p:nvPr/>
        </p:nvCxnSpPr>
        <p:spPr>
          <a:xfrm flipV="1">
            <a:off x="10424418" y="3762941"/>
            <a:ext cx="211115" cy="836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コネクタ: カギ線 216">
            <a:extLst>
              <a:ext uri="{FF2B5EF4-FFF2-40B4-BE49-F238E27FC236}">
                <a16:creationId xmlns:a16="http://schemas.microsoft.com/office/drawing/2014/main" id="{BA044CC4-D6BF-4165-89A9-5A4780A3FB0A}"/>
              </a:ext>
            </a:extLst>
          </p:cNvPr>
          <p:cNvCxnSpPr>
            <a:cxnSpLocks/>
            <a:stCxn id="161" idx="2"/>
            <a:endCxn id="163" idx="0"/>
          </p:cNvCxnSpPr>
          <p:nvPr/>
        </p:nvCxnSpPr>
        <p:spPr>
          <a:xfrm rot="16200000" flipH="1">
            <a:off x="8040860" y="3049810"/>
            <a:ext cx="1183874" cy="1798"/>
          </a:xfrm>
          <a:prstGeom prst="bentConnector3">
            <a:avLst>
              <a:gd name="adj1" fmla="val 50000"/>
            </a:avLst>
          </a:prstGeom>
          <a:ln w="190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71D5348A-0FC5-4387-A733-F0541DDDE2B0}"/>
              </a:ext>
            </a:extLst>
          </p:cNvPr>
          <p:cNvCxnSpPr>
            <a:cxnSpLocks/>
            <a:stCxn id="160" idx="2"/>
            <a:endCxn id="163" idx="3"/>
          </p:cNvCxnSpPr>
          <p:nvPr/>
        </p:nvCxnSpPr>
        <p:spPr>
          <a:xfrm flipH="1">
            <a:off x="9309853" y="3777285"/>
            <a:ext cx="435978" cy="7311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60AE352A-0519-487E-97F1-D25E22595452}"/>
              </a:ext>
            </a:extLst>
          </p:cNvPr>
          <p:cNvCxnSpPr>
            <a:cxnSpLocks/>
            <a:stCxn id="115" idx="6"/>
            <a:endCxn id="121" idx="1"/>
          </p:cNvCxnSpPr>
          <p:nvPr/>
        </p:nvCxnSpPr>
        <p:spPr>
          <a:xfrm flipV="1">
            <a:off x="6414712" y="3826463"/>
            <a:ext cx="292411" cy="14975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5" name="楕円 254">
            <a:extLst>
              <a:ext uri="{FF2B5EF4-FFF2-40B4-BE49-F238E27FC236}">
                <a16:creationId xmlns:a16="http://schemas.microsoft.com/office/drawing/2014/main" id="{92FE5B90-ACEC-4BBD-AEC2-43411FF25801}"/>
              </a:ext>
            </a:extLst>
          </p:cNvPr>
          <p:cNvSpPr/>
          <p:nvPr/>
        </p:nvSpPr>
        <p:spPr>
          <a:xfrm>
            <a:off x="8592111" y="2611119"/>
            <a:ext cx="90001" cy="8155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6" name="楕円 255">
            <a:extLst>
              <a:ext uri="{FF2B5EF4-FFF2-40B4-BE49-F238E27FC236}">
                <a16:creationId xmlns:a16="http://schemas.microsoft.com/office/drawing/2014/main" id="{24ED485A-9372-43C6-9628-82454E5515E1}"/>
              </a:ext>
            </a:extLst>
          </p:cNvPr>
          <p:cNvSpPr/>
          <p:nvPr/>
        </p:nvSpPr>
        <p:spPr>
          <a:xfrm>
            <a:off x="3291828" y="1882122"/>
            <a:ext cx="90001" cy="8155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8" name="楕円 257">
            <a:extLst>
              <a:ext uri="{FF2B5EF4-FFF2-40B4-BE49-F238E27FC236}">
                <a16:creationId xmlns:a16="http://schemas.microsoft.com/office/drawing/2014/main" id="{286C9307-30C2-4D8F-A346-E51352933621}"/>
              </a:ext>
            </a:extLst>
          </p:cNvPr>
          <p:cNvSpPr/>
          <p:nvPr/>
        </p:nvSpPr>
        <p:spPr>
          <a:xfrm>
            <a:off x="4409302" y="2516671"/>
            <a:ext cx="90001" cy="8155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66" name="コネクタ: カギ線 265">
            <a:extLst>
              <a:ext uri="{FF2B5EF4-FFF2-40B4-BE49-F238E27FC236}">
                <a16:creationId xmlns:a16="http://schemas.microsoft.com/office/drawing/2014/main" id="{AB165283-8C56-47EB-9199-553F38CE21C6}"/>
              </a:ext>
            </a:extLst>
          </p:cNvPr>
          <p:cNvCxnSpPr>
            <a:cxnSpLocks/>
            <a:stCxn id="75" idx="0"/>
            <a:endCxn id="255" idx="2"/>
          </p:cNvCxnSpPr>
          <p:nvPr/>
        </p:nvCxnSpPr>
        <p:spPr>
          <a:xfrm rot="5400000" flipH="1" flipV="1">
            <a:off x="6431495" y="1021724"/>
            <a:ext cx="530441" cy="3790792"/>
          </a:xfrm>
          <a:prstGeom prst="bentConnector2">
            <a:avLst/>
          </a:prstGeom>
          <a:ln w="190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1" name="フローチャート: 和接合 180">
            <a:extLst>
              <a:ext uri="{FF2B5EF4-FFF2-40B4-BE49-F238E27FC236}">
                <a16:creationId xmlns:a16="http://schemas.microsoft.com/office/drawing/2014/main" id="{C6E439DC-7957-4A31-9C3C-C9332ADC0995}"/>
              </a:ext>
            </a:extLst>
          </p:cNvPr>
          <p:cNvSpPr/>
          <p:nvPr/>
        </p:nvSpPr>
        <p:spPr>
          <a:xfrm>
            <a:off x="6851467" y="2516828"/>
            <a:ext cx="222819" cy="222819"/>
          </a:xfrm>
          <a:prstGeom prst="flowChartSummingJunc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6" name="楕円 275">
            <a:extLst>
              <a:ext uri="{FF2B5EF4-FFF2-40B4-BE49-F238E27FC236}">
                <a16:creationId xmlns:a16="http://schemas.microsoft.com/office/drawing/2014/main" id="{CF94439E-33B7-420E-8036-1F1BD5B6071F}"/>
              </a:ext>
            </a:extLst>
          </p:cNvPr>
          <p:cNvSpPr/>
          <p:nvPr/>
        </p:nvSpPr>
        <p:spPr>
          <a:xfrm>
            <a:off x="6263814" y="4335201"/>
            <a:ext cx="90001" cy="8155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7" name="楕円 276">
            <a:extLst>
              <a:ext uri="{FF2B5EF4-FFF2-40B4-BE49-F238E27FC236}">
                <a16:creationId xmlns:a16="http://schemas.microsoft.com/office/drawing/2014/main" id="{2BB88FA3-6CCC-4C75-BF9F-DBAD03937D84}"/>
              </a:ext>
            </a:extLst>
          </p:cNvPr>
          <p:cNvSpPr/>
          <p:nvPr/>
        </p:nvSpPr>
        <p:spPr>
          <a:xfrm>
            <a:off x="4404181" y="3307788"/>
            <a:ext cx="90001" cy="8155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8" name="楕円 277">
            <a:extLst>
              <a:ext uri="{FF2B5EF4-FFF2-40B4-BE49-F238E27FC236}">
                <a16:creationId xmlns:a16="http://schemas.microsoft.com/office/drawing/2014/main" id="{12D5237A-716A-4745-B672-AC00482B44D2}"/>
              </a:ext>
            </a:extLst>
          </p:cNvPr>
          <p:cNvSpPr/>
          <p:nvPr/>
        </p:nvSpPr>
        <p:spPr>
          <a:xfrm>
            <a:off x="6919631" y="5515011"/>
            <a:ext cx="90001" cy="8155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2" name="楕円 201">
            <a:extLst>
              <a:ext uri="{FF2B5EF4-FFF2-40B4-BE49-F238E27FC236}">
                <a16:creationId xmlns:a16="http://schemas.microsoft.com/office/drawing/2014/main" id="{273D74DD-045B-4598-90E4-C95B94D42D72}"/>
              </a:ext>
            </a:extLst>
          </p:cNvPr>
          <p:cNvSpPr/>
          <p:nvPr/>
        </p:nvSpPr>
        <p:spPr>
          <a:xfrm>
            <a:off x="6933343" y="4778698"/>
            <a:ext cx="90001" cy="8155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3" name="楕円 202">
            <a:extLst>
              <a:ext uri="{FF2B5EF4-FFF2-40B4-BE49-F238E27FC236}">
                <a16:creationId xmlns:a16="http://schemas.microsoft.com/office/drawing/2014/main" id="{60182B0A-E8A7-4F2D-88D3-2C05D3DF7809}"/>
              </a:ext>
            </a:extLst>
          </p:cNvPr>
          <p:cNvSpPr/>
          <p:nvPr/>
        </p:nvSpPr>
        <p:spPr>
          <a:xfrm>
            <a:off x="10260453" y="1883100"/>
            <a:ext cx="90001" cy="8155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9" name="楕円 208">
            <a:extLst>
              <a:ext uri="{FF2B5EF4-FFF2-40B4-BE49-F238E27FC236}">
                <a16:creationId xmlns:a16="http://schemas.microsoft.com/office/drawing/2014/main" id="{538372AA-4DC6-4DAC-B898-F0A1A56BC26D}"/>
              </a:ext>
            </a:extLst>
          </p:cNvPr>
          <p:cNvSpPr/>
          <p:nvPr/>
        </p:nvSpPr>
        <p:spPr>
          <a:xfrm>
            <a:off x="9816950" y="1883100"/>
            <a:ext cx="90001" cy="8155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楕円 221">
            <a:extLst>
              <a:ext uri="{FF2B5EF4-FFF2-40B4-BE49-F238E27FC236}">
                <a16:creationId xmlns:a16="http://schemas.microsoft.com/office/drawing/2014/main" id="{CCDA710C-4FB0-465F-8507-85B130AE2997}"/>
              </a:ext>
            </a:extLst>
          </p:cNvPr>
          <p:cNvSpPr/>
          <p:nvPr/>
        </p:nvSpPr>
        <p:spPr>
          <a:xfrm>
            <a:off x="9424818" y="1883100"/>
            <a:ext cx="90001" cy="8155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81" name="コネクタ: カギ線 280">
            <a:extLst>
              <a:ext uri="{FF2B5EF4-FFF2-40B4-BE49-F238E27FC236}">
                <a16:creationId xmlns:a16="http://schemas.microsoft.com/office/drawing/2014/main" id="{6EE4633A-1D9E-4DEE-ADE4-2F260D5B9E33}"/>
              </a:ext>
            </a:extLst>
          </p:cNvPr>
          <p:cNvCxnSpPr>
            <a:cxnSpLocks/>
          </p:cNvCxnSpPr>
          <p:nvPr/>
        </p:nvCxnSpPr>
        <p:spPr>
          <a:xfrm rot="10800000" flipH="1" flipV="1">
            <a:off x="6263813" y="4375362"/>
            <a:ext cx="655817" cy="1179810"/>
          </a:xfrm>
          <a:prstGeom prst="bentConnector3">
            <a:avLst>
              <a:gd name="adj1" fmla="val -440611"/>
            </a:avLst>
          </a:prstGeom>
          <a:ln w="190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フローチャート: 和接合 103">
            <a:extLst>
              <a:ext uri="{FF2B5EF4-FFF2-40B4-BE49-F238E27FC236}">
                <a16:creationId xmlns:a16="http://schemas.microsoft.com/office/drawing/2014/main" id="{C4F4FE65-2238-4994-9710-2168CE3679E9}"/>
              </a:ext>
            </a:extLst>
          </p:cNvPr>
          <p:cNvSpPr/>
          <p:nvPr/>
        </p:nvSpPr>
        <p:spPr>
          <a:xfrm>
            <a:off x="3244148" y="4834539"/>
            <a:ext cx="222819" cy="222819"/>
          </a:xfrm>
          <a:prstGeom prst="flowChartSummingJunc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4" name="コネクタ: カギ線 113">
            <a:extLst>
              <a:ext uri="{FF2B5EF4-FFF2-40B4-BE49-F238E27FC236}">
                <a16:creationId xmlns:a16="http://schemas.microsoft.com/office/drawing/2014/main" id="{86E72AAC-31FF-4D6E-A7B4-CB5BDD84982F}"/>
              </a:ext>
            </a:extLst>
          </p:cNvPr>
          <p:cNvCxnSpPr>
            <a:cxnSpLocks/>
            <a:stCxn id="277" idx="2"/>
            <a:endCxn id="278" idx="2"/>
          </p:cNvCxnSpPr>
          <p:nvPr/>
        </p:nvCxnSpPr>
        <p:spPr>
          <a:xfrm rot="10800000" flipH="1" flipV="1">
            <a:off x="4404181" y="3348567"/>
            <a:ext cx="2515450" cy="2207223"/>
          </a:xfrm>
          <a:prstGeom prst="bentConnector3">
            <a:avLst>
              <a:gd name="adj1" fmla="val -96495"/>
            </a:avLst>
          </a:prstGeom>
          <a:ln w="190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フローチャート: 和接合 110">
            <a:extLst>
              <a:ext uri="{FF2B5EF4-FFF2-40B4-BE49-F238E27FC236}">
                <a16:creationId xmlns:a16="http://schemas.microsoft.com/office/drawing/2014/main" id="{50A16CCA-AB44-48F6-A9D5-4166351BA27D}"/>
              </a:ext>
            </a:extLst>
          </p:cNvPr>
          <p:cNvSpPr/>
          <p:nvPr/>
        </p:nvSpPr>
        <p:spPr>
          <a:xfrm>
            <a:off x="1863667" y="3721554"/>
            <a:ext cx="222819" cy="222819"/>
          </a:xfrm>
          <a:prstGeom prst="flowChartSummingJunc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9" name="楕円 138">
            <a:extLst>
              <a:ext uri="{FF2B5EF4-FFF2-40B4-BE49-F238E27FC236}">
                <a16:creationId xmlns:a16="http://schemas.microsoft.com/office/drawing/2014/main" id="{169B0272-8847-41DA-81ED-7B45F01E47D0}"/>
              </a:ext>
            </a:extLst>
          </p:cNvPr>
          <p:cNvSpPr/>
          <p:nvPr/>
        </p:nvSpPr>
        <p:spPr>
          <a:xfrm>
            <a:off x="4415564" y="2288275"/>
            <a:ext cx="90001" cy="8155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4239080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吹き出し: 四角形 106">
            <a:extLst>
              <a:ext uri="{FF2B5EF4-FFF2-40B4-BE49-F238E27FC236}">
                <a16:creationId xmlns:a16="http://schemas.microsoft.com/office/drawing/2014/main" id="{7B8F123C-8602-19AD-A4F8-1471D486371F}"/>
              </a:ext>
            </a:extLst>
          </p:cNvPr>
          <p:cNvSpPr/>
          <p:nvPr/>
        </p:nvSpPr>
        <p:spPr>
          <a:xfrm>
            <a:off x="6374360" y="2565868"/>
            <a:ext cx="4889749" cy="3240147"/>
          </a:xfrm>
          <a:prstGeom prst="wedgeRectCallout">
            <a:avLst>
              <a:gd name="adj1" fmla="val 25216"/>
              <a:gd name="adj2" fmla="val -61861"/>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6" name="吹き出し: 四角形 105">
            <a:extLst>
              <a:ext uri="{FF2B5EF4-FFF2-40B4-BE49-F238E27FC236}">
                <a16:creationId xmlns:a16="http://schemas.microsoft.com/office/drawing/2014/main" id="{CF59B362-7794-F757-715A-7BCCD7BDF01A}"/>
              </a:ext>
            </a:extLst>
          </p:cNvPr>
          <p:cNvSpPr/>
          <p:nvPr/>
        </p:nvSpPr>
        <p:spPr>
          <a:xfrm>
            <a:off x="571984" y="2566244"/>
            <a:ext cx="4889749" cy="3239771"/>
          </a:xfrm>
          <a:prstGeom prst="wedgeRectCallout">
            <a:avLst>
              <a:gd name="adj1" fmla="val 17035"/>
              <a:gd name="adj2" fmla="val -63649"/>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モデリング・最適化ソルバの対応関係</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21" name="フローチャート: 処理 20">
            <a:extLst>
              <a:ext uri="{FF2B5EF4-FFF2-40B4-BE49-F238E27FC236}">
                <a16:creationId xmlns:a16="http://schemas.microsoft.com/office/drawing/2014/main" id="{70A57321-2A4C-29B5-6603-D50C6DDED3E7}"/>
              </a:ext>
            </a:extLst>
          </p:cNvPr>
          <p:cNvSpPr/>
          <p:nvPr/>
        </p:nvSpPr>
        <p:spPr>
          <a:xfrm>
            <a:off x="863607" y="1194860"/>
            <a:ext cx="1695450" cy="518094"/>
          </a:xfrm>
          <a:prstGeom prst="flowChartProcess">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Preprocessing</a:t>
            </a:r>
            <a:endParaRPr kumimoji="1" lang="ja-JP" altLang="en-US" dirty="0">
              <a:solidFill>
                <a:schemeClr val="tx1"/>
              </a:solidFill>
            </a:endParaRPr>
          </a:p>
        </p:txBody>
      </p:sp>
      <p:sp>
        <p:nvSpPr>
          <p:cNvPr id="27" name="フローチャート: 処理 26">
            <a:extLst>
              <a:ext uri="{FF2B5EF4-FFF2-40B4-BE49-F238E27FC236}">
                <a16:creationId xmlns:a16="http://schemas.microsoft.com/office/drawing/2014/main" id="{9055B8FC-B78A-B866-9B34-0CEB55412C74}"/>
              </a:ext>
            </a:extLst>
          </p:cNvPr>
          <p:cNvSpPr/>
          <p:nvPr/>
        </p:nvSpPr>
        <p:spPr>
          <a:xfrm>
            <a:off x="3665007" y="1194860"/>
            <a:ext cx="1695450" cy="518094"/>
          </a:xfrm>
          <a:prstGeom prst="flowChartProcess">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Modeling</a:t>
            </a:r>
            <a:endParaRPr kumimoji="1" lang="ja-JP" altLang="en-US" dirty="0">
              <a:solidFill>
                <a:schemeClr val="tx1"/>
              </a:solidFill>
            </a:endParaRPr>
          </a:p>
        </p:txBody>
      </p:sp>
      <p:cxnSp>
        <p:nvCxnSpPr>
          <p:cNvPr id="28" name="コネクタ: カギ線 27">
            <a:extLst>
              <a:ext uri="{FF2B5EF4-FFF2-40B4-BE49-F238E27FC236}">
                <a16:creationId xmlns:a16="http://schemas.microsoft.com/office/drawing/2014/main" id="{48564CA9-33B4-8CFD-BDDC-03864C0CB30B}"/>
              </a:ext>
            </a:extLst>
          </p:cNvPr>
          <p:cNvCxnSpPr>
            <a:cxnSpLocks/>
          </p:cNvCxnSpPr>
          <p:nvPr/>
        </p:nvCxnSpPr>
        <p:spPr>
          <a:xfrm>
            <a:off x="2559057" y="1447557"/>
            <a:ext cx="1105950" cy="12700"/>
          </a:xfrm>
          <a:prstGeom prst="bentConnector3">
            <a:avLst>
              <a:gd name="adj1" fmla="val 50000"/>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0" name="フローチャート: 磁気ディスク 39">
            <a:extLst>
              <a:ext uri="{FF2B5EF4-FFF2-40B4-BE49-F238E27FC236}">
                <a16:creationId xmlns:a16="http://schemas.microsoft.com/office/drawing/2014/main" id="{B5D3F2A7-8A97-018A-DBA1-EF56342533B2}"/>
              </a:ext>
            </a:extLst>
          </p:cNvPr>
          <p:cNvSpPr/>
          <p:nvPr/>
        </p:nvSpPr>
        <p:spPr>
          <a:xfrm>
            <a:off x="6758520" y="1975308"/>
            <a:ext cx="477468" cy="502036"/>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テキスト ボックス 43">
            <a:extLst>
              <a:ext uri="{FF2B5EF4-FFF2-40B4-BE49-F238E27FC236}">
                <a16:creationId xmlns:a16="http://schemas.microsoft.com/office/drawing/2014/main" id="{DA793F4F-2357-EBA5-9188-54363FB330FC}"/>
              </a:ext>
            </a:extLst>
          </p:cNvPr>
          <p:cNvSpPr txBox="1"/>
          <p:nvPr/>
        </p:nvSpPr>
        <p:spPr>
          <a:xfrm>
            <a:off x="6056924" y="1622316"/>
            <a:ext cx="1931407" cy="338554"/>
          </a:xfrm>
          <a:prstGeom prst="rect">
            <a:avLst/>
          </a:prstGeom>
          <a:noFill/>
        </p:spPr>
        <p:txBody>
          <a:bodyPr wrap="square" rtlCol="0">
            <a:spAutoFit/>
          </a:bodyPr>
          <a:lstStyle/>
          <a:p>
            <a:pPr algn="ctr"/>
            <a:r>
              <a:rPr kumimoji="1" lang="en-US" altLang="ja-JP" sz="1600" dirty="0"/>
              <a:t>Model</a:t>
            </a:r>
            <a:r>
              <a:rPr kumimoji="1" lang="ja-JP" altLang="en-US" sz="1600" dirty="0"/>
              <a:t> </a:t>
            </a:r>
            <a:r>
              <a:rPr kumimoji="1" lang="en-US" altLang="ja-JP" sz="1600" dirty="0"/>
              <a:t>File Storage</a:t>
            </a:r>
            <a:endParaRPr kumimoji="1" lang="ja-JP" altLang="en-US" sz="1600" dirty="0"/>
          </a:p>
        </p:txBody>
      </p:sp>
      <p:cxnSp>
        <p:nvCxnSpPr>
          <p:cNvPr id="46" name="コネクタ: カギ線 45">
            <a:extLst>
              <a:ext uri="{FF2B5EF4-FFF2-40B4-BE49-F238E27FC236}">
                <a16:creationId xmlns:a16="http://schemas.microsoft.com/office/drawing/2014/main" id="{078236DE-5F2C-D5CB-4FE8-17E044A6756C}"/>
              </a:ext>
            </a:extLst>
          </p:cNvPr>
          <p:cNvCxnSpPr>
            <a:cxnSpLocks/>
            <a:stCxn id="27" idx="2"/>
            <a:endCxn id="40" idx="2"/>
          </p:cNvCxnSpPr>
          <p:nvPr/>
        </p:nvCxnSpPr>
        <p:spPr>
          <a:xfrm rot="16200000" flipH="1">
            <a:off x="5378940" y="846746"/>
            <a:ext cx="513372" cy="2245788"/>
          </a:xfrm>
          <a:prstGeom prst="bentConnector2">
            <a:avLst/>
          </a:prstGeom>
          <a:ln>
            <a:solidFill>
              <a:srgbClr val="FFC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1. </a:t>
            </a:r>
            <a:r>
              <a:rPr lang="ja-JP" altLang="en-US" sz="1600" b="1" dirty="0">
                <a:solidFill>
                  <a:schemeClr val="bg1"/>
                </a:solidFill>
              </a:rPr>
              <a:t>最適化方法</a:t>
            </a:r>
            <a:endParaRPr kumimoji="1" lang="ja-JP" altLang="en-US" sz="1600" b="1" dirty="0">
              <a:solidFill>
                <a:schemeClr val="bg1"/>
              </a:solidFill>
            </a:endParaRPr>
          </a:p>
        </p:txBody>
      </p:sp>
      <p:sp>
        <p:nvSpPr>
          <p:cNvPr id="78" name="フローチャート: 処理 77">
            <a:extLst>
              <a:ext uri="{FF2B5EF4-FFF2-40B4-BE49-F238E27FC236}">
                <a16:creationId xmlns:a16="http://schemas.microsoft.com/office/drawing/2014/main" id="{94A2E866-6A43-05C4-D23C-1F50585E4A51}"/>
              </a:ext>
            </a:extLst>
          </p:cNvPr>
          <p:cNvSpPr/>
          <p:nvPr/>
        </p:nvSpPr>
        <p:spPr>
          <a:xfrm>
            <a:off x="8638260" y="1194860"/>
            <a:ext cx="1695450" cy="518094"/>
          </a:xfrm>
          <a:prstGeom prst="flowChartProcess">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Optimization</a:t>
            </a:r>
            <a:endParaRPr kumimoji="1" lang="ja-JP" altLang="en-US" dirty="0">
              <a:solidFill>
                <a:schemeClr val="tx1"/>
              </a:solidFill>
            </a:endParaRPr>
          </a:p>
        </p:txBody>
      </p:sp>
      <p:cxnSp>
        <p:nvCxnSpPr>
          <p:cNvPr id="79" name="コネクタ: カギ線 78">
            <a:extLst>
              <a:ext uri="{FF2B5EF4-FFF2-40B4-BE49-F238E27FC236}">
                <a16:creationId xmlns:a16="http://schemas.microsoft.com/office/drawing/2014/main" id="{1F4680CD-C4A1-6EFB-25E3-1360A44380AA}"/>
              </a:ext>
            </a:extLst>
          </p:cNvPr>
          <p:cNvCxnSpPr>
            <a:cxnSpLocks/>
          </p:cNvCxnSpPr>
          <p:nvPr/>
        </p:nvCxnSpPr>
        <p:spPr>
          <a:xfrm>
            <a:off x="5360457" y="1447557"/>
            <a:ext cx="3277803" cy="12700"/>
          </a:xfrm>
          <a:prstGeom prst="bentConnector3">
            <a:avLst>
              <a:gd name="adj1" fmla="val 50000"/>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7" name="コネクタ: カギ線 86">
            <a:extLst>
              <a:ext uri="{FF2B5EF4-FFF2-40B4-BE49-F238E27FC236}">
                <a16:creationId xmlns:a16="http://schemas.microsoft.com/office/drawing/2014/main" id="{0813589D-0428-5915-B414-7CCBC43C8EA7}"/>
              </a:ext>
            </a:extLst>
          </p:cNvPr>
          <p:cNvCxnSpPr>
            <a:cxnSpLocks/>
            <a:stCxn id="40" idx="4"/>
            <a:endCxn id="78" idx="2"/>
          </p:cNvCxnSpPr>
          <p:nvPr/>
        </p:nvCxnSpPr>
        <p:spPr>
          <a:xfrm flipV="1">
            <a:off x="7235988" y="1712954"/>
            <a:ext cx="2249997" cy="513372"/>
          </a:xfrm>
          <a:prstGeom prst="bentConnector2">
            <a:avLst/>
          </a:prstGeom>
          <a:ln>
            <a:solidFill>
              <a:srgbClr val="FFC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5" name="テキスト ボックス 104">
            <a:extLst>
              <a:ext uri="{FF2B5EF4-FFF2-40B4-BE49-F238E27FC236}">
                <a16:creationId xmlns:a16="http://schemas.microsoft.com/office/drawing/2014/main" id="{F1EBBEA6-2254-B00E-B750-8F4F68625F05}"/>
              </a:ext>
            </a:extLst>
          </p:cNvPr>
          <p:cNvSpPr txBox="1"/>
          <p:nvPr/>
        </p:nvSpPr>
        <p:spPr>
          <a:xfrm>
            <a:off x="1126626" y="2641806"/>
            <a:ext cx="3569197" cy="369332"/>
          </a:xfrm>
          <a:prstGeom prst="rect">
            <a:avLst/>
          </a:prstGeom>
          <a:noFill/>
        </p:spPr>
        <p:txBody>
          <a:bodyPr wrap="square" rtlCol="0">
            <a:spAutoFit/>
          </a:bodyPr>
          <a:lstStyle/>
          <a:p>
            <a:pPr algn="ctr"/>
            <a:r>
              <a:rPr kumimoji="1" lang="ja-JP" altLang="en-US" b="1" dirty="0"/>
              <a:t>モデリング手法は</a:t>
            </a:r>
            <a:r>
              <a:rPr kumimoji="1" lang="en-US" altLang="ja-JP" b="1" dirty="0"/>
              <a:t>3</a:t>
            </a:r>
            <a:r>
              <a:rPr kumimoji="1" lang="ja-JP" altLang="en-US" b="1" dirty="0"/>
              <a:t>種類用意している</a:t>
            </a:r>
            <a:endParaRPr kumimoji="1" lang="en-US" altLang="ja-JP" b="1" dirty="0"/>
          </a:p>
        </p:txBody>
      </p:sp>
      <p:sp>
        <p:nvSpPr>
          <p:cNvPr id="108" name="テキスト ボックス 107">
            <a:extLst>
              <a:ext uri="{FF2B5EF4-FFF2-40B4-BE49-F238E27FC236}">
                <a16:creationId xmlns:a16="http://schemas.microsoft.com/office/drawing/2014/main" id="{93A3FE03-4ED3-53E7-70DE-471FB8188575}"/>
              </a:ext>
            </a:extLst>
          </p:cNvPr>
          <p:cNvSpPr txBox="1"/>
          <p:nvPr/>
        </p:nvSpPr>
        <p:spPr>
          <a:xfrm>
            <a:off x="7089846" y="2641806"/>
            <a:ext cx="3569197" cy="369332"/>
          </a:xfrm>
          <a:prstGeom prst="rect">
            <a:avLst/>
          </a:prstGeom>
          <a:noFill/>
        </p:spPr>
        <p:txBody>
          <a:bodyPr wrap="square" rtlCol="0">
            <a:spAutoFit/>
          </a:bodyPr>
          <a:lstStyle/>
          <a:p>
            <a:pPr algn="ctr"/>
            <a:r>
              <a:rPr kumimoji="1" lang="ja-JP" altLang="en-US" b="1" dirty="0"/>
              <a:t>最適化手法は</a:t>
            </a:r>
            <a:r>
              <a:rPr kumimoji="1" lang="en-US" altLang="ja-JP" b="1" dirty="0"/>
              <a:t>2</a:t>
            </a:r>
            <a:r>
              <a:rPr kumimoji="1" lang="ja-JP" altLang="en-US" b="1" dirty="0"/>
              <a:t>種類用意している</a:t>
            </a:r>
            <a:endParaRPr kumimoji="1" lang="en-US" altLang="ja-JP" b="1" dirty="0"/>
          </a:p>
        </p:txBody>
      </p:sp>
      <p:sp>
        <p:nvSpPr>
          <p:cNvPr id="109" name="テキスト ボックス 108">
            <a:extLst>
              <a:ext uri="{FF2B5EF4-FFF2-40B4-BE49-F238E27FC236}">
                <a16:creationId xmlns:a16="http://schemas.microsoft.com/office/drawing/2014/main" id="{C1474DDC-B992-C3FB-ED9A-8A8592C1D0BF}"/>
              </a:ext>
            </a:extLst>
          </p:cNvPr>
          <p:cNvSpPr txBox="1"/>
          <p:nvPr/>
        </p:nvSpPr>
        <p:spPr>
          <a:xfrm>
            <a:off x="793254" y="3339583"/>
            <a:ext cx="3060168" cy="369332"/>
          </a:xfrm>
          <a:prstGeom prst="rect">
            <a:avLst/>
          </a:prstGeom>
          <a:noFill/>
        </p:spPr>
        <p:txBody>
          <a:bodyPr wrap="square" rtlCol="0">
            <a:spAutoFit/>
          </a:bodyPr>
          <a:lstStyle/>
          <a:p>
            <a:r>
              <a:rPr kumimoji="1" lang="en-US" altLang="ja-JP" dirty="0"/>
              <a:t>1. </a:t>
            </a:r>
            <a:r>
              <a:rPr kumimoji="1" lang="ja-JP" altLang="en-US" dirty="0"/>
              <a:t>線形重回帰（</a:t>
            </a:r>
            <a:r>
              <a:rPr kumimoji="1" lang="en-US" altLang="ja-JP" dirty="0"/>
              <a:t>MLR</a:t>
            </a:r>
            <a:r>
              <a:rPr kumimoji="1" lang="ja-JP" altLang="en-US" dirty="0"/>
              <a:t>）</a:t>
            </a:r>
            <a:endParaRPr kumimoji="1" lang="en-US" altLang="ja-JP" dirty="0"/>
          </a:p>
        </p:txBody>
      </p:sp>
      <p:sp>
        <p:nvSpPr>
          <p:cNvPr id="110" name="テキスト ボックス 109">
            <a:extLst>
              <a:ext uri="{FF2B5EF4-FFF2-40B4-BE49-F238E27FC236}">
                <a16:creationId xmlns:a16="http://schemas.microsoft.com/office/drawing/2014/main" id="{9DFA2180-1F95-7195-02C1-43AF57109FC1}"/>
              </a:ext>
            </a:extLst>
          </p:cNvPr>
          <p:cNvSpPr txBox="1"/>
          <p:nvPr/>
        </p:nvSpPr>
        <p:spPr>
          <a:xfrm>
            <a:off x="793253" y="4165810"/>
            <a:ext cx="3060168" cy="369332"/>
          </a:xfrm>
          <a:prstGeom prst="rect">
            <a:avLst/>
          </a:prstGeom>
          <a:noFill/>
        </p:spPr>
        <p:txBody>
          <a:bodyPr wrap="square" rtlCol="0">
            <a:spAutoFit/>
          </a:bodyPr>
          <a:lstStyle/>
          <a:p>
            <a:r>
              <a:rPr kumimoji="1" lang="en-US" altLang="ja-JP" dirty="0"/>
              <a:t>2. </a:t>
            </a:r>
            <a:r>
              <a:rPr kumimoji="1" lang="ja-JP" altLang="en-US" dirty="0"/>
              <a:t>偏最小二乗回帰（</a:t>
            </a:r>
            <a:r>
              <a:rPr kumimoji="1" lang="en-US" altLang="ja-JP" dirty="0"/>
              <a:t>PLS</a:t>
            </a:r>
            <a:r>
              <a:rPr kumimoji="1" lang="ja-JP" altLang="en-US" dirty="0"/>
              <a:t>）</a:t>
            </a:r>
            <a:endParaRPr kumimoji="1" lang="en-US" altLang="ja-JP" dirty="0"/>
          </a:p>
        </p:txBody>
      </p:sp>
      <p:sp>
        <p:nvSpPr>
          <p:cNvPr id="111" name="テキスト ボックス 110">
            <a:extLst>
              <a:ext uri="{FF2B5EF4-FFF2-40B4-BE49-F238E27FC236}">
                <a16:creationId xmlns:a16="http://schemas.microsoft.com/office/drawing/2014/main" id="{DE98D3AB-3430-461A-EE59-F2BD63A33834}"/>
              </a:ext>
            </a:extLst>
          </p:cNvPr>
          <p:cNvSpPr txBox="1"/>
          <p:nvPr/>
        </p:nvSpPr>
        <p:spPr>
          <a:xfrm>
            <a:off x="793253" y="5017692"/>
            <a:ext cx="2912750" cy="369332"/>
          </a:xfrm>
          <a:prstGeom prst="rect">
            <a:avLst/>
          </a:prstGeom>
          <a:noFill/>
        </p:spPr>
        <p:txBody>
          <a:bodyPr wrap="square" rtlCol="0">
            <a:spAutoFit/>
          </a:bodyPr>
          <a:lstStyle/>
          <a:p>
            <a:r>
              <a:rPr kumimoji="1" lang="en-US" altLang="ja-JP" dirty="0"/>
              <a:t>3. Random Forest</a:t>
            </a:r>
          </a:p>
        </p:txBody>
      </p:sp>
      <p:sp>
        <p:nvSpPr>
          <p:cNvPr id="112" name="テキスト ボックス 111">
            <a:extLst>
              <a:ext uri="{FF2B5EF4-FFF2-40B4-BE49-F238E27FC236}">
                <a16:creationId xmlns:a16="http://schemas.microsoft.com/office/drawing/2014/main" id="{CB771564-9AEB-5B03-3C7D-D4DCA93646A5}"/>
              </a:ext>
            </a:extLst>
          </p:cNvPr>
          <p:cNvSpPr txBox="1"/>
          <p:nvPr/>
        </p:nvSpPr>
        <p:spPr>
          <a:xfrm>
            <a:off x="6727328" y="3231054"/>
            <a:ext cx="3569197" cy="369332"/>
          </a:xfrm>
          <a:prstGeom prst="rect">
            <a:avLst/>
          </a:prstGeom>
          <a:noFill/>
        </p:spPr>
        <p:txBody>
          <a:bodyPr wrap="square" rtlCol="0">
            <a:spAutoFit/>
          </a:bodyPr>
          <a:lstStyle/>
          <a:p>
            <a:pPr marL="342900" indent="-342900">
              <a:buAutoNum type="arabicPeriod"/>
            </a:pPr>
            <a:r>
              <a:rPr kumimoji="1" lang="ja-JP" altLang="en-US" dirty="0"/>
              <a:t>線形ソルバ（</a:t>
            </a:r>
            <a:r>
              <a:rPr kumimoji="1" lang="en-US" altLang="ja-JP" dirty="0"/>
              <a:t>python Pulp</a:t>
            </a:r>
            <a:r>
              <a:rPr kumimoji="1" lang="ja-JP" altLang="en-US" dirty="0"/>
              <a:t>）</a:t>
            </a:r>
            <a:endParaRPr kumimoji="1" lang="en-US" altLang="ja-JP" dirty="0"/>
          </a:p>
        </p:txBody>
      </p:sp>
      <p:sp>
        <p:nvSpPr>
          <p:cNvPr id="113" name="テキスト ボックス 112">
            <a:extLst>
              <a:ext uri="{FF2B5EF4-FFF2-40B4-BE49-F238E27FC236}">
                <a16:creationId xmlns:a16="http://schemas.microsoft.com/office/drawing/2014/main" id="{BB74498A-F1E2-8533-9BD1-532B62C66F86}"/>
              </a:ext>
            </a:extLst>
          </p:cNvPr>
          <p:cNvSpPr txBox="1"/>
          <p:nvPr/>
        </p:nvSpPr>
        <p:spPr>
          <a:xfrm>
            <a:off x="6727328" y="4726198"/>
            <a:ext cx="3569197" cy="369332"/>
          </a:xfrm>
          <a:prstGeom prst="rect">
            <a:avLst/>
          </a:prstGeom>
          <a:noFill/>
        </p:spPr>
        <p:txBody>
          <a:bodyPr wrap="square" rtlCol="0">
            <a:spAutoFit/>
          </a:bodyPr>
          <a:lstStyle/>
          <a:p>
            <a:r>
              <a:rPr kumimoji="1" lang="en-US" altLang="ja-JP" dirty="0"/>
              <a:t>2. </a:t>
            </a:r>
            <a:r>
              <a:rPr kumimoji="1" lang="ja-JP" altLang="en-US" dirty="0"/>
              <a:t>メタヒューリスティクス＋制約対処法</a:t>
            </a:r>
            <a:endParaRPr kumimoji="1" lang="en-US" altLang="ja-JP" dirty="0"/>
          </a:p>
        </p:txBody>
      </p:sp>
      <p:sp>
        <p:nvSpPr>
          <p:cNvPr id="114" name="テキスト ボックス 113">
            <a:extLst>
              <a:ext uri="{FF2B5EF4-FFF2-40B4-BE49-F238E27FC236}">
                <a16:creationId xmlns:a16="http://schemas.microsoft.com/office/drawing/2014/main" id="{53F2B587-6E87-E269-FA6D-FEF7EC61DBD2}"/>
              </a:ext>
            </a:extLst>
          </p:cNvPr>
          <p:cNvSpPr txBox="1"/>
          <p:nvPr/>
        </p:nvSpPr>
        <p:spPr>
          <a:xfrm>
            <a:off x="1246169" y="3665513"/>
            <a:ext cx="1665057" cy="369332"/>
          </a:xfrm>
          <a:prstGeom prst="rect">
            <a:avLst/>
          </a:prstGeom>
          <a:noFill/>
        </p:spPr>
        <p:txBody>
          <a:bodyPr wrap="square" rtlCol="0">
            <a:spAutoFit/>
          </a:bodyPr>
          <a:lstStyle/>
          <a:p>
            <a:r>
              <a:rPr kumimoji="1" lang="ja-JP" altLang="en-US" dirty="0"/>
              <a:t>⇒線形</a:t>
            </a:r>
            <a:endParaRPr kumimoji="1" lang="en-US" altLang="ja-JP" dirty="0"/>
          </a:p>
        </p:txBody>
      </p:sp>
      <p:sp>
        <p:nvSpPr>
          <p:cNvPr id="115" name="テキスト ボックス 114">
            <a:extLst>
              <a:ext uri="{FF2B5EF4-FFF2-40B4-BE49-F238E27FC236}">
                <a16:creationId xmlns:a16="http://schemas.microsoft.com/office/drawing/2014/main" id="{D952A560-9AF6-3C8E-0FE4-CF80645BC09D}"/>
              </a:ext>
            </a:extLst>
          </p:cNvPr>
          <p:cNvSpPr txBox="1"/>
          <p:nvPr/>
        </p:nvSpPr>
        <p:spPr>
          <a:xfrm>
            <a:off x="1246168" y="4491739"/>
            <a:ext cx="1665057" cy="369332"/>
          </a:xfrm>
          <a:prstGeom prst="rect">
            <a:avLst/>
          </a:prstGeom>
          <a:noFill/>
        </p:spPr>
        <p:txBody>
          <a:bodyPr wrap="square" rtlCol="0">
            <a:spAutoFit/>
          </a:bodyPr>
          <a:lstStyle/>
          <a:p>
            <a:r>
              <a:rPr kumimoji="1" lang="ja-JP" altLang="en-US" dirty="0"/>
              <a:t>⇒線形</a:t>
            </a:r>
            <a:endParaRPr kumimoji="1" lang="en-US" altLang="ja-JP" dirty="0"/>
          </a:p>
        </p:txBody>
      </p:sp>
      <p:sp>
        <p:nvSpPr>
          <p:cNvPr id="116" name="テキスト ボックス 115">
            <a:extLst>
              <a:ext uri="{FF2B5EF4-FFF2-40B4-BE49-F238E27FC236}">
                <a16:creationId xmlns:a16="http://schemas.microsoft.com/office/drawing/2014/main" id="{38E0C839-2F7C-8ED5-4AB3-1C5A147A0469}"/>
              </a:ext>
            </a:extLst>
          </p:cNvPr>
          <p:cNvSpPr txBox="1"/>
          <p:nvPr/>
        </p:nvSpPr>
        <p:spPr>
          <a:xfrm>
            <a:off x="1276227" y="5375691"/>
            <a:ext cx="2906060" cy="369332"/>
          </a:xfrm>
          <a:prstGeom prst="rect">
            <a:avLst/>
          </a:prstGeom>
          <a:noFill/>
        </p:spPr>
        <p:txBody>
          <a:bodyPr wrap="square" rtlCol="0">
            <a:spAutoFit/>
          </a:bodyPr>
          <a:lstStyle/>
          <a:p>
            <a:r>
              <a:rPr kumimoji="1" lang="ja-JP" altLang="en-US" dirty="0"/>
              <a:t>⇒非線形（ブラックボックス）</a:t>
            </a:r>
            <a:endParaRPr kumimoji="1" lang="en-US" altLang="ja-JP" dirty="0"/>
          </a:p>
        </p:txBody>
      </p:sp>
      <p:sp>
        <p:nvSpPr>
          <p:cNvPr id="117" name="テキスト ボックス 116">
            <a:extLst>
              <a:ext uri="{FF2B5EF4-FFF2-40B4-BE49-F238E27FC236}">
                <a16:creationId xmlns:a16="http://schemas.microsoft.com/office/drawing/2014/main" id="{56A76E6E-A3CE-90CA-69A7-CE36FC34C148}"/>
              </a:ext>
            </a:extLst>
          </p:cNvPr>
          <p:cNvSpPr txBox="1"/>
          <p:nvPr/>
        </p:nvSpPr>
        <p:spPr>
          <a:xfrm>
            <a:off x="6727328" y="5083484"/>
            <a:ext cx="4360315" cy="646331"/>
          </a:xfrm>
          <a:prstGeom prst="rect">
            <a:avLst/>
          </a:prstGeom>
          <a:noFill/>
        </p:spPr>
        <p:txBody>
          <a:bodyPr wrap="square" rtlCol="0">
            <a:spAutoFit/>
          </a:bodyPr>
          <a:lstStyle/>
          <a:p>
            <a:r>
              <a:rPr kumimoji="1" lang="ja-JP" altLang="en-US" dirty="0"/>
              <a:t>⇒非線形（ブラックボックス）、</a:t>
            </a:r>
            <a:endParaRPr kumimoji="1" lang="en-US" altLang="ja-JP" dirty="0"/>
          </a:p>
          <a:p>
            <a:r>
              <a:rPr kumimoji="1" lang="ja-JP" altLang="en-US" dirty="0"/>
              <a:t>線形でも適用できるが、近似解しか得られない</a:t>
            </a:r>
            <a:endParaRPr kumimoji="1" lang="en-US" altLang="ja-JP" dirty="0"/>
          </a:p>
        </p:txBody>
      </p:sp>
      <p:sp>
        <p:nvSpPr>
          <p:cNvPr id="118" name="テキスト ボックス 117">
            <a:extLst>
              <a:ext uri="{FF2B5EF4-FFF2-40B4-BE49-F238E27FC236}">
                <a16:creationId xmlns:a16="http://schemas.microsoft.com/office/drawing/2014/main" id="{072B64F1-0A1E-E062-AFE0-878840E414CE}"/>
              </a:ext>
            </a:extLst>
          </p:cNvPr>
          <p:cNvSpPr txBox="1"/>
          <p:nvPr/>
        </p:nvSpPr>
        <p:spPr>
          <a:xfrm>
            <a:off x="6727328" y="3627359"/>
            <a:ext cx="4063710" cy="369332"/>
          </a:xfrm>
          <a:prstGeom prst="rect">
            <a:avLst/>
          </a:prstGeom>
          <a:noFill/>
        </p:spPr>
        <p:txBody>
          <a:bodyPr wrap="square" rtlCol="0">
            <a:spAutoFit/>
          </a:bodyPr>
          <a:lstStyle/>
          <a:p>
            <a:r>
              <a:rPr kumimoji="1" lang="ja-JP" altLang="en-US" dirty="0"/>
              <a:t>⇒線形だけ解けるが、厳密解を得られる</a:t>
            </a:r>
            <a:endParaRPr kumimoji="1" lang="en-US" altLang="ja-JP" dirty="0"/>
          </a:p>
        </p:txBody>
      </p:sp>
      <p:sp>
        <p:nvSpPr>
          <p:cNvPr id="120" name="テキスト ボックス 119">
            <a:extLst>
              <a:ext uri="{FF2B5EF4-FFF2-40B4-BE49-F238E27FC236}">
                <a16:creationId xmlns:a16="http://schemas.microsoft.com/office/drawing/2014/main" id="{25715D14-2FEE-2F93-CF2B-F7B752ECB23A}"/>
              </a:ext>
            </a:extLst>
          </p:cNvPr>
          <p:cNvSpPr txBox="1"/>
          <p:nvPr/>
        </p:nvSpPr>
        <p:spPr>
          <a:xfrm>
            <a:off x="5067282" y="1790080"/>
            <a:ext cx="1267375" cy="338554"/>
          </a:xfrm>
          <a:prstGeom prst="rect">
            <a:avLst/>
          </a:prstGeom>
          <a:noFill/>
        </p:spPr>
        <p:txBody>
          <a:bodyPr wrap="square" rtlCol="0">
            <a:spAutoFit/>
          </a:bodyPr>
          <a:lstStyle/>
          <a:p>
            <a:pPr algn="ctr"/>
            <a:r>
              <a:rPr kumimoji="1" lang="en-US" altLang="ja-JP" sz="1600" dirty="0"/>
              <a:t>Model</a:t>
            </a:r>
            <a:r>
              <a:rPr kumimoji="1" lang="ja-JP" altLang="en-US" sz="1600" dirty="0"/>
              <a:t> </a:t>
            </a:r>
            <a:r>
              <a:rPr kumimoji="1" lang="en-US" altLang="ja-JP" sz="1600" dirty="0"/>
              <a:t>File</a:t>
            </a:r>
            <a:endParaRPr kumimoji="1" lang="ja-JP" altLang="en-US" sz="1600" dirty="0"/>
          </a:p>
        </p:txBody>
      </p:sp>
      <p:sp>
        <p:nvSpPr>
          <p:cNvPr id="122" name="テキスト ボックス 121">
            <a:extLst>
              <a:ext uri="{FF2B5EF4-FFF2-40B4-BE49-F238E27FC236}">
                <a16:creationId xmlns:a16="http://schemas.microsoft.com/office/drawing/2014/main" id="{81805D15-9C40-2E02-515C-E75E9C74244C}"/>
              </a:ext>
            </a:extLst>
          </p:cNvPr>
          <p:cNvSpPr txBox="1"/>
          <p:nvPr/>
        </p:nvSpPr>
        <p:spPr>
          <a:xfrm>
            <a:off x="7620619" y="1790080"/>
            <a:ext cx="1267375" cy="338554"/>
          </a:xfrm>
          <a:prstGeom prst="rect">
            <a:avLst/>
          </a:prstGeom>
          <a:noFill/>
        </p:spPr>
        <p:txBody>
          <a:bodyPr wrap="square" rtlCol="0">
            <a:spAutoFit/>
          </a:bodyPr>
          <a:lstStyle/>
          <a:p>
            <a:pPr algn="ctr"/>
            <a:r>
              <a:rPr kumimoji="1" lang="en-US" altLang="ja-JP" sz="1600" dirty="0"/>
              <a:t>Model</a:t>
            </a:r>
            <a:r>
              <a:rPr kumimoji="1" lang="ja-JP" altLang="en-US" sz="1600" dirty="0"/>
              <a:t> </a:t>
            </a:r>
            <a:r>
              <a:rPr kumimoji="1" lang="en-US" altLang="ja-JP" sz="1600" dirty="0"/>
              <a:t>File</a:t>
            </a:r>
            <a:endParaRPr kumimoji="1" lang="ja-JP" altLang="en-US" sz="1600" dirty="0"/>
          </a:p>
        </p:txBody>
      </p:sp>
      <p:cxnSp>
        <p:nvCxnSpPr>
          <p:cNvPr id="123" name="コネクタ: カギ線 122">
            <a:extLst>
              <a:ext uri="{FF2B5EF4-FFF2-40B4-BE49-F238E27FC236}">
                <a16:creationId xmlns:a16="http://schemas.microsoft.com/office/drawing/2014/main" id="{A5C71776-8EBE-77D7-7291-F68C70774E07}"/>
              </a:ext>
            </a:extLst>
          </p:cNvPr>
          <p:cNvCxnSpPr>
            <a:cxnSpLocks/>
          </p:cNvCxnSpPr>
          <p:nvPr/>
        </p:nvCxnSpPr>
        <p:spPr>
          <a:xfrm>
            <a:off x="10333710" y="1452877"/>
            <a:ext cx="1275113" cy="2060"/>
          </a:xfrm>
          <a:prstGeom prst="bentConnector3">
            <a:avLst>
              <a:gd name="adj1" fmla="val 50000"/>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26" name="グラフィックス 125" descr="紙 単色塗りつぶし">
            <a:extLst>
              <a:ext uri="{FF2B5EF4-FFF2-40B4-BE49-F238E27FC236}">
                <a16:creationId xmlns:a16="http://schemas.microsoft.com/office/drawing/2014/main" id="{E4869D6F-B2CE-16EA-C821-E9C5246E2C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4579" y="993392"/>
            <a:ext cx="457200" cy="457200"/>
          </a:xfrm>
          <a:prstGeom prst="rect">
            <a:avLst/>
          </a:prstGeom>
        </p:spPr>
      </p:pic>
      <p:sp>
        <p:nvSpPr>
          <p:cNvPr id="127" name="テキスト ボックス 126">
            <a:extLst>
              <a:ext uri="{FF2B5EF4-FFF2-40B4-BE49-F238E27FC236}">
                <a16:creationId xmlns:a16="http://schemas.microsoft.com/office/drawing/2014/main" id="{3237BA6D-C321-49B1-B09C-4F42DEEC9D4C}"/>
              </a:ext>
            </a:extLst>
          </p:cNvPr>
          <p:cNvSpPr txBox="1"/>
          <p:nvPr/>
        </p:nvSpPr>
        <p:spPr>
          <a:xfrm>
            <a:off x="9879717" y="684152"/>
            <a:ext cx="2111052" cy="338554"/>
          </a:xfrm>
          <a:prstGeom prst="rect">
            <a:avLst/>
          </a:prstGeom>
          <a:noFill/>
        </p:spPr>
        <p:txBody>
          <a:bodyPr wrap="square" rtlCol="0">
            <a:spAutoFit/>
          </a:bodyPr>
          <a:lstStyle/>
          <a:p>
            <a:pPr algn="ctr"/>
            <a:r>
              <a:rPr kumimoji="1" lang="en-US" altLang="ja-JP" sz="1600" dirty="0"/>
              <a:t>Operation Schedule</a:t>
            </a:r>
            <a:endParaRPr kumimoji="1" lang="ja-JP" altLang="en-US" sz="1600" dirty="0"/>
          </a:p>
        </p:txBody>
      </p:sp>
      <p:sp>
        <p:nvSpPr>
          <p:cNvPr id="128" name="テキスト ボックス 127">
            <a:extLst>
              <a:ext uri="{FF2B5EF4-FFF2-40B4-BE49-F238E27FC236}">
                <a16:creationId xmlns:a16="http://schemas.microsoft.com/office/drawing/2014/main" id="{44CCF36C-FC00-5917-8DFA-55DA179272BA}"/>
              </a:ext>
            </a:extLst>
          </p:cNvPr>
          <p:cNvSpPr txBox="1"/>
          <p:nvPr/>
        </p:nvSpPr>
        <p:spPr>
          <a:xfrm>
            <a:off x="4575565" y="5087923"/>
            <a:ext cx="1360645" cy="369332"/>
          </a:xfrm>
          <a:prstGeom prst="rect">
            <a:avLst/>
          </a:prstGeom>
          <a:noFill/>
        </p:spPr>
        <p:txBody>
          <a:bodyPr wrap="square" rtlCol="0">
            <a:spAutoFit/>
          </a:bodyPr>
          <a:lstStyle/>
          <a:p>
            <a:r>
              <a:rPr kumimoji="1" lang="ja-JP" altLang="en-US" dirty="0">
                <a:solidFill>
                  <a:srgbClr val="FF0000"/>
                </a:solidFill>
              </a:rPr>
              <a:t>今回の想定</a:t>
            </a:r>
            <a:endParaRPr kumimoji="1" lang="en-US" altLang="ja-JP" dirty="0">
              <a:solidFill>
                <a:srgbClr val="FF0000"/>
              </a:solidFill>
            </a:endParaRPr>
          </a:p>
        </p:txBody>
      </p:sp>
      <p:cxnSp>
        <p:nvCxnSpPr>
          <p:cNvPr id="130" name="直線矢印コネクタ 129">
            <a:extLst>
              <a:ext uri="{FF2B5EF4-FFF2-40B4-BE49-F238E27FC236}">
                <a16:creationId xmlns:a16="http://schemas.microsoft.com/office/drawing/2014/main" id="{6A13FDC7-EA88-68D7-658F-1223169A159D}"/>
              </a:ext>
            </a:extLst>
          </p:cNvPr>
          <p:cNvCxnSpPr>
            <a:cxnSpLocks/>
            <a:stCxn id="109" idx="3"/>
            <a:endCxn id="112" idx="1"/>
          </p:cNvCxnSpPr>
          <p:nvPr/>
        </p:nvCxnSpPr>
        <p:spPr>
          <a:xfrm flipV="1">
            <a:off x="3853422" y="3415720"/>
            <a:ext cx="2873906" cy="108529"/>
          </a:xfrm>
          <a:prstGeom prst="straightConnector1">
            <a:avLst/>
          </a:prstGeom>
          <a:ln w="127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76785FB8-64C9-17CC-F3A4-BA96CBC318A8}"/>
              </a:ext>
            </a:extLst>
          </p:cNvPr>
          <p:cNvCxnSpPr>
            <a:cxnSpLocks/>
            <a:stCxn id="110" idx="3"/>
            <a:endCxn id="112" idx="1"/>
          </p:cNvCxnSpPr>
          <p:nvPr/>
        </p:nvCxnSpPr>
        <p:spPr>
          <a:xfrm flipV="1">
            <a:off x="3853421" y="3415720"/>
            <a:ext cx="2873907" cy="934756"/>
          </a:xfrm>
          <a:prstGeom prst="straightConnector1">
            <a:avLst/>
          </a:prstGeom>
          <a:ln w="127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8F6620D2-5508-351A-D1AB-6CA8DF7C5BE5}"/>
              </a:ext>
            </a:extLst>
          </p:cNvPr>
          <p:cNvCxnSpPr>
            <a:cxnSpLocks/>
            <a:stCxn id="111" idx="3"/>
            <a:endCxn id="113" idx="1"/>
          </p:cNvCxnSpPr>
          <p:nvPr/>
        </p:nvCxnSpPr>
        <p:spPr>
          <a:xfrm flipV="1">
            <a:off x="3706003" y="4910864"/>
            <a:ext cx="3021325" cy="291494"/>
          </a:xfrm>
          <a:prstGeom prst="straightConnector1">
            <a:avLst/>
          </a:prstGeom>
          <a:ln w="127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8" name="直線矢印コネクタ 147">
            <a:extLst>
              <a:ext uri="{FF2B5EF4-FFF2-40B4-BE49-F238E27FC236}">
                <a16:creationId xmlns:a16="http://schemas.microsoft.com/office/drawing/2014/main" id="{5946DFDA-9502-054A-DAAF-F6CD6E6A6A92}"/>
              </a:ext>
            </a:extLst>
          </p:cNvPr>
          <p:cNvCxnSpPr>
            <a:cxnSpLocks/>
            <a:stCxn id="110" idx="3"/>
            <a:endCxn id="113" idx="1"/>
          </p:cNvCxnSpPr>
          <p:nvPr/>
        </p:nvCxnSpPr>
        <p:spPr>
          <a:xfrm>
            <a:off x="3853421" y="4350476"/>
            <a:ext cx="2873907" cy="560388"/>
          </a:xfrm>
          <a:prstGeom prst="straightConnector1">
            <a:avLst/>
          </a:prstGeom>
          <a:ln w="19050">
            <a:solidFill>
              <a:schemeClr val="bg1">
                <a:lumMod val="50000"/>
              </a:schemeClr>
            </a:solidFill>
            <a:prstDash val="lg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1" name="直線矢印コネクタ 150">
            <a:extLst>
              <a:ext uri="{FF2B5EF4-FFF2-40B4-BE49-F238E27FC236}">
                <a16:creationId xmlns:a16="http://schemas.microsoft.com/office/drawing/2014/main" id="{42261717-6391-7612-239C-EED4E3573C44}"/>
              </a:ext>
            </a:extLst>
          </p:cNvPr>
          <p:cNvCxnSpPr>
            <a:cxnSpLocks/>
            <a:stCxn id="109" idx="3"/>
            <a:endCxn id="113" idx="1"/>
          </p:cNvCxnSpPr>
          <p:nvPr/>
        </p:nvCxnSpPr>
        <p:spPr>
          <a:xfrm>
            <a:off x="3853422" y="3524249"/>
            <a:ext cx="2873906" cy="1386615"/>
          </a:xfrm>
          <a:prstGeom prst="straightConnector1">
            <a:avLst/>
          </a:prstGeom>
          <a:ln w="19050">
            <a:solidFill>
              <a:schemeClr val="bg1">
                <a:lumMod val="50000"/>
              </a:schemeClr>
            </a:solidFill>
            <a:prstDash val="lg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4" name="テキスト ボックス 163">
            <a:extLst>
              <a:ext uri="{FF2B5EF4-FFF2-40B4-BE49-F238E27FC236}">
                <a16:creationId xmlns:a16="http://schemas.microsoft.com/office/drawing/2014/main" id="{97563C5F-6914-C59D-7B83-CC07B6EA19A5}"/>
              </a:ext>
            </a:extLst>
          </p:cNvPr>
          <p:cNvSpPr txBox="1"/>
          <p:nvPr/>
        </p:nvSpPr>
        <p:spPr>
          <a:xfrm>
            <a:off x="5941120" y="4085061"/>
            <a:ext cx="2438040" cy="584775"/>
          </a:xfrm>
          <a:prstGeom prst="rect">
            <a:avLst/>
          </a:prstGeom>
          <a:noFill/>
        </p:spPr>
        <p:txBody>
          <a:bodyPr wrap="square" rtlCol="0">
            <a:spAutoFit/>
          </a:bodyPr>
          <a:lstStyle/>
          <a:p>
            <a:pPr algn="ctr"/>
            <a:r>
              <a:rPr kumimoji="1" lang="ja-JP" altLang="en-US" sz="1600" dirty="0"/>
              <a:t>前回まではモデルに問わず、一つの方法で解いていた</a:t>
            </a:r>
          </a:p>
        </p:txBody>
      </p:sp>
      <p:sp>
        <p:nvSpPr>
          <p:cNvPr id="166" name="テキスト ボックス 165">
            <a:extLst>
              <a:ext uri="{FF2B5EF4-FFF2-40B4-BE49-F238E27FC236}">
                <a16:creationId xmlns:a16="http://schemas.microsoft.com/office/drawing/2014/main" id="{B4C8CA1C-B1FC-8E72-0DD2-04E8707727F8}"/>
              </a:ext>
            </a:extLst>
          </p:cNvPr>
          <p:cNvSpPr txBox="1"/>
          <p:nvPr/>
        </p:nvSpPr>
        <p:spPr>
          <a:xfrm>
            <a:off x="3642858" y="2852313"/>
            <a:ext cx="3242061" cy="584775"/>
          </a:xfrm>
          <a:prstGeom prst="rect">
            <a:avLst/>
          </a:prstGeom>
          <a:noFill/>
        </p:spPr>
        <p:txBody>
          <a:bodyPr wrap="square" rtlCol="0">
            <a:spAutoFit/>
          </a:bodyPr>
          <a:lstStyle/>
          <a:p>
            <a:pPr algn="ctr"/>
            <a:r>
              <a:rPr kumimoji="1" lang="ja-JP" altLang="en-US" sz="1600" dirty="0">
                <a:solidFill>
                  <a:schemeClr val="accent1"/>
                </a:solidFill>
              </a:rPr>
              <a:t>今回は使用したモデルの種類に応じて、ソルバを切り替わるようにした</a:t>
            </a:r>
          </a:p>
        </p:txBody>
      </p:sp>
      <p:pic>
        <p:nvPicPr>
          <p:cNvPr id="119" name="グラフィックス 118" descr="紙 単色塗りつぶし">
            <a:extLst>
              <a:ext uri="{FF2B5EF4-FFF2-40B4-BE49-F238E27FC236}">
                <a16:creationId xmlns:a16="http://schemas.microsoft.com/office/drawing/2014/main" id="{1B8D4841-E8B8-B5AB-2DCB-501148B7FE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2826" y="2042917"/>
            <a:ext cx="457200" cy="457200"/>
          </a:xfrm>
          <a:prstGeom prst="rect">
            <a:avLst/>
          </a:prstGeom>
        </p:spPr>
      </p:pic>
      <p:pic>
        <p:nvPicPr>
          <p:cNvPr id="121" name="グラフィックス 120" descr="紙 単色塗りつぶし">
            <a:extLst>
              <a:ext uri="{FF2B5EF4-FFF2-40B4-BE49-F238E27FC236}">
                <a16:creationId xmlns:a16="http://schemas.microsoft.com/office/drawing/2014/main" id="{9281183F-E6D1-564A-B992-EF1F0408FF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1327" y="2051508"/>
            <a:ext cx="457200" cy="457200"/>
          </a:xfrm>
          <a:prstGeom prst="rect">
            <a:avLst/>
          </a:prstGeom>
        </p:spPr>
      </p:pic>
      <p:sp>
        <p:nvSpPr>
          <p:cNvPr id="167" name="テキスト ボックス 166">
            <a:extLst>
              <a:ext uri="{FF2B5EF4-FFF2-40B4-BE49-F238E27FC236}">
                <a16:creationId xmlns:a16="http://schemas.microsoft.com/office/drawing/2014/main" id="{4A53147A-58B2-2508-010D-2840EB3D686C}"/>
              </a:ext>
            </a:extLst>
          </p:cNvPr>
          <p:cNvSpPr txBox="1"/>
          <p:nvPr/>
        </p:nvSpPr>
        <p:spPr>
          <a:xfrm>
            <a:off x="614811" y="802998"/>
            <a:ext cx="1319177" cy="338554"/>
          </a:xfrm>
          <a:prstGeom prst="rect">
            <a:avLst/>
          </a:prstGeom>
          <a:noFill/>
        </p:spPr>
        <p:txBody>
          <a:bodyPr wrap="square" rtlCol="0">
            <a:spAutoFit/>
          </a:bodyPr>
          <a:lstStyle/>
          <a:p>
            <a:pPr algn="ctr"/>
            <a:r>
              <a:rPr kumimoji="1" lang="ja-JP" altLang="en-US" sz="1600" b="1" dirty="0"/>
              <a:t>実行手順</a:t>
            </a:r>
          </a:p>
        </p:txBody>
      </p:sp>
      <p:sp>
        <p:nvSpPr>
          <p:cNvPr id="172" name="テキスト ボックス 171">
            <a:extLst>
              <a:ext uri="{FF2B5EF4-FFF2-40B4-BE49-F238E27FC236}">
                <a16:creationId xmlns:a16="http://schemas.microsoft.com/office/drawing/2014/main" id="{F4EE3249-4A15-5F01-3D9C-A4AA22AC3028}"/>
              </a:ext>
            </a:extLst>
          </p:cNvPr>
          <p:cNvSpPr txBox="1"/>
          <p:nvPr/>
        </p:nvSpPr>
        <p:spPr>
          <a:xfrm>
            <a:off x="500297" y="5866523"/>
            <a:ext cx="11328393" cy="338554"/>
          </a:xfrm>
          <a:prstGeom prst="rect">
            <a:avLst/>
          </a:prstGeom>
          <a:noFill/>
        </p:spPr>
        <p:txBody>
          <a:bodyPr wrap="square" rtlCol="0">
            <a:spAutoFit/>
          </a:bodyPr>
          <a:lstStyle/>
          <a:p>
            <a:pPr algn="ctr"/>
            <a:r>
              <a:rPr kumimoji="1" lang="ja-JP" altLang="en-US" sz="1600" dirty="0"/>
              <a:t>モデリングを実行したとき、モデルファイルと、モデリングの種類を書き出したテキストファイルを保存しておき、最適化でそれらを読み込む形にした</a:t>
            </a:r>
          </a:p>
        </p:txBody>
      </p:sp>
      <p:sp>
        <p:nvSpPr>
          <p:cNvPr id="2" name="テキスト ボックス 1">
            <a:extLst>
              <a:ext uri="{FF2B5EF4-FFF2-40B4-BE49-F238E27FC236}">
                <a16:creationId xmlns:a16="http://schemas.microsoft.com/office/drawing/2014/main" id="{4358FCE0-50B6-2ECE-8D50-25A8E8754816}"/>
              </a:ext>
            </a:extLst>
          </p:cNvPr>
          <p:cNvSpPr txBox="1"/>
          <p:nvPr/>
        </p:nvSpPr>
        <p:spPr>
          <a:xfrm>
            <a:off x="10216504" y="4716673"/>
            <a:ext cx="1360645" cy="369332"/>
          </a:xfrm>
          <a:prstGeom prst="rect">
            <a:avLst/>
          </a:prstGeom>
          <a:noFill/>
        </p:spPr>
        <p:txBody>
          <a:bodyPr wrap="square" rtlCol="0">
            <a:spAutoFit/>
          </a:bodyPr>
          <a:lstStyle/>
          <a:p>
            <a:r>
              <a:rPr kumimoji="1" lang="en-US" altLang="ja-JP" dirty="0">
                <a:solidFill>
                  <a:schemeClr val="accent1"/>
                </a:solidFill>
              </a:rPr>
              <a:t>(</a:t>
            </a:r>
            <a:r>
              <a:rPr kumimoji="1" lang="ja-JP" altLang="en-US" dirty="0">
                <a:solidFill>
                  <a:schemeClr val="accent1"/>
                </a:solidFill>
              </a:rPr>
              <a:t>スクラッチ</a:t>
            </a:r>
            <a:r>
              <a:rPr kumimoji="1" lang="en-US" altLang="ja-JP" dirty="0">
                <a:solidFill>
                  <a:schemeClr val="accent1"/>
                </a:solidFill>
              </a:rPr>
              <a:t>)</a:t>
            </a:r>
          </a:p>
        </p:txBody>
      </p:sp>
    </p:spTree>
    <p:extLst>
      <p:ext uri="{BB962C8B-B14F-4D97-AF65-F5344CB8AC3E}">
        <p14:creationId xmlns:p14="http://schemas.microsoft.com/office/powerpoint/2010/main" val="2548642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条件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lang="ja-JP" altLang="en-US" sz="1600" b="1" dirty="0">
                <a:solidFill>
                  <a:schemeClr val="bg1"/>
                </a:solidFill>
              </a:rPr>
              <a:t>最適化シミュレーション</a:t>
            </a:r>
            <a:endParaRPr kumimoji="1" lang="ja-JP" altLang="en-US" sz="1600" b="1" dirty="0">
              <a:solidFill>
                <a:schemeClr val="bg1"/>
              </a:solidFill>
            </a:endParaRPr>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245"/>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最適化期間（</a:t>
            </a:r>
            <a:r>
              <a:rPr lang="en-US" altLang="ja-JP" sz="2800" dirty="0"/>
              <a:t>30</a:t>
            </a:r>
            <a:r>
              <a:rPr lang="ja-JP" altLang="en-US" sz="2800" dirty="0"/>
              <a:t>分間隔データ、</a:t>
            </a:r>
            <a:r>
              <a:rPr lang="en-US" altLang="ja-JP" sz="2800" dirty="0"/>
              <a:t>1</a:t>
            </a:r>
            <a:r>
              <a:rPr lang="ja-JP" altLang="en-US" sz="2800" dirty="0"/>
              <a:t>週間：</a:t>
            </a:r>
            <a:r>
              <a:rPr lang="en-US" altLang="ja-JP" sz="2800" dirty="0"/>
              <a:t>337steps</a:t>
            </a:r>
            <a:r>
              <a:rPr lang="ja-JP" altLang="en-US" sz="2800" dirty="0"/>
              <a:t>）</a:t>
            </a:r>
            <a:endParaRPr lang="en-US" altLang="ja-JP" sz="2800" dirty="0"/>
          </a:p>
          <a:p>
            <a:pPr lvl="1">
              <a:defRPr/>
            </a:pPr>
            <a:r>
              <a:rPr lang="en-US" altLang="ja-JP" sz="2400" dirty="0"/>
              <a:t>LVMWD</a:t>
            </a:r>
            <a:r>
              <a:rPr lang="ja-JP" altLang="en-US" sz="2400" dirty="0"/>
              <a:t>：</a:t>
            </a:r>
            <a:r>
              <a:rPr lang="en-US" altLang="ja-JP" sz="2400" dirty="0"/>
              <a:t>2022/03/14 0:00 – 2022/03/20 0:00</a:t>
            </a:r>
          </a:p>
          <a:p>
            <a:pPr lvl="1">
              <a:defRPr/>
            </a:pPr>
            <a:r>
              <a:rPr lang="en-US" altLang="ja-JP" sz="2400" dirty="0"/>
              <a:t>OCWD</a:t>
            </a:r>
            <a:r>
              <a:rPr lang="ja-JP" altLang="en-US" sz="2400" dirty="0"/>
              <a:t>：</a:t>
            </a:r>
            <a:r>
              <a:rPr lang="en-US" altLang="ja-JP" sz="2400" dirty="0"/>
              <a:t>2022/05/20 0:00 – 2022/05/27 0:00</a:t>
            </a:r>
          </a:p>
          <a:p>
            <a:pPr lvl="2">
              <a:spcBef>
                <a:spcPts val="1200"/>
              </a:spcBef>
              <a:defRPr/>
            </a:pPr>
            <a:r>
              <a:rPr lang="ja-JP" altLang="en-US" sz="2000" dirty="0"/>
              <a:t>水質予測モデルの学習期間直後の</a:t>
            </a:r>
            <a:r>
              <a:rPr lang="en-US" altLang="ja-JP" sz="2000" dirty="0"/>
              <a:t>1</a:t>
            </a:r>
            <a:r>
              <a:rPr lang="ja-JP" altLang="en-US" sz="2000" dirty="0"/>
              <a:t>週間</a:t>
            </a:r>
            <a:endParaRPr lang="en-US" altLang="ja-JP" sz="2000" dirty="0"/>
          </a:p>
          <a:p>
            <a:pPr>
              <a:defRPr/>
            </a:pPr>
            <a:r>
              <a:rPr lang="ja-JP" altLang="en-US" sz="2800" dirty="0"/>
              <a:t>アルゴリズム</a:t>
            </a:r>
            <a:endParaRPr lang="en-US" altLang="ja-JP" sz="2800" dirty="0"/>
          </a:p>
          <a:p>
            <a:pPr lvl="1">
              <a:defRPr/>
            </a:pPr>
            <a:r>
              <a:rPr lang="en-US" altLang="ja-JP" sz="2400" dirty="0"/>
              <a:t>SHADE + Feasibility Rule</a:t>
            </a:r>
          </a:p>
          <a:p>
            <a:pPr lvl="1">
              <a:defRPr/>
            </a:pPr>
            <a:r>
              <a:rPr lang="ja-JP" altLang="en-US" sz="2400" dirty="0"/>
              <a:t>反復回数</a:t>
            </a:r>
            <a:r>
              <a:rPr lang="en-US" altLang="ja-JP" sz="2400" dirty="0"/>
              <a:t>/</a:t>
            </a:r>
            <a:r>
              <a:rPr lang="ja-JP" altLang="en-US" sz="2400" dirty="0"/>
              <a:t>世代数：</a:t>
            </a:r>
            <a:r>
              <a:rPr lang="en-US" altLang="ja-JP" sz="2400" dirty="0"/>
              <a:t>500</a:t>
            </a:r>
          </a:p>
          <a:p>
            <a:pPr lvl="1">
              <a:defRPr/>
            </a:pPr>
            <a:r>
              <a:rPr lang="ja-JP" altLang="en-US" sz="2400" dirty="0"/>
              <a:t>個体数：</a:t>
            </a:r>
            <a:r>
              <a:rPr lang="en-US" altLang="ja-JP" sz="2400" dirty="0"/>
              <a:t>100</a:t>
            </a:r>
          </a:p>
        </p:txBody>
      </p:sp>
    </p:spTree>
    <p:extLst>
      <p:ext uri="{BB962C8B-B14F-4D97-AF65-F5344CB8AC3E}">
        <p14:creationId xmlns:p14="http://schemas.microsoft.com/office/powerpoint/2010/main" val="2130327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決定木 </a:t>
            </a:r>
            <a:r>
              <a:rPr lang="en-US" altLang="ja-JP" dirty="0"/>
              <a:t>Decision Tree</a:t>
            </a:r>
            <a:r>
              <a:rPr lang="ja-JP" altLang="en-US" sz="2400" dirty="0"/>
              <a:t>（回帰木 </a:t>
            </a:r>
            <a:r>
              <a:rPr lang="en-US" altLang="ja-JP" sz="2400" dirty="0"/>
              <a:t>Regression Tree</a:t>
            </a:r>
            <a:r>
              <a:rPr lang="ja-JP" altLang="en-US" sz="2400" dirty="0"/>
              <a:t>）</a:t>
            </a:r>
            <a:endParaRPr lang="en-US" sz="2400"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1. </a:t>
            </a:r>
            <a:r>
              <a:rPr lang="ja-JP" altLang="en-US" sz="1600" b="1" dirty="0">
                <a:solidFill>
                  <a:schemeClr val="bg1"/>
                </a:solidFill>
              </a:rPr>
              <a:t>最適化方法  </a:t>
            </a:r>
            <a:r>
              <a:rPr lang="en-US" altLang="ja-JP" sz="1600" b="1" dirty="0">
                <a:solidFill>
                  <a:schemeClr val="bg1"/>
                </a:solidFill>
              </a:rPr>
              <a:t>&gt;  </a:t>
            </a:r>
            <a:r>
              <a:rPr lang="ja-JP" altLang="en-US" sz="1600" b="1" dirty="0">
                <a:solidFill>
                  <a:schemeClr val="bg1"/>
                </a:solidFill>
              </a:rPr>
              <a:t>予測手法</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08946FFE-1DC2-B78B-0880-309E2B9317D2}"/>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データ空間を区分して作られる階段状のモデル。</a:t>
            </a:r>
            <a:endParaRPr lang="en-US" altLang="ja-JP" sz="2800" dirty="0"/>
          </a:p>
        </p:txBody>
      </p:sp>
      <p:sp>
        <p:nvSpPr>
          <p:cNvPr id="11" name="フローチャート: 処理 10">
            <a:extLst>
              <a:ext uri="{FF2B5EF4-FFF2-40B4-BE49-F238E27FC236}">
                <a16:creationId xmlns:a16="http://schemas.microsoft.com/office/drawing/2014/main" id="{95B03C83-D38C-51BF-1D13-3AD92F9E1274}"/>
              </a:ext>
            </a:extLst>
          </p:cNvPr>
          <p:cNvSpPr/>
          <p:nvPr/>
        </p:nvSpPr>
        <p:spPr>
          <a:xfrm>
            <a:off x="517054" y="2266813"/>
            <a:ext cx="2211918" cy="372430"/>
          </a:xfrm>
          <a:prstGeom prst="flowChartProcess">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一般の数理モデル</a:t>
            </a:r>
          </a:p>
        </p:txBody>
      </p:sp>
      <p:sp>
        <p:nvSpPr>
          <p:cNvPr id="12" name="フローチャート: 処理 11">
            <a:extLst>
              <a:ext uri="{FF2B5EF4-FFF2-40B4-BE49-F238E27FC236}">
                <a16:creationId xmlns:a16="http://schemas.microsoft.com/office/drawing/2014/main" id="{0FB2AAC9-DD69-314D-934E-24E0C2D98650}"/>
              </a:ext>
            </a:extLst>
          </p:cNvPr>
          <p:cNvSpPr/>
          <p:nvPr/>
        </p:nvSpPr>
        <p:spPr>
          <a:xfrm>
            <a:off x="517054" y="4398639"/>
            <a:ext cx="2211918" cy="372430"/>
          </a:xfrm>
          <a:prstGeom prst="flowChartProcess">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回帰木モデル</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70D8A12-B201-19D5-7D20-A2D857258CE0}"/>
                  </a:ext>
                </a:extLst>
              </p:cNvPr>
              <p:cNvSpPr txBox="1"/>
              <p:nvPr/>
            </p:nvSpPr>
            <p:spPr>
              <a:xfrm>
                <a:off x="2299138" y="1676328"/>
                <a:ext cx="10616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𝑦</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𝑓</m:t>
                      </m:r>
                      <m:r>
                        <a:rPr kumimoji="1" lang="en-US" altLang="ja-JP" sz="2000" b="0" i="1" smtClean="0">
                          <a:latin typeface="Cambria Math" panose="02040503050406030204" pitchFamily="18" charset="0"/>
                        </a:rPr>
                        <m:t>(</m:t>
                      </m:r>
                      <m:r>
                        <a:rPr kumimoji="1" lang="en-US" altLang="ja-JP" sz="2000" b="1" i="1" smtClean="0">
                          <a:latin typeface="Cambria Math" panose="02040503050406030204" pitchFamily="18" charset="0"/>
                        </a:rPr>
                        <m:t>𝒙</m:t>
                      </m:r>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15" name="テキスト ボックス 14">
                <a:extLst>
                  <a:ext uri="{FF2B5EF4-FFF2-40B4-BE49-F238E27FC236}">
                    <a16:creationId xmlns:a16="http://schemas.microsoft.com/office/drawing/2014/main" id="{670D8A12-B201-19D5-7D20-A2D857258CE0}"/>
                  </a:ext>
                </a:extLst>
              </p:cNvPr>
              <p:cNvSpPr txBox="1">
                <a:spLocks noRot="1" noChangeAspect="1" noMove="1" noResize="1" noEditPoints="1" noAdjustHandles="1" noChangeArrowheads="1" noChangeShapeType="1" noTextEdit="1"/>
              </p:cNvSpPr>
              <p:nvPr/>
            </p:nvSpPr>
            <p:spPr>
              <a:xfrm>
                <a:off x="2299138" y="1676328"/>
                <a:ext cx="1061637" cy="307777"/>
              </a:xfrm>
              <a:prstGeom prst="rect">
                <a:avLst/>
              </a:prstGeom>
              <a:blipFill>
                <a:blip r:embed="rId3"/>
                <a:stretch>
                  <a:fillRect l="-5172" r="-7471" b="-4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18FAD0A9-14A9-F22B-A0CC-B13326739DAB}"/>
                  </a:ext>
                </a:extLst>
              </p:cNvPr>
              <p:cNvSpPr txBox="1"/>
              <p:nvPr/>
            </p:nvSpPr>
            <p:spPr>
              <a:xfrm>
                <a:off x="1787947" y="2788896"/>
                <a:ext cx="194386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𝑦</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2</m:t>
                          </m:r>
                        </m:sub>
                      </m:sSub>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r>
                        <a:rPr kumimoji="1" lang="en-US" altLang="ja-JP" sz="2000" b="0" i="1" smtClean="0">
                          <a:latin typeface="Cambria Math" panose="02040503050406030204" pitchFamily="18" charset="0"/>
                        </a:rPr>
                        <m:t>+</m:t>
                      </m:r>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𝑤</m:t>
                          </m:r>
                        </m:e>
                        <m:sub>
                          <m:r>
                            <a:rPr kumimoji="1" lang="en-US" altLang="ja-JP" sz="2000" i="1">
                              <a:latin typeface="Cambria Math" panose="02040503050406030204" pitchFamily="18" charset="0"/>
                            </a:rPr>
                            <m:t>1</m:t>
                          </m:r>
                        </m:sub>
                      </m:sSub>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𝑥</m:t>
                          </m:r>
                        </m:e>
                        <m:sub>
                          <m:r>
                            <a:rPr kumimoji="1" lang="en-US" altLang="ja-JP" sz="2000" i="1">
                              <a:latin typeface="Cambria Math" panose="02040503050406030204" pitchFamily="18" charset="0"/>
                            </a:rPr>
                            <m:t>1</m:t>
                          </m:r>
                        </m:sub>
                      </m:sSub>
                    </m:oMath>
                  </m:oMathPara>
                </a14:m>
                <a:endParaRPr kumimoji="1" lang="ja-JP" altLang="en-US" sz="2000" dirty="0"/>
              </a:p>
            </p:txBody>
          </p:sp>
        </mc:Choice>
        <mc:Fallback xmlns="">
          <p:sp>
            <p:nvSpPr>
              <p:cNvPr id="18" name="テキスト ボックス 17">
                <a:extLst>
                  <a:ext uri="{FF2B5EF4-FFF2-40B4-BE49-F238E27FC236}">
                    <a16:creationId xmlns:a16="http://schemas.microsoft.com/office/drawing/2014/main" id="{18FAD0A9-14A9-F22B-A0CC-B13326739DAB}"/>
                  </a:ext>
                </a:extLst>
              </p:cNvPr>
              <p:cNvSpPr txBox="1">
                <a:spLocks noRot="1" noChangeAspect="1" noMove="1" noResize="1" noEditPoints="1" noAdjustHandles="1" noChangeArrowheads="1" noChangeShapeType="1" noTextEdit="1"/>
              </p:cNvSpPr>
              <p:nvPr/>
            </p:nvSpPr>
            <p:spPr>
              <a:xfrm>
                <a:off x="1787947" y="2788896"/>
                <a:ext cx="1943865" cy="307777"/>
              </a:xfrm>
              <a:prstGeom prst="rect">
                <a:avLst/>
              </a:prstGeom>
              <a:blipFill>
                <a:blip r:embed="rId4"/>
                <a:stretch>
                  <a:fillRect l="-2821" r="-940" b="-27451"/>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2248C7C3-EA93-FA0A-848F-07EA48F38019}"/>
              </a:ext>
            </a:extLst>
          </p:cNvPr>
          <p:cNvSpPr txBox="1"/>
          <p:nvPr/>
        </p:nvSpPr>
        <p:spPr>
          <a:xfrm>
            <a:off x="488686" y="2838905"/>
            <a:ext cx="820738" cy="246221"/>
          </a:xfrm>
          <a:prstGeom prst="rect">
            <a:avLst/>
          </a:prstGeom>
          <a:noFill/>
        </p:spPr>
        <p:txBody>
          <a:bodyPr wrap="none" lIns="0" tIns="0" rIns="0" bIns="0" rtlCol="0">
            <a:spAutoFit/>
          </a:bodyPr>
          <a:lstStyle/>
          <a:p>
            <a:r>
              <a:rPr kumimoji="1" lang="ja-JP" altLang="en-US" sz="1600" dirty="0"/>
              <a:t>重回帰：</a:t>
            </a:r>
          </a:p>
        </p:txBody>
      </p:sp>
      <p:sp>
        <p:nvSpPr>
          <p:cNvPr id="21" name="テキスト ボックス 20">
            <a:extLst>
              <a:ext uri="{FF2B5EF4-FFF2-40B4-BE49-F238E27FC236}">
                <a16:creationId xmlns:a16="http://schemas.microsoft.com/office/drawing/2014/main" id="{AC10E081-C0C5-755A-F0B4-C10118797551}"/>
              </a:ext>
            </a:extLst>
          </p:cNvPr>
          <p:cNvSpPr txBox="1"/>
          <p:nvPr/>
        </p:nvSpPr>
        <p:spPr>
          <a:xfrm>
            <a:off x="488686" y="4011258"/>
            <a:ext cx="1873911" cy="246221"/>
          </a:xfrm>
          <a:prstGeom prst="rect">
            <a:avLst/>
          </a:prstGeom>
          <a:noFill/>
        </p:spPr>
        <p:txBody>
          <a:bodyPr wrap="none" lIns="0" tIns="0" rIns="0" bIns="0" rtlCol="0">
            <a:spAutoFit/>
          </a:bodyPr>
          <a:lstStyle/>
          <a:p>
            <a:r>
              <a:rPr kumimoji="1" lang="ja-JP" altLang="en-US" sz="1600" dirty="0"/>
              <a:t>ニューラルネットワーク：</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B633E20-C21C-5C27-A8B1-3D2CA92BBF9B}"/>
                  </a:ext>
                </a:extLst>
              </p:cNvPr>
              <p:cNvSpPr txBox="1"/>
              <p:nvPr/>
            </p:nvSpPr>
            <p:spPr>
              <a:xfrm>
                <a:off x="2392965" y="3956564"/>
                <a:ext cx="27206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𝑦</m:t>
                      </m:r>
                      <m:r>
                        <a:rPr kumimoji="1" lang="en-US" altLang="ja-JP" sz="2000" b="0" i="1" smtClean="0">
                          <a:latin typeface="Cambria Math" panose="02040503050406030204" pitchFamily="18" charset="0"/>
                        </a:rPr>
                        <m:t>=</m:t>
                      </m:r>
                      <m:r>
                        <m:rPr>
                          <m:sty m:val="p"/>
                        </m:rPr>
                        <a:rPr kumimoji="1" lang="en-US" altLang="ja-JP" sz="2000" b="0" i="0" smtClean="0">
                          <a:latin typeface="Cambria Math" panose="02040503050406030204" pitchFamily="18" charset="0"/>
                        </a:rPr>
                        <m:t>tanh</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2</m:t>
                          </m:r>
                        </m:sub>
                      </m:sSub>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r>
                        <a:rPr kumimoji="1" lang="en-US" altLang="ja-JP" sz="2000" b="0" i="1" smtClean="0">
                          <a:latin typeface="Cambria Math" panose="02040503050406030204" pitchFamily="18" charset="0"/>
                        </a:rPr>
                        <m:t>+</m:t>
                      </m:r>
                      <m:sSub>
                        <m:sSubPr>
                          <m:ctrlPr>
                            <a:rPr kumimoji="1" lang="en-US" altLang="ja-JP" sz="2000" i="1">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i="1">
                              <a:latin typeface="Cambria Math" panose="02040503050406030204" pitchFamily="18" charset="0"/>
                            </a:rPr>
                            <m:t>1</m:t>
                          </m:r>
                        </m:sub>
                      </m:sSub>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𝑥</m:t>
                          </m:r>
                        </m:e>
                        <m:sub>
                          <m:r>
                            <a:rPr kumimoji="1" lang="en-US" altLang="ja-JP" sz="2000" i="1">
                              <a:latin typeface="Cambria Math" panose="02040503050406030204" pitchFamily="18" charset="0"/>
                            </a:rPr>
                            <m:t>1</m:t>
                          </m:r>
                        </m:sub>
                      </m:sSub>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22" name="テキスト ボックス 21">
                <a:extLst>
                  <a:ext uri="{FF2B5EF4-FFF2-40B4-BE49-F238E27FC236}">
                    <a16:creationId xmlns:a16="http://schemas.microsoft.com/office/drawing/2014/main" id="{2B633E20-C21C-5C27-A8B1-3D2CA92BBF9B}"/>
                  </a:ext>
                </a:extLst>
              </p:cNvPr>
              <p:cNvSpPr txBox="1">
                <a:spLocks noRot="1" noChangeAspect="1" noMove="1" noResize="1" noEditPoints="1" noAdjustHandles="1" noChangeArrowheads="1" noChangeShapeType="1" noTextEdit="1"/>
              </p:cNvSpPr>
              <p:nvPr/>
            </p:nvSpPr>
            <p:spPr>
              <a:xfrm>
                <a:off x="2392965" y="3956564"/>
                <a:ext cx="2720681" cy="307777"/>
              </a:xfrm>
              <a:prstGeom prst="rect">
                <a:avLst/>
              </a:prstGeom>
              <a:blipFill>
                <a:blip r:embed="rId5"/>
                <a:stretch>
                  <a:fillRect l="-673" r="-1794" b="-37255"/>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6AC9490C-1754-4888-A388-8D3DC2B18CAF}"/>
              </a:ext>
            </a:extLst>
          </p:cNvPr>
          <p:cNvSpPr txBox="1"/>
          <p:nvPr/>
        </p:nvSpPr>
        <p:spPr>
          <a:xfrm>
            <a:off x="2919891" y="2302826"/>
            <a:ext cx="1623842" cy="246221"/>
          </a:xfrm>
          <a:prstGeom prst="rect">
            <a:avLst/>
          </a:prstGeom>
          <a:noFill/>
        </p:spPr>
        <p:txBody>
          <a:bodyPr wrap="none" lIns="0" tIns="0" rIns="0" bIns="0" rtlCol="0">
            <a:spAutoFit/>
          </a:bodyPr>
          <a:lstStyle/>
          <a:p>
            <a:r>
              <a:rPr kumimoji="1" lang="ja-JP" altLang="en-US" sz="1600" b="1" dirty="0">
                <a:solidFill>
                  <a:schemeClr val="accent1"/>
                </a:solidFill>
              </a:rPr>
              <a:t>非定数関数の合成</a:t>
            </a:r>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771CC73F-9455-636F-F667-90CDDDF2D804}"/>
                  </a:ext>
                </a:extLst>
              </p:cNvPr>
              <p:cNvSpPr txBox="1"/>
              <p:nvPr/>
            </p:nvSpPr>
            <p:spPr>
              <a:xfrm>
                <a:off x="869159" y="4936664"/>
                <a:ext cx="3127227" cy="11948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𝑦</m:t>
                      </m:r>
                      <m:r>
                        <a:rPr kumimoji="1" lang="en-US" altLang="ja-JP" sz="2000" b="0" i="1" smtClean="0">
                          <a:latin typeface="Cambria Math" panose="02040503050406030204" pitchFamily="18" charset="0"/>
                        </a:rPr>
                        <m:t>=</m:t>
                      </m:r>
                      <m:d>
                        <m:dPr>
                          <m:begChr m:val="{"/>
                          <m:endChr m:val=""/>
                          <m:ctrlPr>
                            <a:rPr kumimoji="1" lang="en-US" altLang="ja-JP" sz="2000" b="0" i="1" smtClean="0">
                              <a:latin typeface="Cambria Math" panose="02040503050406030204" pitchFamily="18" charset="0"/>
                            </a:rPr>
                          </m:ctrlPr>
                        </m:dPr>
                        <m:e>
                          <m:m>
                            <m:mPr>
                              <m:mcs>
                                <m:mc>
                                  <m:mcPr>
                                    <m:count m:val="1"/>
                                    <m:mcJc m:val="center"/>
                                  </m:mcPr>
                                </m:mc>
                              </m:mcs>
                              <m:ctrlPr>
                                <a:rPr kumimoji="1" lang="en-US" altLang="ja-JP" sz="2000" b="0" i="1" smtClean="0">
                                  <a:latin typeface="Cambria Math" panose="02040503050406030204" pitchFamily="18" charset="0"/>
                                </a:rPr>
                              </m:ctrlPr>
                            </m:mPr>
                            <m:mr>
                              <m:e>
                                <m:r>
                                  <m:rPr>
                                    <m:brk m:alnAt="7"/>
                                  </m:rPr>
                                  <a:rPr kumimoji="1" lang="en-US" altLang="ja-JP" sz="2000" b="0" i="1" smtClean="0">
                                    <a:latin typeface="Cambria Math" panose="02040503050406030204" pitchFamily="18" charset="0"/>
                                  </a:rPr>
                                  <m:t>5</m:t>
                                </m:r>
                                <m:r>
                                  <a:rPr kumimoji="1" lang="en-US" altLang="ja-JP" sz="2000" b="0" i="1" smtClean="0">
                                    <a:latin typeface="Cambria Math" panose="02040503050406030204" pitchFamily="18" charset="0"/>
                                  </a:rPr>
                                  <m:t>;           </m:t>
                                </m:r>
                                <m: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rPr>
                                  <m:t>≤1</m:t>
                                </m:r>
                              </m:e>
                            </m:mr>
                            <m:mr>
                              <m:e>
                                <m:r>
                                  <a:rPr kumimoji="1" lang="en-US" altLang="ja-JP" sz="2000" b="0" i="1" smtClean="0">
                                    <a:latin typeface="Cambria Math" panose="02040503050406030204" pitchFamily="18" charset="0"/>
                                  </a:rPr>
                                  <m:t>1;   1&lt;</m:t>
                                </m:r>
                                <m: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rPr>
                                  <m:t>≤2</m:t>
                                </m:r>
                              </m:e>
                            </m:mr>
                            <m:mr>
                              <m:e>
                                <m:m>
                                  <m:mPr>
                                    <m:mcs>
                                      <m:mc>
                                        <m:mcPr>
                                          <m:count m:val="1"/>
                                          <m:mcJc m:val="center"/>
                                        </m:mcPr>
                                      </m:mc>
                                    </m:mcs>
                                    <m:ctrlPr>
                                      <a:rPr kumimoji="1" lang="en-US" altLang="ja-JP" sz="2000" b="0" i="1" smtClean="0">
                                        <a:latin typeface="Cambria Math" panose="02040503050406030204" pitchFamily="18" charset="0"/>
                                      </a:rPr>
                                    </m:ctrlPr>
                                  </m:mPr>
                                  <m:mr>
                                    <m:e>
                                      <m:r>
                                        <m:rPr>
                                          <m:brk m:alnAt="7"/>
                                        </m:rPr>
                                        <a:rPr kumimoji="1" lang="en-US" altLang="ja-JP" sz="2000" b="0" i="1" smtClean="0">
                                          <a:latin typeface="Cambria Math" panose="02040503050406030204" pitchFamily="18" charset="0"/>
                                        </a:rPr>
                                        <m:t>6</m:t>
                                      </m:r>
                                      <m:r>
                                        <a:rPr kumimoji="1" lang="en-US" altLang="ja-JP" sz="2000" b="0" i="1" smtClean="0">
                                          <a:latin typeface="Cambria Math" panose="02040503050406030204" pitchFamily="18" charset="0"/>
                                        </a:rPr>
                                        <m:t>;  2&lt;</m:t>
                                      </m:r>
                                      <m: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rPr>
                                        <m:t>≤3</m:t>
                                      </m:r>
                                    </m:e>
                                  </m:mr>
                                  <m:mr>
                                    <m:e>
                                      <m:r>
                                        <a:rPr kumimoji="1" lang="en-US" altLang="ja-JP" sz="2000" b="0" i="1" smtClean="0">
                                          <a:latin typeface="Cambria Math" panose="02040503050406030204" pitchFamily="18" charset="0"/>
                                        </a:rPr>
                                        <m:t>3;           3&lt;</m:t>
                                      </m:r>
                                      <m:r>
                                        <a:rPr kumimoji="1" lang="en-US" altLang="ja-JP" sz="2000" b="0" i="1" smtClean="0">
                                          <a:latin typeface="Cambria Math" panose="02040503050406030204" pitchFamily="18" charset="0"/>
                                        </a:rPr>
                                        <m:t>𝑥</m:t>
                                      </m:r>
                                    </m:e>
                                  </m:mr>
                                </m:m>
                              </m:e>
                            </m:mr>
                          </m:m>
                        </m:e>
                      </m:d>
                    </m:oMath>
                  </m:oMathPara>
                </a14:m>
                <a:endParaRPr kumimoji="1" lang="ja-JP" altLang="en-US" sz="2000" dirty="0"/>
              </a:p>
            </p:txBody>
          </p:sp>
        </mc:Choice>
        <mc:Fallback xmlns="">
          <p:sp>
            <p:nvSpPr>
              <p:cNvPr id="24" name="テキスト ボックス 23">
                <a:extLst>
                  <a:ext uri="{FF2B5EF4-FFF2-40B4-BE49-F238E27FC236}">
                    <a16:creationId xmlns:a16="http://schemas.microsoft.com/office/drawing/2014/main" id="{771CC73F-9455-636F-F667-90CDDDF2D804}"/>
                  </a:ext>
                </a:extLst>
              </p:cNvPr>
              <p:cNvSpPr txBox="1">
                <a:spLocks noRot="1" noChangeAspect="1" noMove="1" noResize="1" noEditPoints="1" noAdjustHandles="1" noChangeArrowheads="1" noChangeShapeType="1" noTextEdit="1"/>
              </p:cNvSpPr>
              <p:nvPr/>
            </p:nvSpPr>
            <p:spPr>
              <a:xfrm>
                <a:off x="869159" y="4936664"/>
                <a:ext cx="3127227" cy="1194879"/>
              </a:xfrm>
              <a:prstGeom prst="rect">
                <a:avLst/>
              </a:prstGeom>
              <a:blipFill>
                <a:blip r:embed="rId6"/>
                <a:stretch>
                  <a:fillRect/>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8C17CC02-389D-7203-D022-2C14226DAE25}"/>
              </a:ext>
            </a:extLst>
          </p:cNvPr>
          <p:cNvSpPr txBox="1"/>
          <p:nvPr/>
        </p:nvSpPr>
        <p:spPr>
          <a:xfrm>
            <a:off x="2919891" y="4463292"/>
            <a:ext cx="1806585" cy="246221"/>
          </a:xfrm>
          <a:prstGeom prst="rect">
            <a:avLst/>
          </a:prstGeom>
          <a:noFill/>
        </p:spPr>
        <p:txBody>
          <a:bodyPr wrap="none" lIns="0" tIns="0" rIns="0" bIns="0" rtlCol="0">
            <a:spAutoFit/>
          </a:bodyPr>
          <a:lstStyle/>
          <a:p>
            <a:r>
              <a:rPr kumimoji="1" lang="en-US" altLang="ja-JP" sz="1600" b="1" dirty="0">
                <a:solidFill>
                  <a:schemeClr val="accent1"/>
                </a:solidFill>
              </a:rPr>
              <a:t>If-Then</a:t>
            </a:r>
            <a:r>
              <a:rPr kumimoji="1" lang="ja-JP" altLang="en-US" sz="1600" b="1" dirty="0">
                <a:solidFill>
                  <a:schemeClr val="accent1"/>
                </a:solidFill>
              </a:rPr>
              <a:t>ルールの合成</a:t>
            </a:r>
          </a:p>
        </p:txBody>
      </p:sp>
      <p:sp>
        <p:nvSpPr>
          <p:cNvPr id="28" name="フローチャート: 処理 27">
            <a:extLst>
              <a:ext uri="{FF2B5EF4-FFF2-40B4-BE49-F238E27FC236}">
                <a16:creationId xmlns:a16="http://schemas.microsoft.com/office/drawing/2014/main" id="{4F2891BE-D282-5227-E822-6240FC3D446F}"/>
              </a:ext>
            </a:extLst>
          </p:cNvPr>
          <p:cNvSpPr/>
          <p:nvPr/>
        </p:nvSpPr>
        <p:spPr>
          <a:xfrm>
            <a:off x="5766917" y="1603650"/>
            <a:ext cx="1759792" cy="49863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ツリー構造</a:t>
            </a:r>
          </a:p>
        </p:txBody>
      </p:sp>
      <p:sp>
        <p:nvSpPr>
          <p:cNvPr id="67" name="フローチャート: 処理 66">
            <a:extLst>
              <a:ext uri="{FF2B5EF4-FFF2-40B4-BE49-F238E27FC236}">
                <a16:creationId xmlns:a16="http://schemas.microsoft.com/office/drawing/2014/main" id="{D184A8C7-E284-8483-1AC0-B21EC19BA790}"/>
              </a:ext>
            </a:extLst>
          </p:cNvPr>
          <p:cNvSpPr/>
          <p:nvPr/>
        </p:nvSpPr>
        <p:spPr>
          <a:xfrm>
            <a:off x="5766917" y="3592768"/>
            <a:ext cx="1759792" cy="49863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データ空間</a:t>
            </a:r>
          </a:p>
        </p:txBody>
      </p:sp>
      <mc:AlternateContent xmlns:mc="http://schemas.openxmlformats.org/markup-compatibility/2006" xmlns:a14="http://schemas.microsoft.com/office/drawing/2010/main">
        <mc:Choice Requires="a14">
          <p:sp>
            <p:nvSpPr>
              <p:cNvPr id="68" name="フローチャート: 処理 67">
                <a:extLst>
                  <a:ext uri="{FF2B5EF4-FFF2-40B4-BE49-F238E27FC236}">
                    <a16:creationId xmlns:a16="http://schemas.microsoft.com/office/drawing/2014/main" id="{38B298F8-0EEB-808D-01FF-341946483755}"/>
                  </a:ext>
                </a:extLst>
              </p:cNvPr>
              <p:cNvSpPr/>
              <p:nvPr/>
            </p:nvSpPr>
            <p:spPr>
              <a:xfrm>
                <a:off x="9542087" y="1120102"/>
                <a:ext cx="938069" cy="372430"/>
              </a:xfrm>
              <a:prstGeom prst="flowChartProcess">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1800" b="0" i="1" smtClean="0">
                          <a:solidFill>
                            <a:schemeClr val="tx1"/>
                          </a:solidFill>
                          <a:latin typeface="Cambria Math" panose="02040503050406030204" pitchFamily="18" charset="0"/>
                        </a:rPr>
                        <m:t>𝑦</m:t>
                      </m:r>
                      <m:r>
                        <a:rPr kumimoji="1" lang="en-US" altLang="ja-JP" sz="1800" b="0" i="1" smtClean="0">
                          <a:solidFill>
                            <a:schemeClr val="tx1"/>
                          </a:solidFill>
                          <a:latin typeface="Cambria Math" panose="02040503050406030204" pitchFamily="18" charset="0"/>
                        </a:rPr>
                        <m:t>=3.5</m:t>
                      </m:r>
                    </m:oMath>
                  </m:oMathPara>
                </a14:m>
                <a:endParaRPr kumimoji="1" lang="ja-JP" altLang="en-US" dirty="0">
                  <a:solidFill>
                    <a:schemeClr val="tx1"/>
                  </a:solidFill>
                </a:endParaRPr>
              </a:p>
            </p:txBody>
          </p:sp>
        </mc:Choice>
        <mc:Fallback xmlns="">
          <p:sp>
            <p:nvSpPr>
              <p:cNvPr id="68" name="フローチャート: 処理 67">
                <a:extLst>
                  <a:ext uri="{FF2B5EF4-FFF2-40B4-BE49-F238E27FC236}">
                    <a16:creationId xmlns:a16="http://schemas.microsoft.com/office/drawing/2014/main" id="{38B298F8-0EEB-808D-01FF-341946483755}"/>
                  </a:ext>
                </a:extLst>
              </p:cNvPr>
              <p:cNvSpPr>
                <a:spLocks noRot="1" noChangeAspect="1" noMove="1" noResize="1" noEditPoints="1" noAdjustHandles="1" noChangeArrowheads="1" noChangeShapeType="1" noTextEdit="1"/>
              </p:cNvSpPr>
              <p:nvPr/>
            </p:nvSpPr>
            <p:spPr>
              <a:xfrm>
                <a:off x="9542087" y="1120102"/>
                <a:ext cx="938069" cy="372430"/>
              </a:xfrm>
              <a:prstGeom prst="flowChartProcess">
                <a:avLst/>
              </a:prstGeom>
              <a:blipFill>
                <a:blip r:embed="rId7"/>
                <a:stretch>
                  <a:fillRect l="-641" b="-63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フローチャート: 処理 69">
                <a:extLst>
                  <a:ext uri="{FF2B5EF4-FFF2-40B4-BE49-F238E27FC236}">
                    <a16:creationId xmlns:a16="http://schemas.microsoft.com/office/drawing/2014/main" id="{FDE2A4A6-A9F7-7C99-ACBB-7D37999644F6}"/>
                  </a:ext>
                </a:extLst>
              </p:cNvPr>
              <p:cNvSpPr/>
              <p:nvPr/>
            </p:nvSpPr>
            <p:spPr>
              <a:xfrm>
                <a:off x="8355372" y="1719575"/>
                <a:ext cx="1135064" cy="372430"/>
              </a:xfrm>
              <a:prstGeom prst="flowChartProcess">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1800" b="0" i="1" smtClean="0">
                          <a:solidFill>
                            <a:schemeClr val="tx1"/>
                          </a:solidFill>
                          <a:latin typeface="Cambria Math" panose="02040503050406030204" pitchFamily="18" charset="0"/>
                        </a:rPr>
                        <m:t>𝑦</m:t>
                      </m:r>
                      <m:r>
                        <a:rPr kumimoji="1" lang="en-US" altLang="ja-JP" sz="1800" b="0" i="1" smtClean="0">
                          <a:solidFill>
                            <a:schemeClr val="tx1"/>
                          </a:solidFill>
                          <a:latin typeface="Cambria Math" panose="02040503050406030204" pitchFamily="18" charset="0"/>
                        </a:rPr>
                        <m:t>=2</m:t>
                      </m:r>
                    </m:oMath>
                  </m:oMathPara>
                </a14:m>
                <a:endParaRPr kumimoji="1" lang="ja-JP" altLang="en-US" dirty="0">
                  <a:solidFill>
                    <a:schemeClr val="tx1"/>
                  </a:solidFill>
                </a:endParaRPr>
              </a:p>
            </p:txBody>
          </p:sp>
        </mc:Choice>
        <mc:Fallback xmlns="">
          <p:sp>
            <p:nvSpPr>
              <p:cNvPr id="70" name="フローチャート: 処理 69">
                <a:extLst>
                  <a:ext uri="{FF2B5EF4-FFF2-40B4-BE49-F238E27FC236}">
                    <a16:creationId xmlns:a16="http://schemas.microsoft.com/office/drawing/2014/main" id="{FDE2A4A6-A9F7-7C99-ACBB-7D37999644F6}"/>
                  </a:ext>
                </a:extLst>
              </p:cNvPr>
              <p:cNvSpPr>
                <a:spLocks noRot="1" noChangeAspect="1" noMove="1" noResize="1" noEditPoints="1" noAdjustHandles="1" noChangeArrowheads="1" noChangeShapeType="1" noTextEdit="1"/>
              </p:cNvSpPr>
              <p:nvPr/>
            </p:nvSpPr>
            <p:spPr>
              <a:xfrm>
                <a:off x="8355372" y="1719575"/>
                <a:ext cx="1135064" cy="372430"/>
              </a:xfrm>
              <a:prstGeom prst="flowChartProcess">
                <a:avLst/>
              </a:prstGeom>
              <a:blipFill>
                <a:blip r:embed="rId8"/>
                <a:stretch>
                  <a:fillRect b="-63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フローチャート: 処理 70">
                <a:extLst>
                  <a:ext uri="{FF2B5EF4-FFF2-40B4-BE49-F238E27FC236}">
                    <a16:creationId xmlns:a16="http://schemas.microsoft.com/office/drawing/2014/main" id="{4BC63F03-25A9-4AA8-9ADF-DD15EE45FCED}"/>
                  </a:ext>
                </a:extLst>
              </p:cNvPr>
              <p:cNvSpPr/>
              <p:nvPr/>
            </p:nvSpPr>
            <p:spPr>
              <a:xfrm>
                <a:off x="10539790" y="1719575"/>
                <a:ext cx="1031876" cy="372430"/>
              </a:xfrm>
              <a:prstGeom prst="flowChartProcess">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1800" b="0" i="1" smtClean="0">
                          <a:solidFill>
                            <a:schemeClr val="tx1"/>
                          </a:solidFill>
                          <a:latin typeface="Cambria Math" panose="02040503050406030204" pitchFamily="18" charset="0"/>
                        </a:rPr>
                        <m:t>𝑦</m:t>
                      </m:r>
                      <m:r>
                        <a:rPr kumimoji="1" lang="en-US" altLang="ja-JP" sz="1800" b="0" i="1" smtClean="0">
                          <a:solidFill>
                            <a:schemeClr val="tx1"/>
                          </a:solidFill>
                          <a:latin typeface="Cambria Math" panose="02040503050406030204" pitchFamily="18" charset="0"/>
                        </a:rPr>
                        <m:t>=5</m:t>
                      </m:r>
                    </m:oMath>
                  </m:oMathPara>
                </a14:m>
                <a:endParaRPr kumimoji="1" lang="ja-JP" altLang="en-US" dirty="0">
                  <a:solidFill>
                    <a:schemeClr val="tx1"/>
                  </a:solidFill>
                </a:endParaRPr>
              </a:p>
            </p:txBody>
          </p:sp>
        </mc:Choice>
        <mc:Fallback xmlns="">
          <p:sp>
            <p:nvSpPr>
              <p:cNvPr id="71" name="フローチャート: 処理 70">
                <a:extLst>
                  <a:ext uri="{FF2B5EF4-FFF2-40B4-BE49-F238E27FC236}">
                    <a16:creationId xmlns:a16="http://schemas.microsoft.com/office/drawing/2014/main" id="{4BC63F03-25A9-4AA8-9ADF-DD15EE45FCED}"/>
                  </a:ext>
                </a:extLst>
              </p:cNvPr>
              <p:cNvSpPr>
                <a:spLocks noRot="1" noChangeAspect="1" noMove="1" noResize="1" noEditPoints="1" noAdjustHandles="1" noChangeArrowheads="1" noChangeShapeType="1" noTextEdit="1"/>
              </p:cNvSpPr>
              <p:nvPr/>
            </p:nvSpPr>
            <p:spPr>
              <a:xfrm>
                <a:off x="10539790" y="1719575"/>
                <a:ext cx="1031876" cy="372430"/>
              </a:xfrm>
              <a:prstGeom prst="flowChartProcess">
                <a:avLst/>
              </a:prstGeom>
              <a:blipFill>
                <a:blip r:embed="rId9"/>
                <a:stretch>
                  <a:fillRect b="-6349"/>
                </a:stretch>
              </a:blipFill>
            </p:spPr>
            <p:txBody>
              <a:bodyPr/>
              <a:lstStyle/>
              <a:p>
                <a:r>
                  <a:rPr lang="ja-JP" altLang="en-US">
                    <a:noFill/>
                  </a:rPr>
                  <a:t> </a:t>
                </a:r>
              </a:p>
            </p:txBody>
          </p:sp>
        </mc:Fallback>
      </mc:AlternateContent>
      <p:cxnSp>
        <p:nvCxnSpPr>
          <p:cNvPr id="76" name="コネクタ: カギ線 75">
            <a:extLst>
              <a:ext uri="{FF2B5EF4-FFF2-40B4-BE49-F238E27FC236}">
                <a16:creationId xmlns:a16="http://schemas.microsoft.com/office/drawing/2014/main" id="{6FE5D200-38B2-82BC-CA28-BE8C0C4D3DB3}"/>
              </a:ext>
            </a:extLst>
          </p:cNvPr>
          <p:cNvCxnSpPr>
            <a:stCxn id="68" idx="2"/>
            <a:endCxn id="70" idx="0"/>
          </p:cNvCxnSpPr>
          <p:nvPr/>
        </p:nvCxnSpPr>
        <p:spPr>
          <a:xfrm rot="5400000">
            <a:off x="9353492" y="1061944"/>
            <a:ext cx="227043" cy="1088218"/>
          </a:xfrm>
          <a:prstGeom prst="bentConnector3">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コネクタ: カギ線 76">
            <a:extLst>
              <a:ext uri="{FF2B5EF4-FFF2-40B4-BE49-F238E27FC236}">
                <a16:creationId xmlns:a16="http://schemas.microsoft.com/office/drawing/2014/main" id="{AFF9CF9F-23FF-8D42-90EC-9D0E62E96CE5}"/>
              </a:ext>
            </a:extLst>
          </p:cNvPr>
          <p:cNvCxnSpPr>
            <a:cxnSpLocks/>
            <a:stCxn id="68" idx="2"/>
            <a:endCxn id="71" idx="0"/>
          </p:cNvCxnSpPr>
          <p:nvPr/>
        </p:nvCxnSpPr>
        <p:spPr>
          <a:xfrm rot="16200000" flipH="1">
            <a:off x="10419904" y="1083750"/>
            <a:ext cx="227043" cy="1044606"/>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フローチャート: 処理 80">
            <a:extLst>
              <a:ext uri="{FF2B5EF4-FFF2-40B4-BE49-F238E27FC236}">
                <a16:creationId xmlns:a16="http://schemas.microsoft.com/office/drawing/2014/main" id="{3CA64459-3AFF-5D55-523C-FCEF949B2D55}"/>
              </a:ext>
            </a:extLst>
          </p:cNvPr>
          <p:cNvSpPr/>
          <p:nvPr/>
        </p:nvSpPr>
        <p:spPr>
          <a:xfrm>
            <a:off x="256479" y="1609248"/>
            <a:ext cx="1759792" cy="49863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数理モデル</a:t>
            </a:r>
          </a:p>
        </p:txBody>
      </p:sp>
      <mc:AlternateContent xmlns:mc="http://schemas.openxmlformats.org/markup-compatibility/2006" xmlns:a14="http://schemas.microsoft.com/office/drawing/2010/main">
        <mc:Choice Requires="a14">
          <p:sp>
            <p:nvSpPr>
              <p:cNvPr id="84" name="フローチャート: 処理 83">
                <a:extLst>
                  <a:ext uri="{FF2B5EF4-FFF2-40B4-BE49-F238E27FC236}">
                    <a16:creationId xmlns:a16="http://schemas.microsoft.com/office/drawing/2014/main" id="{5F78D7DC-A421-390F-C360-CF77594AAD98}"/>
                  </a:ext>
                </a:extLst>
              </p:cNvPr>
              <p:cNvSpPr/>
              <p:nvPr/>
            </p:nvSpPr>
            <p:spPr>
              <a:xfrm>
                <a:off x="7627812" y="2295241"/>
                <a:ext cx="1135064" cy="372430"/>
              </a:xfrm>
              <a:prstGeom prst="flowChartProcess">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1800" b="0" i="1" smtClean="0">
                          <a:solidFill>
                            <a:schemeClr val="tx1"/>
                          </a:solidFill>
                          <a:latin typeface="Cambria Math" panose="02040503050406030204" pitchFamily="18" charset="0"/>
                        </a:rPr>
                        <m:t>𝑦</m:t>
                      </m:r>
                      <m:r>
                        <a:rPr kumimoji="1" lang="en-US" altLang="ja-JP" sz="1800" b="0" i="1" smtClean="0">
                          <a:solidFill>
                            <a:schemeClr val="tx1"/>
                          </a:solidFill>
                          <a:latin typeface="Cambria Math" panose="02040503050406030204" pitchFamily="18" charset="0"/>
                        </a:rPr>
                        <m:t>=4</m:t>
                      </m:r>
                    </m:oMath>
                  </m:oMathPara>
                </a14:m>
                <a:endParaRPr kumimoji="1" lang="ja-JP" altLang="en-US" dirty="0">
                  <a:solidFill>
                    <a:schemeClr val="tx1"/>
                  </a:solidFill>
                </a:endParaRPr>
              </a:p>
            </p:txBody>
          </p:sp>
        </mc:Choice>
        <mc:Fallback xmlns="">
          <p:sp>
            <p:nvSpPr>
              <p:cNvPr id="84" name="フローチャート: 処理 83">
                <a:extLst>
                  <a:ext uri="{FF2B5EF4-FFF2-40B4-BE49-F238E27FC236}">
                    <a16:creationId xmlns:a16="http://schemas.microsoft.com/office/drawing/2014/main" id="{5F78D7DC-A421-390F-C360-CF77594AAD98}"/>
                  </a:ext>
                </a:extLst>
              </p:cNvPr>
              <p:cNvSpPr>
                <a:spLocks noRot="1" noChangeAspect="1" noMove="1" noResize="1" noEditPoints="1" noAdjustHandles="1" noChangeArrowheads="1" noChangeShapeType="1" noTextEdit="1"/>
              </p:cNvSpPr>
              <p:nvPr/>
            </p:nvSpPr>
            <p:spPr>
              <a:xfrm>
                <a:off x="7627812" y="2295241"/>
                <a:ext cx="1135064" cy="372430"/>
              </a:xfrm>
              <a:prstGeom prst="flowChartProcess">
                <a:avLst/>
              </a:prstGeom>
              <a:blipFill>
                <a:blip r:embed="rId10"/>
                <a:stretch>
                  <a:fillRect b="-6349"/>
                </a:stretch>
              </a:blipFill>
            </p:spPr>
            <p:txBody>
              <a:bodyPr/>
              <a:lstStyle/>
              <a:p>
                <a:r>
                  <a:rPr lang="ja-JP" altLang="en-US">
                    <a:noFill/>
                  </a:rPr>
                  <a:t> </a:t>
                </a:r>
              </a:p>
            </p:txBody>
          </p:sp>
        </mc:Fallback>
      </mc:AlternateContent>
      <p:cxnSp>
        <p:nvCxnSpPr>
          <p:cNvPr id="85" name="コネクタ: カギ線 84">
            <a:extLst>
              <a:ext uri="{FF2B5EF4-FFF2-40B4-BE49-F238E27FC236}">
                <a16:creationId xmlns:a16="http://schemas.microsoft.com/office/drawing/2014/main" id="{089576CB-0914-1561-3AD0-AFB2E877AF2B}"/>
              </a:ext>
            </a:extLst>
          </p:cNvPr>
          <p:cNvCxnSpPr>
            <a:cxnSpLocks/>
            <a:stCxn id="70" idx="2"/>
            <a:endCxn id="84" idx="0"/>
          </p:cNvCxnSpPr>
          <p:nvPr/>
        </p:nvCxnSpPr>
        <p:spPr>
          <a:xfrm rot="5400000">
            <a:off x="8457506" y="1829843"/>
            <a:ext cx="203236" cy="727560"/>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フローチャート: 処理 90">
                <a:extLst>
                  <a:ext uri="{FF2B5EF4-FFF2-40B4-BE49-F238E27FC236}">
                    <a16:creationId xmlns:a16="http://schemas.microsoft.com/office/drawing/2014/main" id="{E870C838-1A2A-EEAF-3019-C0B841ED5905}"/>
                  </a:ext>
                </a:extLst>
              </p:cNvPr>
              <p:cNvSpPr/>
              <p:nvPr/>
            </p:nvSpPr>
            <p:spPr>
              <a:xfrm>
                <a:off x="9090221" y="2295241"/>
                <a:ext cx="1135064" cy="372430"/>
              </a:xfrm>
              <a:prstGeom prst="flowChartProcess">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1800" b="0" i="1" smtClean="0">
                          <a:solidFill>
                            <a:schemeClr val="tx1"/>
                          </a:solidFill>
                          <a:latin typeface="Cambria Math" panose="02040503050406030204" pitchFamily="18" charset="0"/>
                        </a:rPr>
                        <m:t>𝑦</m:t>
                      </m:r>
                      <m:r>
                        <a:rPr kumimoji="1" lang="en-US" altLang="ja-JP" sz="1800" b="0" i="1" smtClean="0">
                          <a:solidFill>
                            <a:schemeClr val="tx1"/>
                          </a:solidFill>
                          <a:latin typeface="Cambria Math" panose="02040503050406030204" pitchFamily="18" charset="0"/>
                        </a:rPr>
                        <m:t>=1</m:t>
                      </m:r>
                    </m:oMath>
                  </m:oMathPara>
                </a14:m>
                <a:endParaRPr kumimoji="1" lang="ja-JP" altLang="en-US" dirty="0">
                  <a:solidFill>
                    <a:schemeClr val="tx1"/>
                  </a:solidFill>
                </a:endParaRPr>
              </a:p>
            </p:txBody>
          </p:sp>
        </mc:Choice>
        <mc:Fallback xmlns="">
          <p:sp>
            <p:nvSpPr>
              <p:cNvPr id="91" name="フローチャート: 処理 90">
                <a:extLst>
                  <a:ext uri="{FF2B5EF4-FFF2-40B4-BE49-F238E27FC236}">
                    <a16:creationId xmlns:a16="http://schemas.microsoft.com/office/drawing/2014/main" id="{E870C838-1A2A-EEAF-3019-C0B841ED5905}"/>
                  </a:ext>
                </a:extLst>
              </p:cNvPr>
              <p:cNvSpPr>
                <a:spLocks noRot="1" noChangeAspect="1" noMove="1" noResize="1" noEditPoints="1" noAdjustHandles="1" noChangeArrowheads="1" noChangeShapeType="1" noTextEdit="1"/>
              </p:cNvSpPr>
              <p:nvPr/>
            </p:nvSpPr>
            <p:spPr>
              <a:xfrm>
                <a:off x="9090221" y="2295241"/>
                <a:ext cx="1135064" cy="372430"/>
              </a:xfrm>
              <a:prstGeom prst="flowChartProcess">
                <a:avLst/>
              </a:prstGeom>
              <a:blipFill>
                <a:blip r:embed="rId11"/>
                <a:stretch>
                  <a:fillRect b="-6349"/>
                </a:stretch>
              </a:blipFill>
            </p:spPr>
            <p:txBody>
              <a:bodyPr/>
              <a:lstStyle/>
              <a:p>
                <a:r>
                  <a:rPr lang="ja-JP" altLang="en-US">
                    <a:noFill/>
                  </a:rPr>
                  <a:t> </a:t>
                </a:r>
              </a:p>
            </p:txBody>
          </p:sp>
        </mc:Fallback>
      </mc:AlternateContent>
      <p:cxnSp>
        <p:nvCxnSpPr>
          <p:cNvPr id="94" name="コネクタ: カギ線 93">
            <a:extLst>
              <a:ext uri="{FF2B5EF4-FFF2-40B4-BE49-F238E27FC236}">
                <a16:creationId xmlns:a16="http://schemas.microsoft.com/office/drawing/2014/main" id="{4599C5A6-C045-2833-98F2-FEE06F7AF8B4}"/>
              </a:ext>
            </a:extLst>
          </p:cNvPr>
          <p:cNvCxnSpPr>
            <a:cxnSpLocks/>
            <a:stCxn id="70" idx="2"/>
            <a:endCxn id="91" idx="0"/>
          </p:cNvCxnSpPr>
          <p:nvPr/>
        </p:nvCxnSpPr>
        <p:spPr>
          <a:xfrm rot="16200000" flipH="1">
            <a:off x="9188710" y="1826198"/>
            <a:ext cx="203236" cy="734849"/>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F3729D74-FF42-944A-FB89-EC7DDF13CDD7}"/>
                  </a:ext>
                </a:extLst>
              </p:cNvPr>
              <p:cNvSpPr txBox="1"/>
              <p:nvPr/>
            </p:nvSpPr>
            <p:spPr>
              <a:xfrm>
                <a:off x="10891525" y="1385080"/>
                <a:ext cx="415627" cy="184666"/>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solidFill>
                            <a:schemeClr val="accent4"/>
                          </a:solidFill>
                          <a:latin typeface="Cambria Math" panose="02040503050406030204" pitchFamily="18" charset="0"/>
                        </a:rPr>
                        <m:t>𝑥</m:t>
                      </m:r>
                      <m:r>
                        <a:rPr kumimoji="1" lang="en-US" altLang="ja-JP" sz="1200" b="0" i="1" smtClean="0">
                          <a:solidFill>
                            <a:schemeClr val="accent4"/>
                          </a:solidFill>
                          <a:latin typeface="Cambria Math" panose="02040503050406030204" pitchFamily="18" charset="0"/>
                        </a:rPr>
                        <m:t>≤1</m:t>
                      </m:r>
                    </m:oMath>
                  </m:oMathPara>
                </a14:m>
                <a:endParaRPr kumimoji="1" lang="ja-JP" altLang="en-US" sz="1200" dirty="0">
                  <a:solidFill>
                    <a:schemeClr val="accent4"/>
                  </a:solidFill>
                </a:endParaRPr>
              </a:p>
            </p:txBody>
          </p:sp>
        </mc:Choice>
        <mc:Fallback xmlns="">
          <p:sp>
            <p:nvSpPr>
              <p:cNvPr id="99" name="テキスト ボックス 98">
                <a:extLst>
                  <a:ext uri="{FF2B5EF4-FFF2-40B4-BE49-F238E27FC236}">
                    <a16:creationId xmlns:a16="http://schemas.microsoft.com/office/drawing/2014/main" id="{F3729D74-FF42-944A-FB89-EC7DDF13CDD7}"/>
                  </a:ext>
                </a:extLst>
              </p:cNvPr>
              <p:cNvSpPr txBox="1">
                <a:spLocks noRot="1" noChangeAspect="1" noMove="1" noResize="1" noEditPoints="1" noAdjustHandles="1" noChangeArrowheads="1" noChangeShapeType="1" noTextEdit="1"/>
              </p:cNvSpPr>
              <p:nvPr/>
            </p:nvSpPr>
            <p:spPr>
              <a:xfrm>
                <a:off x="10891525" y="1385080"/>
                <a:ext cx="415627" cy="184666"/>
              </a:xfrm>
              <a:prstGeom prst="rect">
                <a:avLst/>
              </a:prstGeom>
              <a:blipFill>
                <a:blip r:embed="rId12"/>
                <a:stretch>
                  <a:fillRect l="-8824" r="-1471"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フローチャート: 処理 104">
                <a:extLst>
                  <a:ext uri="{FF2B5EF4-FFF2-40B4-BE49-F238E27FC236}">
                    <a16:creationId xmlns:a16="http://schemas.microsoft.com/office/drawing/2014/main" id="{103DD2DC-F250-5345-BB0A-CF9ED9F68B30}"/>
                  </a:ext>
                </a:extLst>
              </p:cNvPr>
              <p:cNvSpPr/>
              <p:nvPr/>
            </p:nvSpPr>
            <p:spPr>
              <a:xfrm>
                <a:off x="6960449" y="2927098"/>
                <a:ext cx="1135064" cy="372430"/>
              </a:xfrm>
              <a:prstGeom prst="flowChartProcess">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1800" b="0" i="1" smtClean="0">
                          <a:solidFill>
                            <a:schemeClr val="tx1"/>
                          </a:solidFill>
                          <a:latin typeface="Cambria Math" panose="02040503050406030204" pitchFamily="18" charset="0"/>
                        </a:rPr>
                        <m:t>𝑦</m:t>
                      </m:r>
                      <m:r>
                        <a:rPr kumimoji="1" lang="en-US" altLang="ja-JP" sz="1800" b="0" i="1" smtClean="0">
                          <a:solidFill>
                            <a:schemeClr val="tx1"/>
                          </a:solidFill>
                          <a:latin typeface="Cambria Math" panose="02040503050406030204" pitchFamily="18" charset="0"/>
                        </a:rPr>
                        <m:t>=6</m:t>
                      </m:r>
                    </m:oMath>
                  </m:oMathPara>
                </a14:m>
                <a:endParaRPr kumimoji="1" lang="ja-JP" altLang="en-US" dirty="0">
                  <a:solidFill>
                    <a:schemeClr val="tx1"/>
                  </a:solidFill>
                </a:endParaRPr>
              </a:p>
            </p:txBody>
          </p:sp>
        </mc:Choice>
        <mc:Fallback xmlns="">
          <p:sp>
            <p:nvSpPr>
              <p:cNvPr id="105" name="フローチャート: 処理 104">
                <a:extLst>
                  <a:ext uri="{FF2B5EF4-FFF2-40B4-BE49-F238E27FC236}">
                    <a16:creationId xmlns:a16="http://schemas.microsoft.com/office/drawing/2014/main" id="{103DD2DC-F250-5345-BB0A-CF9ED9F68B30}"/>
                  </a:ext>
                </a:extLst>
              </p:cNvPr>
              <p:cNvSpPr>
                <a:spLocks noRot="1" noChangeAspect="1" noMove="1" noResize="1" noEditPoints="1" noAdjustHandles="1" noChangeArrowheads="1" noChangeShapeType="1" noTextEdit="1"/>
              </p:cNvSpPr>
              <p:nvPr/>
            </p:nvSpPr>
            <p:spPr>
              <a:xfrm>
                <a:off x="6960449" y="2927098"/>
                <a:ext cx="1135064" cy="372430"/>
              </a:xfrm>
              <a:prstGeom prst="flowChartProcess">
                <a:avLst/>
              </a:prstGeom>
              <a:blipFill>
                <a:blip r:embed="rId13"/>
                <a:stretch>
                  <a:fillRect b="-6349"/>
                </a:stretch>
              </a:blipFill>
            </p:spPr>
            <p:txBody>
              <a:bodyPr/>
              <a:lstStyle/>
              <a:p>
                <a:r>
                  <a:rPr lang="ja-JP" altLang="en-US">
                    <a:noFill/>
                  </a:rPr>
                  <a:t> </a:t>
                </a:r>
              </a:p>
            </p:txBody>
          </p:sp>
        </mc:Fallback>
      </mc:AlternateContent>
      <p:cxnSp>
        <p:nvCxnSpPr>
          <p:cNvPr id="106" name="コネクタ: カギ線 105">
            <a:extLst>
              <a:ext uri="{FF2B5EF4-FFF2-40B4-BE49-F238E27FC236}">
                <a16:creationId xmlns:a16="http://schemas.microsoft.com/office/drawing/2014/main" id="{30CFE0D3-ACA5-185C-0E91-A1BF3C5B0C5D}"/>
              </a:ext>
            </a:extLst>
          </p:cNvPr>
          <p:cNvCxnSpPr>
            <a:cxnSpLocks/>
            <a:stCxn id="84" idx="2"/>
            <a:endCxn id="105" idx="0"/>
          </p:cNvCxnSpPr>
          <p:nvPr/>
        </p:nvCxnSpPr>
        <p:spPr>
          <a:xfrm rot="5400000">
            <a:off x="7731950" y="2463703"/>
            <a:ext cx="259427" cy="667363"/>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フローチャート: 処理 108">
                <a:extLst>
                  <a:ext uri="{FF2B5EF4-FFF2-40B4-BE49-F238E27FC236}">
                    <a16:creationId xmlns:a16="http://schemas.microsoft.com/office/drawing/2014/main" id="{57FAC27E-6B58-E29E-FD32-49D8A5B584CE}"/>
                  </a:ext>
                </a:extLst>
              </p:cNvPr>
              <p:cNvSpPr/>
              <p:nvPr/>
            </p:nvSpPr>
            <p:spPr>
              <a:xfrm>
                <a:off x="8331949" y="2932091"/>
                <a:ext cx="1135064" cy="372430"/>
              </a:xfrm>
              <a:prstGeom prst="flowChartProcess">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1800" b="0" i="1" smtClean="0">
                          <a:solidFill>
                            <a:schemeClr val="tx1"/>
                          </a:solidFill>
                          <a:latin typeface="Cambria Math" panose="02040503050406030204" pitchFamily="18" charset="0"/>
                        </a:rPr>
                        <m:t>𝑦</m:t>
                      </m:r>
                      <m:r>
                        <a:rPr kumimoji="1" lang="en-US" altLang="ja-JP" sz="1800" b="0" i="1" smtClean="0">
                          <a:solidFill>
                            <a:schemeClr val="tx1"/>
                          </a:solidFill>
                          <a:latin typeface="Cambria Math" panose="02040503050406030204" pitchFamily="18" charset="0"/>
                        </a:rPr>
                        <m:t>=3</m:t>
                      </m:r>
                    </m:oMath>
                  </m:oMathPara>
                </a14:m>
                <a:endParaRPr kumimoji="1" lang="ja-JP" altLang="en-US" dirty="0">
                  <a:solidFill>
                    <a:schemeClr val="tx1"/>
                  </a:solidFill>
                </a:endParaRPr>
              </a:p>
            </p:txBody>
          </p:sp>
        </mc:Choice>
        <mc:Fallback xmlns="">
          <p:sp>
            <p:nvSpPr>
              <p:cNvPr id="109" name="フローチャート: 処理 108">
                <a:extLst>
                  <a:ext uri="{FF2B5EF4-FFF2-40B4-BE49-F238E27FC236}">
                    <a16:creationId xmlns:a16="http://schemas.microsoft.com/office/drawing/2014/main" id="{57FAC27E-6B58-E29E-FD32-49D8A5B584CE}"/>
                  </a:ext>
                </a:extLst>
              </p:cNvPr>
              <p:cNvSpPr>
                <a:spLocks noRot="1" noChangeAspect="1" noMove="1" noResize="1" noEditPoints="1" noAdjustHandles="1" noChangeArrowheads="1" noChangeShapeType="1" noTextEdit="1"/>
              </p:cNvSpPr>
              <p:nvPr/>
            </p:nvSpPr>
            <p:spPr>
              <a:xfrm>
                <a:off x="8331949" y="2932091"/>
                <a:ext cx="1135064" cy="372430"/>
              </a:xfrm>
              <a:prstGeom prst="flowChartProcess">
                <a:avLst/>
              </a:prstGeom>
              <a:blipFill>
                <a:blip r:embed="rId14"/>
                <a:stretch>
                  <a:fillRect b="-6349"/>
                </a:stretch>
              </a:blipFill>
            </p:spPr>
            <p:txBody>
              <a:bodyPr/>
              <a:lstStyle/>
              <a:p>
                <a:r>
                  <a:rPr lang="ja-JP" altLang="en-US">
                    <a:noFill/>
                  </a:rPr>
                  <a:t> </a:t>
                </a:r>
              </a:p>
            </p:txBody>
          </p:sp>
        </mc:Fallback>
      </mc:AlternateContent>
      <p:cxnSp>
        <p:nvCxnSpPr>
          <p:cNvPr id="110" name="コネクタ: カギ線 109">
            <a:extLst>
              <a:ext uri="{FF2B5EF4-FFF2-40B4-BE49-F238E27FC236}">
                <a16:creationId xmlns:a16="http://schemas.microsoft.com/office/drawing/2014/main" id="{F89CB856-F027-3077-E162-964519DD1A0D}"/>
              </a:ext>
            </a:extLst>
          </p:cNvPr>
          <p:cNvCxnSpPr>
            <a:cxnSpLocks/>
            <a:stCxn id="84" idx="2"/>
            <a:endCxn id="109" idx="0"/>
          </p:cNvCxnSpPr>
          <p:nvPr/>
        </p:nvCxnSpPr>
        <p:spPr>
          <a:xfrm rot="16200000" flipH="1">
            <a:off x="8415202" y="2447812"/>
            <a:ext cx="264420" cy="704137"/>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8FE8810D-585A-805F-0774-5E844319B63F}"/>
                  </a:ext>
                </a:extLst>
              </p:cNvPr>
              <p:cNvSpPr txBox="1"/>
              <p:nvPr/>
            </p:nvSpPr>
            <p:spPr>
              <a:xfrm>
                <a:off x="9026284" y="1398032"/>
                <a:ext cx="415627" cy="184666"/>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solidFill>
                            <a:schemeClr val="accent4"/>
                          </a:solidFill>
                          <a:latin typeface="Cambria Math" panose="02040503050406030204" pitchFamily="18" charset="0"/>
                        </a:rPr>
                        <m:t>𝑥</m:t>
                      </m:r>
                      <m:r>
                        <a:rPr kumimoji="1" lang="en-US" altLang="ja-JP" sz="1200" b="0" i="1" smtClean="0">
                          <a:solidFill>
                            <a:schemeClr val="accent4"/>
                          </a:solidFill>
                          <a:latin typeface="Cambria Math" panose="02040503050406030204" pitchFamily="18" charset="0"/>
                        </a:rPr>
                        <m:t>&gt;1</m:t>
                      </m:r>
                    </m:oMath>
                  </m:oMathPara>
                </a14:m>
                <a:endParaRPr kumimoji="1" lang="ja-JP" altLang="en-US" sz="1200" dirty="0">
                  <a:solidFill>
                    <a:schemeClr val="accent4"/>
                  </a:solidFill>
                </a:endParaRPr>
              </a:p>
            </p:txBody>
          </p:sp>
        </mc:Choice>
        <mc:Fallback xmlns="">
          <p:sp>
            <p:nvSpPr>
              <p:cNvPr id="113" name="テキスト ボックス 112">
                <a:extLst>
                  <a:ext uri="{FF2B5EF4-FFF2-40B4-BE49-F238E27FC236}">
                    <a16:creationId xmlns:a16="http://schemas.microsoft.com/office/drawing/2014/main" id="{8FE8810D-585A-805F-0774-5E844319B63F}"/>
                  </a:ext>
                </a:extLst>
              </p:cNvPr>
              <p:cNvSpPr txBox="1">
                <a:spLocks noRot="1" noChangeAspect="1" noMove="1" noResize="1" noEditPoints="1" noAdjustHandles="1" noChangeArrowheads="1" noChangeShapeType="1" noTextEdit="1"/>
              </p:cNvSpPr>
              <p:nvPr/>
            </p:nvSpPr>
            <p:spPr>
              <a:xfrm>
                <a:off x="9026284" y="1398032"/>
                <a:ext cx="415627" cy="184666"/>
              </a:xfrm>
              <a:prstGeom prst="rect">
                <a:avLst/>
              </a:prstGeom>
              <a:blipFill>
                <a:blip r:embed="rId15"/>
                <a:stretch>
                  <a:fillRect l="-8824" r="-1471" b="-64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4" name="テキスト ボックス 113">
                <a:extLst>
                  <a:ext uri="{FF2B5EF4-FFF2-40B4-BE49-F238E27FC236}">
                    <a16:creationId xmlns:a16="http://schemas.microsoft.com/office/drawing/2014/main" id="{C34EE2E2-B766-8E32-C06E-B80F7944C186}"/>
                  </a:ext>
                </a:extLst>
              </p:cNvPr>
              <p:cNvSpPr txBox="1"/>
              <p:nvPr/>
            </p:nvSpPr>
            <p:spPr>
              <a:xfrm>
                <a:off x="7770994" y="2026081"/>
                <a:ext cx="415627" cy="18466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solidFill>
                            <a:schemeClr val="accent4"/>
                          </a:solidFill>
                          <a:latin typeface="Cambria Math" panose="02040503050406030204" pitchFamily="18" charset="0"/>
                        </a:rPr>
                        <m:t>𝑥</m:t>
                      </m:r>
                      <m:r>
                        <a:rPr kumimoji="1" lang="en-US" altLang="ja-JP" sz="1200" b="0" i="1" smtClean="0">
                          <a:solidFill>
                            <a:schemeClr val="accent4"/>
                          </a:solidFill>
                          <a:latin typeface="Cambria Math" panose="02040503050406030204" pitchFamily="18" charset="0"/>
                        </a:rPr>
                        <m:t>&gt;2</m:t>
                      </m:r>
                    </m:oMath>
                  </m:oMathPara>
                </a14:m>
                <a:endParaRPr kumimoji="1" lang="ja-JP" altLang="en-US" sz="1200" dirty="0">
                  <a:solidFill>
                    <a:schemeClr val="accent4"/>
                  </a:solidFill>
                </a:endParaRPr>
              </a:p>
            </p:txBody>
          </p:sp>
        </mc:Choice>
        <mc:Fallback xmlns="">
          <p:sp>
            <p:nvSpPr>
              <p:cNvPr id="114" name="テキスト ボックス 113">
                <a:extLst>
                  <a:ext uri="{FF2B5EF4-FFF2-40B4-BE49-F238E27FC236}">
                    <a16:creationId xmlns:a16="http://schemas.microsoft.com/office/drawing/2014/main" id="{C34EE2E2-B766-8E32-C06E-B80F7944C186}"/>
                  </a:ext>
                </a:extLst>
              </p:cNvPr>
              <p:cNvSpPr txBox="1">
                <a:spLocks noRot="1" noChangeAspect="1" noMove="1" noResize="1" noEditPoints="1" noAdjustHandles="1" noChangeArrowheads="1" noChangeShapeType="1" noTextEdit="1"/>
              </p:cNvSpPr>
              <p:nvPr/>
            </p:nvSpPr>
            <p:spPr>
              <a:xfrm>
                <a:off x="7770994" y="2026081"/>
                <a:ext cx="415627" cy="184666"/>
              </a:xfrm>
              <a:prstGeom prst="rect">
                <a:avLst/>
              </a:prstGeom>
              <a:blipFill>
                <a:blip r:embed="rId16"/>
                <a:stretch>
                  <a:fillRect l="-8824" r="-1471" b="-64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4A574BD-0EAC-531E-4082-B9E5A53764CB}"/>
                  </a:ext>
                </a:extLst>
              </p:cNvPr>
              <p:cNvSpPr txBox="1"/>
              <p:nvPr/>
            </p:nvSpPr>
            <p:spPr>
              <a:xfrm>
                <a:off x="9752194" y="2026081"/>
                <a:ext cx="415627" cy="18466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en-US" altLang="ja-JP" sz="1200" i="1" smtClean="0">
                          <a:solidFill>
                            <a:schemeClr val="accent4"/>
                          </a:solidFill>
                          <a:latin typeface="Cambria Math" panose="02040503050406030204" pitchFamily="18" charset="0"/>
                        </a:rPr>
                        <m:t>2</m:t>
                      </m:r>
                      <m:r>
                        <a:rPr kumimoji="1" lang="en-US" altLang="ja-JP" sz="1200" b="0" i="1" smtClean="0">
                          <a:solidFill>
                            <a:schemeClr val="accent4"/>
                          </a:solidFill>
                          <a:latin typeface="Cambria Math" panose="02040503050406030204" pitchFamily="18" charset="0"/>
                        </a:rPr>
                        <m:t>≥</m:t>
                      </m:r>
                      <m:r>
                        <a:rPr kumimoji="1" lang="en-US" altLang="ja-JP" sz="1200" b="0" i="1" smtClean="0">
                          <a:solidFill>
                            <a:schemeClr val="accent4"/>
                          </a:solidFill>
                          <a:latin typeface="Cambria Math" panose="02040503050406030204" pitchFamily="18" charset="0"/>
                        </a:rPr>
                        <m:t>𝑥</m:t>
                      </m:r>
                    </m:oMath>
                  </m:oMathPara>
                </a14:m>
                <a:endParaRPr kumimoji="1" lang="ja-JP" altLang="en-US" sz="1200" dirty="0">
                  <a:solidFill>
                    <a:schemeClr val="accent4"/>
                  </a:solidFill>
                </a:endParaRPr>
              </a:p>
            </p:txBody>
          </p:sp>
        </mc:Choice>
        <mc:Fallback xmlns="">
          <p:sp>
            <p:nvSpPr>
              <p:cNvPr id="115" name="テキスト ボックス 114">
                <a:extLst>
                  <a:ext uri="{FF2B5EF4-FFF2-40B4-BE49-F238E27FC236}">
                    <a16:creationId xmlns:a16="http://schemas.microsoft.com/office/drawing/2014/main" id="{C4A574BD-0EAC-531E-4082-B9E5A53764CB}"/>
                  </a:ext>
                </a:extLst>
              </p:cNvPr>
              <p:cNvSpPr txBox="1">
                <a:spLocks noRot="1" noChangeAspect="1" noMove="1" noResize="1" noEditPoints="1" noAdjustHandles="1" noChangeArrowheads="1" noChangeShapeType="1" noTextEdit="1"/>
              </p:cNvSpPr>
              <p:nvPr/>
            </p:nvSpPr>
            <p:spPr>
              <a:xfrm>
                <a:off x="9752194" y="2026081"/>
                <a:ext cx="415627" cy="184666"/>
              </a:xfrm>
              <a:prstGeom prst="rect">
                <a:avLst/>
              </a:prstGeom>
              <a:blipFill>
                <a:blip r:embed="rId17"/>
                <a:stretch>
                  <a:fillRect l="-13235" b="-161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6" name="テキスト ボックス 115">
                <a:extLst>
                  <a:ext uri="{FF2B5EF4-FFF2-40B4-BE49-F238E27FC236}">
                    <a16:creationId xmlns:a16="http://schemas.microsoft.com/office/drawing/2014/main" id="{8245DD31-1B07-E03C-00C1-9543566FA83C}"/>
                  </a:ext>
                </a:extLst>
              </p:cNvPr>
              <p:cNvSpPr txBox="1"/>
              <p:nvPr/>
            </p:nvSpPr>
            <p:spPr>
              <a:xfrm>
                <a:off x="7108313" y="2667670"/>
                <a:ext cx="415627" cy="18466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solidFill>
                            <a:schemeClr val="accent4"/>
                          </a:solidFill>
                          <a:latin typeface="Cambria Math" panose="02040503050406030204" pitchFamily="18" charset="0"/>
                        </a:rPr>
                        <m:t>𝑥</m:t>
                      </m:r>
                      <m:r>
                        <a:rPr kumimoji="1" lang="en-US" altLang="ja-JP" sz="1200" b="0" i="1" smtClean="0">
                          <a:solidFill>
                            <a:schemeClr val="accent4"/>
                          </a:solidFill>
                          <a:latin typeface="Cambria Math" panose="02040503050406030204" pitchFamily="18" charset="0"/>
                        </a:rPr>
                        <m:t>≥3</m:t>
                      </m:r>
                    </m:oMath>
                  </m:oMathPara>
                </a14:m>
                <a:endParaRPr kumimoji="1" lang="ja-JP" altLang="en-US" sz="1200" dirty="0">
                  <a:solidFill>
                    <a:schemeClr val="accent4"/>
                  </a:solidFill>
                </a:endParaRPr>
              </a:p>
            </p:txBody>
          </p:sp>
        </mc:Choice>
        <mc:Fallback xmlns="">
          <p:sp>
            <p:nvSpPr>
              <p:cNvPr id="116" name="テキスト ボックス 115">
                <a:extLst>
                  <a:ext uri="{FF2B5EF4-FFF2-40B4-BE49-F238E27FC236}">
                    <a16:creationId xmlns:a16="http://schemas.microsoft.com/office/drawing/2014/main" id="{8245DD31-1B07-E03C-00C1-9543566FA83C}"/>
                  </a:ext>
                </a:extLst>
              </p:cNvPr>
              <p:cNvSpPr txBox="1">
                <a:spLocks noRot="1" noChangeAspect="1" noMove="1" noResize="1" noEditPoints="1" noAdjustHandles="1" noChangeArrowheads="1" noChangeShapeType="1" noTextEdit="1"/>
              </p:cNvSpPr>
              <p:nvPr/>
            </p:nvSpPr>
            <p:spPr>
              <a:xfrm>
                <a:off x="7108313" y="2667670"/>
                <a:ext cx="415627" cy="184666"/>
              </a:xfrm>
              <a:prstGeom prst="rect">
                <a:avLst/>
              </a:prstGeom>
              <a:blipFill>
                <a:blip r:embed="rId18"/>
                <a:stretch>
                  <a:fillRect l="-8824" r="-2941"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211C2F1F-3656-7D7A-1D30-EAB936CD5789}"/>
                  </a:ext>
                </a:extLst>
              </p:cNvPr>
              <p:cNvSpPr txBox="1"/>
              <p:nvPr/>
            </p:nvSpPr>
            <p:spPr>
              <a:xfrm>
                <a:off x="8996033" y="2667670"/>
                <a:ext cx="415627" cy="18466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en-US" altLang="ja-JP" sz="1200" i="1" smtClean="0">
                          <a:solidFill>
                            <a:schemeClr val="accent4"/>
                          </a:solidFill>
                          <a:latin typeface="Cambria Math" panose="02040503050406030204" pitchFamily="18" charset="0"/>
                        </a:rPr>
                        <m:t>3</m:t>
                      </m:r>
                      <m:r>
                        <a:rPr kumimoji="1" lang="en-US" altLang="ja-JP" sz="1200" b="0" i="1" smtClean="0">
                          <a:solidFill>
                            <a:schemeClr val="accent4"/>
                          </a:solidFill>
                          <a:latin typeface="Cambria Math" panose="02040503050406030204" pitchFamily="18" charset="0"/>
                        </a:rPr>
                        <m:t>&lt;</m:t>
                      </m:r>
                      <m:r>
                        <a:rPr kumimoji="1" lang="en-US" altLang="ja-JP" sz="1200" b="0" i="1" smtClean="0">
                          <a:solidFill>
                            <a:schemeClr val="accent4"/>
                          </a:solidFill>
                          <a:latin typeface="Cambria Math" panose="02040503050406030204" pitchFamily="18" charset="0"/>
                        </a:rPr>
                        <m:t>𝑥</m:t>
                      </m:r>
                    </m:oMath>
                  </m:oMathPara>
                </a14:m>
                <a:endParaRPr kumimoji="1" lang="ja-JP" altLang="en-US" sz="1200" dirty="0">
                  <a:solidFill>
                    <a:schemeClr val="accent4"/>
                  </a:solidFill>
                </a:endParaRPr>
              </a:p>
            </p:txBody>
          </p:sp>
        </mc:Choice>
        <mc:Fallback xmlns="">
          <p:sp>
            <p:nvSpPr>
              <p:cNvPr id="118" name="テキスト ボックス 117">
                <a:extLst>
                  <a:ext uri="{FF2B5EF4-FFF2-40B4-BE49-F238E27FC236}">
                    <a16:creationId xmlns:a16="http://schemas.microsoft.com/office/drawing/2014/main" id="{211C2F1F-3656-7D7A-1D30-EAB936CD5789}"/>
                  </a:ext>
                </a:extLst>
              </p:cNvPr>
              <p:cNvSpPr txBox="1">
                <a:spLocks noRot="1" noChangeAspect="1" noMove="1" noResize="1" noEditPoints="1" noAdjustHandles="1" noChangeArrowheads="1" noChangeShapeType="1" noTextEdit="1"/>
              </p:cNvSpPr>
              <p:nvPr/>
            </p:nvSpPr>
            <p:spPr>
              <a:xfrm>
                <a:off x="8996033" y="2667670"/>
                <a:ext cx="415627" cy="184666"/>
              </a:xfrm>
              <a:prstGeom prst="rect">
                <a:avLst/>
              </a:prstGeom>
              <a:blipFill>
                <a:blip r:embed="rId19"/>
                <a:stretch>
                  <a:fillRect l="-13235" b="-10000"/>
                </a:stretch>
              </a:blipFill>
            </p:spPr>
            <p:txBody>
              <a:bodyPr/>
              <a:lstStyle/>
              <a:p>
                <a:r>
                  <a:rPr lang="ja-JP" altLang="en-US">
                    <a:noFill/>
                  </a:rPr>
                  <a:t> </a:t>
                </a:r>
              </a:p>
            </p:txBody>
          </p:sp>
        </mc:Fallback>
      </mc:AlternateContent>
      <p:cxnSp>
        <p:nvCxnSpPr>
          <p:cNvPr id="121" name="直線矢印コネクタ 120">
            <a:extLst>
              <a:ext uri="{FF2B5EF4-FFF2-40B4-BE49-F238E27FC236}">
                <a16:creationId xmlns:a16="http://schemas.microsoft.com/office/drawing/2014/main" id="{B1B9C98B-183C-5C08-6696-3B902749E542}"/>
              </a:ext>
            </a:extLst>
          </p:cNvPr>
          <p:cNvCxnSpPr/>
          <p:nvPr/>
        </p:nvCxnSpPr>
        <p:spPr>
          <a:xfrm flipV="1">
            <a:off x="8080877" y="3566957"/>
            <a:ext cx="0" cy="2226365"/>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121">
            <a:extLst>
              <a:ext uri="{FF2B5EF4-FFF2-40B4-BE49-F238E27FC236}">
                <a16:creationId xmlns:a16="http://schemas.microsoft.com/office/drawing/2014/main" id="{AF65FB69-D4AD-0116-A2D8-EF6152F73856}"/>
              </a:ext>
            </a:extLst>
          </p:cNvPr>
          <p:cNvCxnSpPr>
            <a:cxnSpLocks/>
          </p:cNvCxnSpPr>
          <p:nvPr/>
        </p:nvCxnSpPr>
        <p:spPr>
          <a:xfrm>
            <a:off x="8080877" y="5798582"/>
            <a:ext cx="315375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4" name="テキスト ボックス 123">
            <a:extLst>
              <a:ext uri="{FF2B5EF4-FFF2-40B4-BE49-F238E27FC236}">
                <a16:creationId xmlns:a16="http://schemas.microsoft.com/office/drawing/2014/main" id="{C93D4F65-CEAC-E00F-3A65-2BFB004408BA}"/>
              </a:ext>
            </a:extLst>
          </p:cNvPr>
          <p:cNvSpPr txBox="1"/>
          <p:nvPr/>
        </p:nvSpPr>
        <p:spPr>
          <a:xfrm>
            <a:off x="5910468" y="4213612"/>
            <a:ext cx="1532471" cy="246221"/>
          </a:xfrm>
          <a:prstGeom prst="rect">
            <a:avLst/>
          </a:prstGeom>
          <a:noFill/>
        </p:spPr>
        <p:txBody>
          <a:bodyPr wrap="none" lIns="0" tIns="0" rIns="0" bIns="0" rtlCol="0">
            <a:spAutoFit/>
          </a:bodyPr>
          <a:lstStyle/>
          <a:p>
            <a:r>
              <a:rPr kumimoji="1" lang="en-US" altLang="ja-JP" sz="1600" dirty="0"/>
              <a:t>2</a:t>
            </a:r>
            <a:r>
              <a:rPr kumimoji="1" lang="ja-JP" altLang="en-US" sz="1600" dirty="0"/>
              <a:t>変数以上の空間</a:t>
            </a:r>
          </a:p>
        </p:txBody>
      </p:sp>
      <mc:AlternateContent xmlns:mc="http://schemas.openxmlformats.org/markup-compatibility/2006" xmlns:a14="http://schemas.microsoft.com/office/drawing/2010/main">
        <mc:Choice Requires="a14">
          <p:sp>
            <p:nvSpPr>
              <p:cNvPr id="127" name="テキスト ボックス 126">
                <a:extLst>
                  <a:ext uri="{FF2B5EF4-FFF2-40B4-BE49-F238E27FC236}">
                    <a16:creationId xmlns:a16="http://schemas.microsoft.com/office/drawing/2014/main" id="{5298AD07-8AFD-093F-4F47-FCC2A95A4E0C}"/>
                  </a:ext>
                </a:extLst>
              </p:cNvPr>
              <p:cNvSpPr txBox="1"/>
              <p:nvPr/>
            </p:nvSpPr>
            <p:spPr>
              <a:xfrm>
                <a:off x="7779333" y="4450475"/>
                <a:ext cx="21916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𝑦</m:t>
                      </m:r>
                    </m:oMath>
                  </m:oMathPara>
                </a14:m>
                <a:endParaRPr kumimoji="1" lang="ja-JP" altLang="en-US" sz="2000" dirty="0"/>
              </a:p>
            </p:txBody>
          </p:sp>
        </mc:Choice>
        <mc:Fallback xmlns="">
          <p:sp>
            <p:nvSpPr>
              <p:cNvPr id="127" name="テキスト ボックス 126">
                <a:extLst>
                  <a:ext uri="{FF2B5EF4-FFF2-40B4-BE49-F238E27FC236}">
                    <a16:creationId xmlns:a16="http://schemas.microsoft.com/office/drawing/2014/main" id="{5298AD07-8AFD-093F-4F47-FCC2A95A4E0C}"/>
                  </a:ext>
                </a:extLst>
              </p:cNvPr>
              <p:cNvSpPr txBox="1">
                <a:spLocks noRot="1" noChangeAspect="1" noMove="1" noResize="1" noEditPoints="1" noAdjustHandles="1" noChangeArrowheads="1" noChangeShapeType="1" noTextEdit="1"/>
              </p:cNvSpPr>
              <p:nvPr/>
            </p:nvSpPr>
            <p:spPr>
              <a:xfrm>
                <a:off x="7779333" y="4450475"/>
                <a:ext cx="219163" cy="307777"/>
              </a:xfrm>
              <a:prstGeom prst="rect">
                <a:avLst/>
              </a:prstGeom>
              <a:blipFill>
                <a:blip r:embed="rId20"/>
                <a:stretch>
                  <a:fillRect l="-25000" r="-25000" b="-274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753604C6-F35A-52D6-CF6E-FBAF09699B8A}"/>
                  </a:ext>
                </a:extLst>
              </p:cNvPr>
              <p:cNvSpPr txBox="1"/>
              <p:nvPr/>
            </p:nvSpPr>
            <p:spPr>
              <a:xfrm>
                <a:off x="9548171" y="5958747"/>
                <a:ext cx="21916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𝑥</m:t>
                      </m:r>
                    </m:oMath>
                  </m:oMathPara>
                </a14:m>
                <a:endParaRPr kumimoji="1" lang="ja-JP" altLang="en-US" sz="2000" dirty="0"/>
              </a:p>
            </p:txBody>
          </p:sp>
        </mc:Choice>
        <mc:Fallback xmlns="">
          <p:sp>
            <p:nvSpPr>
              <p:cNvPr id="128" name="テキスト ボックス 127">
                <a:extLst>
                  <a:ext uri="{FF2B5EF4-FFF2-40B4-BE49-F238E27FC236}">
                    <a16:creationId xmlns:a16="http://schemas.microsoft.com/office/drawing/2014/main" id="{753604C6-F35A-52D6-CF6E-FBAF09699B8A}"/>
                  </a:ext>
                </a:extLst>
              </p:cNvPr>
              <p:cNvSpPr txBox="1">
                <a:spLocks noRot="1" noChangeAspect="1" noMove="1" noResize="1" noEditPoints="1" noAdjustHandles="1" noChangeArrowheads="1" noChangeShapeType="1" noTextEdit="1"/>
              </p:cNvSpPr>
              <p:nvPr/>
            </p:nvSpPr>
            <p:spPr>
              <a:xfrm>
                <a:off x="9548171" y="5958747"/>
                <a:ext cx="219163" cy="307777"/>
              </a:xfrm>
              <a:prstGeom prst="rect">
                <a:avLst/>
              </a:prstGeom>
              <a:blipFill>
                <a:blip r:embed="rId21"/>
                <a:stretch>
                  <a:fillRect l="-11111" r="-8333" b="-1961"/>
                </a:stretch>
              </a:blipFill>
            </p:spPr>
            <p:txBody>
              <a:bodyPr/>
              <a:lstStyle/>
              <a:p>
                <a:r>
                  <a:rPr lang="ja-JP" altLang="en-US">
                    <a:noFill/>
                  </a:rPr>
                  <a:t> </a:t>
                </a:r>
              </a:p>
            </p:txBody>
          </p:sp>
        </mc:Fallback>
      </mc:AlternateContent>
      <p:cxnSp>
        <p:nvCxnSpPr>
          <p:cNvPr id="130" name="直線コネクタ 129">
            <a:extLst>
              <a:ext uri="{FF2B5EF4-FFF2-40B4-BE49-F238E27FC236}">
                <a16:creationId xmlns:a16="http://schemas.microsoft.com/office/drawing/2014/main" id="{19800BE7-764F-1EB2-ED3A-EF8AC45A0969}"/>
              </a:ext>
            </a:extLst>
          </p:cNvPr>
          <p:cNvCxnSpPr/>
          <p:nvPr/>
        </p:nvCxnSpPr>
        <p:spPr>
          <a:xfrm>
            <a:off x="8096210" y="4261988"/>
            <a:ext cx="758335"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01294544-09AA-FFF0-462B-C13DA5643506}"/>
              </a:ext>
            </a:extLst>
          </p:cNvPr>
          <p:cNvCxnSpPr/>
          <p:nvPr/>
        </p:nvCxnSpPr>
        <p:spPr>
          <a:xfrm>
            <a:off x="8866324" y="5459558"/>
            <a:ext cx="758335"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84A44B0C-AAD8-DA3F-185A-17951D9E91A4}"/>
              </a:ext>
            </a:extLst>
          </p:cNvPr>
          <p:cNvCxnSpPr/>
          <p:nvPr/>
        </p:nvCxnSpPr>
        <p:spPr>
          <a:xfrm>
            <a:off x="9638872" y="3955323"/>
            <a:ext cx="758335"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A24D3890-2921-D9D6-6F1F-C700FA17E7BB}"/>
              </a:ext>
            </a:extLst>
          </p:cNvPr>
          <p:cNvCxnSpPr/>
          <p:nvPr/>
        </p:nvCxnSpPr>
        <p:spPr>
          <a:xfrm>
            <a:off x="10434556" y="4944861"/>
            <a:ext cx="758335"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8C446F64-C918-D4BD-9B94-3255C91C775D}"/>
              </a:ext>
            </a:extLst>
          </p:cNvPr>
          <p:cNvCxnSpPr>
            <a:cxnSpLocks/>
          </p:cNvCxnSpPr>
          <p:nvPr/>
        </p:nvCxnSpPr>
        <p:spPr>
          <a:xfrm flipV="1">
            <a:off x="8846985" y="3595180"/>
            <a:ext cx="7560" cy="2178836"/>
          </a:xfrm>
          <a:prstGeom prst="line">
            <a:avLst/>
          </a:prstGeom>
          <a:ln>
            <a:solidFill>
              <a:schemeClr val="bg1">
                <a:lumMod val="5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5ECCA323-F56F-7E8D-037E-124CDCBF4D88}"/>
              </a:ext>
            </a:extLst>
          </p:cNvPr>
          <p:cNvCxnSpPr>
            <a:cxnSpLocks/>
          </p:cNvCxnSpPr>
          <p:nvPr/>
        </p:nvCxnSpPr>
        <p:spPr>
          <a:xfrm flipV="1">
            <a:off x="9606856" y="3595180"/>
            <a:ext cx="7560" cy="2178836"/>
          </a:xfrm>
          <a:prstGeom prst="line">
            <a:avLst/>
          </a:prstGeom>
          <a:ln>
            <a:solidFill>
              <a:schemeClr val="bg1">
                <a:lumMod val="5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2A8C3F03-D15A-A4F6-2769-3ADEDDD44578}"/>
              </a:ext>
            </a:extLst>
          </p:cNvPr>
          <p:cNvCxnSpPr>
            <a:cxnSpLocks/>
          </p:cNvCxnSpPr>
          <p:nvPr/>
        </p:nvCxnSpPr>
        <p:spPr>
          <a:xfrm flipV="1">
            <a:off x="10409781" y="3595180"/>
            <a:ext cx="7560" cy="2178836"/>
          </a:xfrm>
          <a:prstGeom prst="line">
            <a:avLst/>
          </a:prstGeom>
          <a:ln>
            <a:solidFill>
              <a:schemeClr val="bg1">
                <a:lumMod val="5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テキスト ボックス 138">
                <a:extLst>
                  <a:ext uri="{FF2B5EF4-FFF2-40B4-BE49-F238E27FC236}">
                    <a16:creationId xmlns:a16="http://schemas.microsoft.com/office/drawing/2014/main" id="{869B5147-685F-BF22-BB32-31F1622AF8F7}"/>
                  </a:ext>
                </a:extLst>
              </p:cNvPr>
              <p:cNvSpPr txBox="1"/>
              <p:nvPr/>
            </p:nvSpPr>
            <p:spPr>
              <a:xfrm>
                <a:off x="8759724" y="5772448"/>
                <a:ext cx="2131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m:t>
                      </m:r>
                    </m:oMath>
                  </m:oMathPara>
                </a14:m>
                <a:endParaRPr kumimoji="1" lang="ja-JP" altLang="en-US" sz="2000" dirty="0"/>
              </a:p>
            </p:txBody>
          </p:sp>
        </mc:Choice>
        <mc:Fallback xmlns="">
          <p:sp>
            <p:nvSpPr>
              <p:cNvPr id="139" name="テキスト ボックス 138">
                <a:extLst>
                  <a:ext uri="{FF2B5EF4-FFF2-40B4-BE49-F238E27FC236}">
                    <a16:creationId xmlns:a16="http://schemas.microsoft.com/office/drawing/2014/main" id="{869B5147-685F-BF22-BB32-31F1622AF8F7}"/>
                  </a:ext>
                </a:extLst>
              </p:cNvPr>
              <p:cNvSpPr txBox="1">
                <a:spLocks noRot="1" noChangeAspect="1" noMove="1" noResize="1" noEditPoints="1" noAdjustHandles="1" noChangeArrowheads="1" noChangeShapeType="1" noTextEdit="1"/>
              </p:cNvSpPr>
              <p:nvPr/>
            </p:nvSpPr>
            <p:spPr>
              <a:xfrm>
                <a:off x="8759724" y="5772448"/>
                <a:ext cx="213199" cy="307777"/>
              </a:xfrm>
              <a:prstGeom prst="rect">
                <a:avLst/>
              </a:prstGeom>
              <a:blipFill>
                <a:blip r:embed="rId22"/>
                <a:stretch>
                  <a:fillRect l="-25714" r="-22857"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0" name="テキスト ボックス 139">
                <a:extLst>
                  <a:ext uri="{FF2B5EF4-FFF2-40B4-BE49-F238E27FC236}">
                    <a16:creationId xmlns:a16="http://schemas.microsoft.com/office/drawing/2014/main" id="{ADD46A51-C81F-8744-D9CB-B08F21F75E85}"/>
                  </a:ext>
                </a:extLst>
              </p:cNvPr>
              <p:cNvSpPr txBox="1"/>
              <p:nvPr/>
            </p:nvSpPr>
            <p:spPr>
              <a:xfrm>
                <a:off x="9507816" y="5772448"/>
                <a:ext cx="2131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2</m:t>
                      </m:r>
                    </m:oMath>
                  </m:oMathPara>
                </a14:m>
                <a:endParaRPr kumimoji="1" lang="ja-JP" altLang="en-US" sz="2000" dirty="0"/>
              </a:p>
            </p:txBody>
          </p:sp>
        </mc:Choice>
        <mc:Fallback xmlns="">
          <p:sp>
            <p:nvSpPr>
              <p:cNvPr id="140" name="テキスト ボックス 139">
                <a:extLst>
                  <a:ext uri="{FF2B5EF4-FFF2-40B4-BE49-F238E27FC236}">
                    <a16:creationId xmlns:a16="http://schemas.microsoft.com/office/drawing/2014/main" id="{ADD46A51-C81F-8744-D9CB-B08F21F75E85}"/>
                  </a:ext>
                </a:extLst>
              </p:cNvPr>
              <p:cNvSpPr txBox="1">
                <a:spLocks noRot="1" noChangeAspect="1" noMove="1" noResize="1" noEditPoints="1" noAdjustHandles="1" noChangeArrowheads="1" noChangeShapeType="1" noTextEdit="1"/>
              </p:cNvSpPr>
              <p:nvPr/>
            </p:nvSpPr>
            <p:spPr>
              <a:xfrm>
                <a:off x="9507816" y="5772448"/>
                <a:ext cx="213199" cy="307777"/>
              </a:xfrm>
              <a:prstGeom prst="rect">
                <a:avLst/>
              </a:prstGeom>
              <a:blipFill>
                <a:blip r:embed="rId23"/>
                <a:stretch>
                  <a:fillRect l="-25714" r="-22857"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1" name="テキスト ボックス 140">
                <a:extLst>
                  <a:ext uri="{FF2B5EF4-FFF2-40B4-BE49-F238E27FC236}">
                    <a16:creationId xmlns:a16="http://schemas.microsoft.com/office/drawing/2014/main" id="{70164FF2-A228-D9E2-A41C-78BDE1F54F56}"/>
                  </a:ext>
                </a:extLst>
              </p:cNvPr>
              <p:cNvSpPr txBox="1"/>
              <p:nvPr/>
            </p:nvSpPr>
            <p:spPr>
              <a:xfrm>
                <a:off x="10315332" y="5772448"/>
                <a:ext cx="2131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3</m:t>
                      </m:r>
                    </m:oMath>
                  </m:oMathPara>
                </a14:m>
                <a:endParaRPr kumimoji="1" lang="ja-JP" altLang="en-US" sz="2000" dirty="0"/>
              </a:p>
            </p:txBody>
          </p:sp>
        </mc:Choice>
        <mc:Fallback xmlns="">
          <p:sp>
            <p:nvSpPr>
              <p:cNvPr id="141" name="テキスト ボックス 140">
                <a:extLst>
                  <a:ext uri="{FF2B5EF4-FFF2-40B4-BE49-F238E27FC236}">
                    <a16:creationId xmlns:a16="http://schemas.microsoft.com/office/drawing/2014/main" id="{70164FF2-A228-D9E2-A41C-78BDE1F54F56}"/>
                  </a:ext>
                </a:extLst>
              </p:cNvPr>
              <p:cNvSpPr txBox="1">
                <a:spLocks noRot="1" noChangeAspect="1" noMove="1" noResize="1" noEditPoints="1" noAdjustHandles="1" noChangeArrowheads="1" noChangeShapeType="1" noTextEdit="1"/>
              </p:cNvSpPr>
              <p:nvPr/>
            </p:nvSpPr>
            <p:spPr>
              <a:xfrm>
                <a:off x="10315332" y="5772448"/>
                <a:ext cx="213199" cy="307777"/>
              </a:xfrm>
              <a:prstGeom prst="rect">
                <a:avLst/>
              </a:prstGeom>
              <a:blipFill>
                <a:blip r:embed="rId24"/>
                <a:stretch>
                  <a:fillRect l="-22857" r="-25714"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2" name="テキスト ボックス 141">
                <a:extLst>
                  <a:ext uri="{FF2B5EF4-FFF2-40B4-BE49-F238E27FC236}">
                    <a16:creationId xmlns:a16="http://schemas.microsoft.com/office/drawing/2014/main" id="{A729F740-6899-9763-04C5-49EF0AED3340}"/>
                  </a:ext>
                </a:extLst>
              </p:cNvPr>
              <p:cNvSpPr txBox="1"/>
              <p:nvPr/>
            </p:nvSpPr>
            <p:spPr>
              <a:xfrm>
                <a:off x="9141950" y="5132603"/>
                <a:ext cx="2131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m:t>
                      </m:r>
                    </m:oMath>
                  </m:oMathPara>
                </a14:m>
                <a:endParaRPr kumimoji="1" lang="ja-JP" altLang="en-US" sz="2000" dirty="0"/>
              </a:p>
            </p:txBody>
          </p:sp>
        </mc:Choice>
        <mc:Fallback xmlns="">
          <p:sp>
            <p:nvSpPr>
              <p:cNvPr id="142" name="テキスト ボックス 141">
                <a:extLst>
                  <a:ext uri="{FF2B5EF4-FFF2-40B4-BE49-F238E27FC236}">
                    <a16:creationId xmlns:a16="http://schemas.microsoft.com/office/drawing/2014/main" id="{A729F740-6899-9763-04C5-49EF0AED3340}"/>
                  </a:ext>
                </a:extLst>
              </p:cNvPr>
              <p:cNvSpPr txBox="1">
                <a:spLocks noRot="1" noChangeAspect="1" noMove="1" noResize="1" noEditPoints="1" noAdjustHandles="1" noChangeArrowheads="1" noChangeShapeType="1" noTextEdit="1"/>
              </p:cNvSpPr>
              <p:nvPr/>
            </p:nvSpPr>
            <p:spPr>
              <a:xfrm>
                <a:off x="9141950" y="5132603"/>
                <a:ext cx="213199" cy="307777"/>
              </a:xfrm>
              <a:prstGeom prst="rect">
                <a:avLst/>
              </a:prstGeom>
              <a:blipFill>
                <a:blip r:embed="rId25"/>
                <a:stretch>
                  <a:fillRect l="-25714" r="-22857"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3" name="テキスト ボックス 142">
                <a:extLst>
                  <a:ext uri="{FF2B5EF4-FFF2-40B4-BE49-F238E27FC236}">
                    <a16:creationId xmlns:a16="http://schemas.microsoft.com/office/drawing/2014/main" id="{F71716E6-4477-BC7D-D6C7-A8322BED2404}"/>
                  </a:ext>
                </a:extLst>
              </p:cNvPr>
              <p:cNvSpPr txBox="1"/>
              <p:nvPr/>
            </p:nvSpPr>
            <p:spPr>
              <a:xfrm>
                <a:off x="10707123" y="4652858"/>
                <a:ext cx="2131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3</m:t>
                      </m:r>
                    </m:oMath>
                  </m:oMathPara>
                </a14:m>
                <a:endParaRPr kumimoji="1" lang="ja-JP" altLang="en-US" sz="2000" dirty="0"/>
              </a:p>
            </p:txBody>
          </p:sp>
        </mc:Choice>
        <mc:Fallback xmlns="">
          <p:sp>
            <p:nvSpPr>
              <p:cNvPr id="143" name="テキスト ボックス 142">
                <a:extLst>
                  <a:ext uri="{FF2B5EF4-FFF2-40B4-BE49-F238E27FC236}">
                    <a16:creationId xmlns:a16="http://schemas.microsoft.com/office/drawing/2014/main" id="{F71716E6-4477-BC7D-D6C7-A8322BED2404}"/>
                  </a:ext>
                </a:extLst>
              </p:cNvPr>
              <p:cNvSpPr txBox="1">
                <a:spLocks noRot="1" noChangeAspect="1" noMove="1" noResize="1" noEditPoints="1" noAdjustHandles="1" noChangeArrowheads="1" noChangeShapeType="1" noTextEdit="1"/>
              </p:cNvSpPr>
              <p:nvPr/>
            </p:nvSpPr>
            <p:spPr>
              <a:xfrm>
                <a:off x="10707123" y="4652858"/>
                <a:ext cx="213199" cy="307777"/>
              </a:xfrm>
              <a:prstGeom prst="rect">
                <a:avLst/>
              </a:prstGeom>
              <a:blipFill>
                <a:blip r:embed="rId26"/>
                <a:stretch>
                  <a:fillRect l="-22857" r="-25714"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4" name="テキスト ボックス 143">
                <a:extLst>
                  <a:ext uri="{FF2B5EF4-FFF2-40B4-BE49-F238E27FC236}">
                    <a16:creationId xmlns:a16="http://schemas.microsoft.com/office/drawing/2014/main" id="{2189CDF1-EBE3-ED92-B1AA-CF86E8294F1B}"/>
                  </a:ext>
                </a:extLst>
              </p:cNvPr>
              <p:cNvSpPr txBox="1"/>
              <p:nvPr/>
            </p:nvSpPr>
            <p:spPr>
              <a:xfrm>
                <a:off x="9911439" y="3647546"/>
                <a:ext cx="2131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6</m:t>
                      </m:r>
                    </m:oMath>
                  </m:oMathPara>
                </a14:m>
                <a:endParaRPr kumimoji="1" lang="ja-JP" altLang="en-US" sz="2000" dirty="0"/>
              </a:p>
            </p:txBody>
          </p:sp>
        </mc:Choice>
        <mc:Fallback xmlns="">
          <p:sp>
            <p:nvSpPr>
              <p:cNvPr id="144" name="テキスト ボックス 143">
                <a:extLst>
                  <a:ext uri="{FF2B5EF4-FFF2-40B4-BE49-F238E27FC236}">
                    <a16:creationId xmlns:a16="http://schemas.microsoft.com/office/drawing/2014/main" id="{2189CDF1-EBE3-ED92-B1AA-CF86E8294F1B}"/>
                  </a:ext>
                </a:extLst>
              </p:cNvPr>
              <p:cNvSpPr txBox="1">
                <a:spLocks noRot="1" noChangeAspect="1" noMove="1" noResize="1" noEditPoints="1" noAdjustHandles="1" noChangeArrowheads="1" noChangeShapeType="1" noTextEdit="1"/>
              </p:cNvSpPr>
              <p:nvPr/>
            </p:nvSpPr>
            <p:spPr>
              <a:xfrm>
                <a:off x="9911439" y="3647546"/>
                <a:ext cx="213199" cy="307777"/>
              </a:xfrm>
              <a:prstGeom prst="rect">
                <a:avLst/>
              </a:prstGeom>
              <a:blipFill>
                <a:blip r:embed="rId27"/>
                <a:stretch>
                  <a:fillRect l="-25714" r="-22857"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5" name="テキスト ボックス 144">
                <a:extLst>
                  <a:ext uri="{FF2B5EF4-FFF2-40B4-BE49-F238E27FC236}">
                    <a16:creationId xmlns:a16="http://schemas.microsoft.com/office/drawing/2014/main" id="{BE7ED3A6-3416-1046-390C-B11FFEC40E2C}"/>
                  </a:ext>
                </a:extLst>
              </p:cNvPr>
              <p:cNvSpPr txBox="1"/>
              <p:nvPr/>
            </p:nvSpPr>
            <p:spPr>
              <a:xfrm>
                <a:off x="8364230" y="3967992"/>
                <a:ext cx="2131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5</m:t>
                      </m:r>
                    </m:oMath>
                  </m:oMathPara>
                </a14:m>
                <a:endParaRPr kumimoji="1" lang="ja-JP" altLang="en-US" sz="2000" dirty="0"/>
              </a:p>
            </p:txBody>
          </p:sp>
        </mc:Choice>
        <mc:Fallback xmlns="">
          <p:sp>
            <p:nvSpPr>
              <p:cNvPr id="145" name="テキスト ボックス 144">
                <a:extLst>
                  <a:ext uri="{FF2B5EF4-FFF2-40B4-BE49-F238E27FC236}">
                    <a16:creationId xmlns:a16="http://schemas.microsoft.com/office/drawing/2014/main" id="{BE7ED3A6-3416-1046-390C-B11FFEC40E2C}"/>
                  </a:ext>
                </a:extLst>
              </p:cNvPr>
              <p:cNvSpPr txBox="1">
                <a:spLocks noRot="1" noChangeAspect="1" noMove="1" noResize="1" noEditPoints="1" noAdjustHandles="1" noChangeArrowheads="1" noChangeShapeType="1" noTextEdit="1"/>
              </p:cNvSpPr>
              <p:nvPr/>
            </p:nvSpPr>
            <p:spPr>
              <a:xfrm>
                <a:off x="8364230" y="3967992"/>
                <a:ext cx="213199" cy="307777"/>
              </a:xfrm>
              <a:prstGeom prst="rect">
                <a:avLst/>
              </a:prstGeom>
              <a:blipFill>
                <a:blip r:embed="rId28"/>
                <a:stretch>
                  <a:fillRect l="-25714" r="-25714" b="-12000"/>
                </a:stretch>
              </a:blipFill>
            </p:spPr>
            <p:txBody>
              <a:bodyPr/>
              <a:lstStyle/>
              <a:p>
                <a:r>
                  <a:rPr lang="ja-JP" altLang="en-US">
                    <a:noFill/>
                  </a:rPr>
                  <a:t> </a:t>
                </a:r>
              </a:p>
            </p:txBody>
          </p:sp>
        </mc:Fallback>
      </mc:AlternateContent>
      <p:pic>
        <p:nvPicPr>
          <p:cNvPr id="148" name="図 147">
            <a:extLst>
              <a:ext uri="{FF2B5EF4-FFF2-40B4-BE49-F238E27FC236}">
                <a16:creationId xmlns:a16="http://schemas.microsoft.com/office/drawing/2014/main" id="{893536DC-EE58-E6DC-35E9-B5299B9C91A5}"/>
              </a:ext>
            </a:extLst>
          </p:cNvPr>
          <p:cNvPicPr>
            <a:picLocks noChangeAspect="1"/>
          </p:cNvPicPr>
          <p:nvPr/>
        </p:nvPicPr>
        <p:blipFill rotWithShape="1">
          <a:blip r:embed="rId29"/>
          <a:srcRect l="51284"/>
          <a:stretch/>
        </p:blipFill>
        <p:spPr>
          <a:xfrm>
            <a:off x="5843644" y="4482698"/>
            <a:ext cx="1606337" cy="1783826"/>
          </a:xfrm>
          <a:prstGeom prst="rect">
            <a:avLst/>
          </a:prstGeom>
        </p:spPr>
      </p:pic>
      <p:sp>
        <p:nvSpPr>
          <p:cNvPr id="149" name="テキスト ボックス 148">
            <a:extLst>
              <a:ext uri="{FF2B5EF4-FFF2-40B4-BE49-F238E27FC236}">
                <a16:creationId xmlns:a16="http://schemas.microsoft.com/office/drawing/2014/main" id="{A4EB23C3-3CF2-FA32-2263-74B477BA8A6E}"/>
              </a:ext>
            </a:extLst>
          </p:cNvPr>
          <p:cNvSpPr txBox="1"/>
          <p:nvPr/>
        </p:nvSpPr>
        <p:spPr>
          <a:xfrm>
            <a:off x="488686" y="3370265"/>
            <a:ext cx="1628651" cy="246221"/>
          </a:xfrm>
          <a:prstGeom prst="rect">
            <a:avLst/>
          </a:prstGeom>
          <a:noFill/>
        </p:spPr>
        <p:txBody>
          <a:bodyPr wrap="none" lIns="0" tIns="0" rIns="0" bIns="0" rtlCol="0">
            <a:spAutoFit/>
          </a:bodyPr>
          <a:lstStyle/>
          <a:p>
            <a:r>
              <a:rPr kumimoji="1" lang="ja-JP" altLang="en-US" sz="1600" dirty="0"/>
              <a:t>ロジスティック回帰：</a:t>
            </a:r>
          </a:p>
        </p:txBody>
      </p:sp>
      <mc:AlternateContent xmlns:mc="http://schemas.openxmlformats.org/markup-compatibility/2006" xmlns:a14="http://schemas.microsoft.com/office/drawing/2010/main">
        <mc:Choice Requires="a14">
          <p:sp>
            <p:nvSpPr>
              <p:cNvPr id="150" name="テキスト ボックス 149">
                <a:extLst>
                  <a:ext uri="{FF2B5EF4-FFF2-40B4-BE49-F238E27FC236}">
                    <a16:creationId xmlns:a16="http://schemas.microsoft.com/office/drawing/2014/main" id="{31EF23D1-DE04-9678-F596-18D6EC6D647D}"/>
                  </a:ext>
                </a:extLst>
              </p:cNvPr>
              <p:cNvSpPr txBox="1"/>
              <p:nvPr/>
            </p:nvSpPr>
            <p:spPr>
              <a:xfrm>
                <a:off x="2299138" y="3198973"/>
                <a:ext cx="3199915" cy="632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𝑦</m:t>
                      </m:r>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1+</m:t>
                          </m:r>
                          <m:func>
                            <m:funcPr>
                              <m:ctrlPr>
                                <a:rPr kumimoji="1" lang="en-US" altLang="ja-JP" sz="2000" b="0" i="1" smtClean="0">
                                  <a:latin typeface="Cambria Math" panose="02040503050406030204" pitchFamily="18" charset="0"/>
                                </a:rPr>
                              </m:ctrlPr>
                            </m:funcPr>
                            <m:fName>
                              <m:r>
                                <m:rPr>
                                  <m:sty m:val="p"/>
                                </m:rPr>
                                <a:rPr kumimoji="1" lang="en-US" altLang="ja-JP" sz="2000" b="0" i="0" smtClean="0">
                                  <a:latin typeface="Cambria Math" panose="02040503050406030204" pitchFamily="18" charset="0"/>
                                </a:rPr>
                                <m:t>exp</m:t>
                              </m:r>
                            </m:fName>
                            <m:e>
                              <m:r>
                                <a:rPr kumimoji="1" lang="en-US" altLang="ja-JP" sz="2000" b="0" i="1" smtClean="0">
                                  <a:latin typeface="Cambria Math" panose="02040503050406030204" pitchFamily="18" charset="0"/>
                                </a:rPr>
                                <m:t>(−</m:t>
                              </m:r>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𝑤</m:t>
                                  </m:r>
                                </m:e>
                                <m:sub>
                                  <m:r>
                                    <a:rPr kumimoji="1" lang="en-US" altLang="ja-JP" sz="2000" i="1">
                                      <a:latin typeface="Cambria Math" panose="02040503050406030204" pitchFamily="18" charset="0"/>
                                    </a:rPr>
                                    <m:t>2</m:t>
                                  </m:r>
                                </m:sub>
                              </m:sSub>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𝑥</m:t>
                                  </m:r>
                                </m:e>
                                <m:sub>
                                  <m:r>
                                    <a:rPr kumimoji="1" lang="en-US" altLang="ja-JP" sz="2000" i="1">
                                      <a:latin typeface="Cambria Math" panose="02040503050406030204" pitchFamily="18" charset="0"/>
                                    </a:rPr>
                                    <m:t>2</m:t>
                                  </m:r>
                                </m:sub>
                              </m:sSub>
                              <m:r>
                                <a:rPr kumimoji="1" lang="en-US" altLang="ja-JP" sz="2000" b="0" i="1" smtClean="0">
                                  <a:latin typeface="Cambria Math" panose="02040503050406030204" pitchFamily="18" charset="0"/>
                                </a:rPr>
                                <m:t>−</m:t>
                              </m:r>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𝑤</m:t>
                                  </m:r>
                                </m:e>
                                <m:sub>
                                  <m:r>
                                    <a:rPr kumimoji="1" lang="en-US" altLang="ja-JP" sz="2000" i="1">
                                      <a:latin typeface="Cambria Math" panose="02040503050406030204" pitchFamily="18" charset="0"/>
                                    </a:rPr>
                                    <m:t>1</m:t>
                                  </m:r>
                                </m:sub>
                              </m:sSub>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𝑥</m:t>
                                  </m:r>
                                </m:e>
                                <m:sub>
                                  <m:r>
                                    <a:rPr kumimoji="1" lang="en-US" altLang="ja-JP" sz="2000" i="1">
                                      <a:latin typeface="Cambria Math" panose="02040503050406030204" pitchFamily="18" charset="0"/>
                                    </a:rPr>
                                    <m:t>1</m:t>
                                  </m:r>
                                </m:sub>
                              </m:sSub>
                              <m:r>
                                <a:rPr kumimoji="1" lang="en-US" altLang="ja-JP" sz="2000" b="0" i="1" smtClean="0">
                                  <a:latin typeface="Cambria Math" panose="02040503050406030204" pitchFamily="18" charset="0"/>
                                </a:rPr>
                                <m:t>)</m:t>
                              </m:r>
                            </m:e>
                          </m:func>
                        </m:den>
                      </m:f>
                    </m:oMath>
                  </m:oMathPara>
                </a14:m>
                <a:endParaRPr kumimoji="1" lang="ja-JP" altLang="en-US" sz="2000" dirty="0"/>
              </a:p>
            </p:txBody>
          </p:sp>
        </mc:Choice>
        <mc:Fallback xmlns="">
          <p:sp>
            <p:nvSpPr>
              <p:cNvPr id="150" name="テキスト ボックス 149">
                <a:extLst>
                  <a:ext uri="{FF2B5EF4-FFF2-40B4-BE49-F238E27FC236}">
                    <a16:creationId xmlns:a16="http://schemas.microsoft.com/office/drawing/2014/main" id="{31EF23D1-DE04-9678-F596-18D6EC6D647D}"/>
                  </a:ext>
                </a:extLst>
              </p:cNvPr>
              <p:cNvSpPr txBox="1">
                <a:spLocks noRot="1" noChangeAspect="1" noMove="1" noResize="1" noEditPoints="1" noAdjustHandles="1" noChangeArrowheads="1" noChangeShapeType="1" noTextEdit="1"/>
              </p:cNvSpPr>
              <p:nvPr/>
            </p:nvSpPr>
            <p:spPr>
              <a:xfrm>
                <a:off x="2299138" y="3198973"/>
                <a:ext cx="3199915" cy="632802"/>
              </a:xfrm>
              <a:prstGeom prst="rect">
                <a:avLst/>
              </a:prstGeom>
              <a:blipFill>
                <a:blip r:embed="rId30"/>
                <a:stretch>
                  <a:fillRect/>
                </a:stretch>
              </a:blipFill>
            </p:spPr>
            <p:txBody>
              <a:bodyPr/>
              <a:lstStyle/>
              <a:p>
                <a:r>
                  <a:rPr lang="ja-JP" altLang="en-US">
                    <a:noFill/>
                  </a:rPr>
                  <a:t> </a:t>
                </a:r>
              </a:p>
            </p:txBody>
          </p:sp>
        </mc:Fallback>
      </mc:AlternateContent>
      <p:sp>
        <p:nvSpPr>
          <p:cNvPr id="151" name="テキスト ボックス 150">
            <a:extLst>
              <a:ext uri="{FF2B5EF4-FFF2-40B4-BE49-F238E27FC236}">
                <a16:creationId xmlns:a16="http://schemas.microsoft.com/office/drawing/2014/main" id="{2B8BDEE0-589A-DEF6-1369-D5F3265AEB77}"/>
              </a:ext>
            </a:extLst>
          </p:cNvPr>
          <p:cNvSpPr txBox="1"/>
          <p:nvPr/>
        </p:nvSpPr>
        <p:spPr>
          <a:xfrm>
            <a:off x="741866" y="3609643"/>
            <a:ext cx="894476" cy="184666"/>
          </a:xfrm>
          <a:prstGeom prst="rect">
            <a:avLst/>
          </a:prstGeom>
          <a:noFill/>
        </p:spPr>
        <p:txBody>
          <a:bodyPr wrap="none" lIns="0" tIns="0" rIns="0" bIns="0" rtlCol="0">
            <a:spAutoFit/>
          </a:bodyPr>
          <a:lstStyle/>
          <a:p>
            <a:r>
              <a:rPr kumimoji="1" lang="ja-JP" altLang="en-US" sz="1200" dirty="0"/>
              <a:t>（分類向け）</a:t>
            </a:r>
          </a:p>
        </p:txBody>
      </p:sp>
    </p:spTree>
    <p:extLst>
      <p:ext uri="{BB962C8B-B14F-4D97-AF65-F5344CB8AC3E}">
        <p14:creationId xmlns:p14="http://schemas.microsoft.com/office/powerpoint/2010/main" val="1964916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回帰木モデルの分類</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1. </a:t>
            </a:r>
            <a:r>
              <a:rPr lang="ja-JP" altLang="en-US" sz="1600" b="1" dirty="0">
                <a:solidFill>
                  <a:schemeClr val="bg1"/>
                </a:solidFill>
              </a:rPr>
              <a:t>最適化方法  </a:t>
            </a:r>
            <a:r>
              <a:rPr lang="en-US" altLang="ja-JP" sz="1600" b="1" dirty="0">
                <a:solidFill>
                  <a:schemeClr val="bg1"/>
                </a:solidFill>
              </a:rPr>
              <a:t>&gt;  </a:t>
            </a:r>
            <a:r>
              <a:rPr lang="ja-JP" altLang="en-US" sz="1600" b="1" dirty="0">
                <a:solidFill>
                  <a:schemeClr val="bg1"/>
                </a:solidFill>
              </a:rPr>
              <a:t>予測手法</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08946FFE-1DC2-B78B-0880-309E2B9317D2}"/>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アンサンブル学習とモデルツリーが有力と考えられる。</a:t>
            </a:r>
            <a:endParaRPr lang="en-US" altLang="ja-JP" sz="2800" dirty="0"/>
          </a:p>
        </p:txBody>
      </p:sp>
      <p:sp>
        <p:nvSpPr>
          <p:cNvPr id="7" name="フローチャート: 処理 6">
            <a:extLst>
              <a:ext uri="{FF2B5EF4-FFF2-40B4-BE49-F238E27FC236}">
                <a16:creationId xmlns:a16="http://schemas.microsoft.com/office/drawing/2014/main" id="{2D3F5A49-8125-0F8B-7828-55644FE9869E}"/>
              </a:ext>
            </a:extLst>
          </p:cNvPr>
          <p:cNvSpPr/>
          <p:nvPr/>
        </p:nvSpPr>
        <p:spPr>
          <a:xfrm>
            <a:off x="9189358" y="3487453"/>
            <a:ext cx="2051495" cy="51809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LinearTree</a:t>
            </a:r>
            <a:endParaRPr kumimoji="1" lang="ja-JP" altLang="en-US" b="1" dirty="0">
              <a:solidFill>
                <a:schemeClr val="bg1"/>
              </a:solidFill>
            </a:endParaRPr>
          </a:p>
        </p:txBody>
      </p:sp>
      <p:sp>
        <p:nvSpPr>
          <p:cNvPr id="8" name="フローチャート: 処理 7">
            <a:extLst>
              <a:ext uri="{FF2B5EF4-FFF2-40B4-BE49-F238E27FC236}">
                <a16:creationId xmlns:a16="http://schemas.microsoft.com/office/drawing/2014/main" id="{A415E9FA-E9D1-174D-2C94-14511E1337F8}"/>
              </a:ext>
            </a:extLst>
          </p:cNvPr>
          <p:cNvSpPr/>
          <p:nvPr/>
        </p:nvSpPr>
        <p:spPr>
          <a:xfrm>
            <a:off x="3161694" y="3487453"/>
            <a:ext cx="2051495" cy="51809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RandomForest</a:t>
            </a:r>
            <a:endParaRPr kumimoji="1" lang="ja-JP" altLang="en-US" b="1" dirty="0">
              <a:solidFill>
                <a:schemeClr val="bg1"/>
              </a:solidFill>
            </a:endParaRPr>
          </a:p>
        </p:txBody>
      </p:sp>
      <p:sp>
        <p:nvSpPr>
          <p:cNvPr id="9" name="フローチャート: 処理 8">
            <a:extLst>
              <a:ext uri="{FF2B5EF4-FFF2-40B4-BE49-F238E27FC236}">
                <a16:creationId xmlns:a16="http://schemas.microsoft.com/office/drawing/2014/main" id="{08E03CE1-495F-1EE9-F415-D88AE440D91E}"/>
              </a:ext>
            </a:extLst>
          </p:cNvPr>
          <p:cNvSpPr/>
          <p:nvPr/>
        </p:nvSpPr>
        <p:spPr>
          <a:xfrm>
            <a:off x="5923966" y="3487453"/>
            <a:ext cx="2051495" cy="51809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LightGBM</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9BC98C0D-60EC-3E6E-56B8-DD64E6266053}"/>
              </a:ext>
            </a:extLst>
          </p:cNvPr>
          <p:cNvSpPr txBox="1"/>
          <p:nvPr/>
        </p:nvSpPr>
        <p:spPr>
          <a:xfrm>
            <a:off x="9162129" y="4017903"/>
            <a:ext cx="2094269" cy="338554"/>
          </a:xfrm>
          <a:prstGeom prst="rect">
            <a:avLst/>
          </a:prstGeom>
          <a:noFill/>
        </p:spPr>
        <p:txBody>
          <a:bodyPr wrap="square" rtlCol="0">
            <a:spAutoFit/>
          </a:bodyPr>
          <a:lstStyle/>
          <a:p>
            <a:pPr algn="ctr"/>
            <a:r>
              <a:rPr kumimoji="1" lang="en-US" altLang="ja-JP" sz="1600" dirty="0" err="1"/>
              <a:t>Submodel</a:t>
            </a:r>
            <a:r>
              <a:rPr kumimoji="1" lang="en-US" altLang="ja-JP" sz="1600" dirty="0"/>
              <a:t>=MLR</a:t>
            </a:r>
            <a:endParaRPr kumimoji="1" lang="ja-JP" altLang="en-US" sz="1600" dirty="0"/>
          </a:p>
        </p:txBody>
      </p:sp>
      <p:sp>
        <p:nvSpPr>
          <p:cNvPr id="29" name="フローチャート: 処理 28">
            <a:extLst>
              <a:ext uri="{FF2B5EF4-FFF2-40B4-BE49-F238E27FC236}">
                <a16:creationId xmlns:a16="http://schemas.microsoft.com/office/drawing/2014/main" id="{D88EFB4C-403F-160A-EA76-3007219A1171}"/>
              </a:ext>
            </a:extLst>
          </p:cNvPr>
          <p:cNvSpPr/>
          <p:nvPr/>
        </p:nvSpPr>
        <p:spPr>
          <a:xfrm>
            <a:off x="3113110" y="2379899"/>
            <a:ext cx="4916859" cy="428177"/>
          </a:xfrm>
          <a:prstGeom prst="flowChartProcess">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アンサンブル学習</a:t>
            </a:r>
          </a:p>
        </p:txBody>
      </p:sp>
      <p:sp>
        <p:nvSpPr>
          <p:cNvPr id="30" name="フローチャート: 処理 29">
            <a:extLst>
              <a:ext uri="{FF2B5EF4-FFF2-40B4-BE49-F238E27FC236}">
                <a16:creationId xmlns:a16="http://schemas.microsoft.com/office/drawing/2014/main" id="{90161E72-DF00-040C-AFA7-392A0A4B600D}"/>
              </a:ext>
            </a:extLst>
          </p:cNvPr>
          <p:cNvSpPr/>
          <p:nvPr/>
        </p:nvSpPr>
        <p:spPr>
          <a:xfrm>
            <a:off x="9179833" y="2379899"/>
            <a:ext cx="2067040" cy="428177"/>
          </a:xfrm>
          <a:prstGeom prst="flowChartProcess">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モデルツリー</a:t>
            </a:r>
          </a:p>
        </p:txBody>
      </p:sp>
      <p:sp>
        <p:nvSpPr>
          <p:cNvPr id="31" name="テキスト ボックス 30">
            <a:extLst>
              <a:ext uri="{FF2B5EF4-FFF2-40B4-BE49-F238E27FC236}">
                <a16:creationId xmlns:a16="http://schemas.microsoft.com/office/drawing/2014/main" id="{50A437CB-F7A8-C6D5-CFB5-319C45BDC2E3}"/>
              </a:ext>
            </a:extLst>
          </p:cNvPr>
          <p:cNvSpPr txBox="1"/>
          <p:nvPr/>
        </p:nvSpPr>
        <p:spPr>
          <a:xfrm>
            <a:off x="3058008" y="3179676"/>
            <a:ext cx="2258868" cy="307777"/>
          </a:xfrm>
          <a:prstGeom prst="rect">
            <a:avLst/>
          </a:prstGeom>
          <a:noFill/>
        </p:spPr>
        <p:txBody>
          <a:bodyPr wrap="square" rtlCol="0">
            <a:spAutoFit/>
          </a:bodyPr>
          <a:lstStyle/>
          <a:p>
            <a:pPr algn="ctr"/>
            <a:r>
              <a:rPr kumimoji="1" lang="en-US" altLang="ja-JP" sz="1400" dirty="0"/>
              <a:t>Bootstrap Aggregating</a:t>
            </a:r>
            <a:endParaRPr kumimoji="1" lang="ja-JP" altLang="en-US" sz="1400" dirty="0"/>
          </a:p>
        </p:txBody>
      </p:sp>
      <p:sp>
        <p:nvSpPr>
          <p:cNvPr id="64" name="テキスト ボックス 63">
            <a:extLst>
              <a:ext uri="{FF2B5EF4-FFF2-40B4-BE49-F238E27FC236}">
                <a16:creationId xmlns:a16="http://schemas.microsoft.com/office/drawing/2014/main" id="{BA74ED08-030E-9456-34F3-F2BA5A7F5124}"/>
              </a:ext>
            </a:extLst>
          </p:cNvPr>
          <p:cNvSpPr txBox="1"/>
          <p:nvPr/>
        </p:nvSpPr>
        <p:spPr>
          <a:xfrm>
            <a:off x="6183370" y="3179676"/>
            <a:ext cx="1542837" cy="307777"/>
          </a:xfrm>
          <a:prstGeom prst="rect">
            <a:avLst/>
          </a:prstGeom>
          <a:noFill/>
        </p:spPr>
        <p:txBody>
          <a:bodyPr wrap="square" rtlCol="0">
            <a:spAutoFit/>
          </a:bodyPr>
          <a:lstStyle/>
          <a:p>
            <a:pPr algn="ctr"/>
            <a:r>
              <a:rPr kumimoji="1" lang="ja-JP" altLang="en-US" sz="1400" dirty="0"/>
              <a:t>勾配ブースティング</a:t>
            </a:r>
          </a:p>
        </p:txBody>
      </p:sp>
      <p:sp>
        <p:nvSpPr>
          <p:cNvPr id="6" name="フローチャート: 処理 5">
            <a:extLst>
              <a:ext uri="{FF2B5EF4-FFF2-40B4-BE49-F238E27FC236}">
                <a16:creationId xmlns:a16="http://schemas.microsoft.com/office/drawing/2014/main" id="{36EA4595-C8DB-E181-B0D8-36BEFECC48EE}"/>
              </a:ext>
            </a:extLst>
          </p:cNvPr>
          <p:cNvSpPr/>
          <p:nvPr/>
        </p:nvSpPr>
        <p:spPr>
          <a:xfrm>
            <a:off x="394374" y="1842047"/>
            <a:ext cx="10862024" cy="428177"/>
          </a:xfrm>
          <a:prstGeom prst="flowChartProcess">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回帰木モデル</a:t>
            </a:r>
          </a:p>
        </p:txBody>
      </p:sp>
      <p:pic>
        <p:nvPicPr>
          <p:cNvPr id="10" name="図 9">
            <a:extLst>
              <a:ext uri="{FF2B5EF4-FFF2-40B4-BE49-F238E27FC236}">
                <a16:creationId xmlns:a16="http://schemas.microsoft.com/office/drawing/2014/main" id="{65FB91A1-DC94-3B19-4FE2-EA5E2A6015CC}"/>
              </a:ext>
            </a:extLst>
          </p:cNvPr>
          <p:cNvPicPr>
            <a:picLocks noChangeAspect="1"/>
          </p:cNvPicPr>
          <p:nvPr/>
        </p:nvPicPr>
        <p:blipFill rotWithShape="1">
          <a:blip r:embed="rId3"/>
          <a:srcRect l="32675" t="11725" r="33512" b="5173"/>
          <a:stretch/>
        </p:blipFill>
        <p:spPr>
          <a:xfrm>
            <a:off x="3463167" y="4280731"/>
            <a:ext cx="1448550" cy="1613249"/>
          </a:xfrm>
          <a:prstGeom prst="rect">
            <a:avLst/>
          </a:prstGeom>
        </p:spPr>
      </p:pic>
      <p:pic>
        <p:nvPicPr>
          <p:cNvPr id="27" name="図 26">
            <a:extLst>
              <a:ext uri="{FF2B5EF4-FFF2-40B4-BE49-F238E27FC236}">
                <a16:creationId xmlns:a16="http://schemas.microsoft.com/office/drawing/2014/main" id="{34DDD536-0521-7141-B493-0D7A0F0C1306}"/>
              </a:ext>
            </a:extLst>
          </p:cNvPr>
          <p:cNvPicPr>
            <a:picLocks noChangeAspect="1"/>
          </p:cNvPicPr>
          <p:nvPr/>
        </p:nvPicPr>
        <p:blipFill rotWithShape="1">
          <a:blip r:embed="rId3"/>
          <a:srcRect l="66281" t="16297" b="4685"/>
          <a:stretch/>
        </p:blipFill>
        <p:spPr>
          <a:xfrm>
            <a:off x="6240259" y="4280731"/>
            <a:ext cx="1519190" cy="1613249"/>
          </a:xfrm>
          <a:prstGeom prst="rect">
            <a:avLst/>
          </a:prstGeom>
        </p:spPr>
      </p:pic>
      <p:pic>
        <p:nvPicPr>
          <p:cNvPr id="65" name="図 64">
            <a:extLst>
              <a:ext uri="{FF2B5EF4-FFF2-40B4-BE49-F238E27FC236}">
                <a16:creationId xmlns:a16="http://schemas.microsoft.com/office/drawing/2014/main" id="{87FE3A6C-9C2D-E1FA-172B-63B5A41AC013}"/>
              </a:ext>
            </a:extLst>
          </p:cNvPr>
          <p:cNvPicPr>
            <a:picLocks noChangeAspect="1"/>
          </p:cNvPicPr>
          <p:nvPr/>
        </p:nvPicPr>
        <p:blipFill rotWithShape="1">
          <a:blip r:embed="rId4"/>
          <a:srcRect l="53583" t="52945"/>
          <a:stretch/>
        </p:blipFill>
        <p:spPr>
          <a:xfrm>
            <a:off x="9070724" y="4280731"/>
            <a:ext cx="2277078" cy="1843087"/>
          </a:xfrm>
          <a:prstGeom prst="rect">
            <a:avLst/>
          </a:prstGeom>
        </p:spPr>
      </p:pic>
      <p:sp>
        <p:nvSpPr>
          <p:cNvPr id="89" name="フローチャート: 処理 88">
            <a:extLst>
              <a:ext uri="{FF2B5EF4-FFF2-40B4-BE49-F238E27FC236}">
                <a16:creationId xmlns:a16="http://schemas.microsoft.com/office/drawing/2014/main" id="{809060C8-DE68-7602-5C0E-DD0ABC75093E}"/>
              </a:ext>
            </a:extLst>
          </p:cNvPr>
          <p:cNvSpPr/>
          <p:nvPr/>
        </p:nvSpPr>
        <p:spPr>
          <a:xfrm>
            <a:off x="394373" y="2380917"/>
            <a:ext cx="2067040" cy="428177"/>
          </a:xfrm>
          <a:prstGeom prst="flowChartProcess">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古典的な回帰木</a:t>
            </a:r>
          </a:p>
        </p:txBody>
      </p:sp>
      <p:sp>
        <p:nvSpPr>
          <p:cNvPr id="97" name="テキスト ボックス 96">
            <a:extLst>
              <a:ext uri="{FF2B5EF4-FFF2-40B4-BE49-F238E27FC236}">
                <a16:creationId xmlns:a16="http://schemas.microsoft.com/office/drawing/2014/main" id="{632C129C-81F7-89D7-6F79-F378803A1B32}"/>
              </a:ext>
            </a:extLst>
          </p:cNvPr>
          <p:cNvSpPr txBox="1"/>
          <p:nvPr/>
        </p:nvSpPr>
        <p:spPr>
          <a:xfrm>
            <a:off x="3641457" y="2808076"/>
            <a:ext cx="4334004" cy="307777"/>
          </a:xfrm>
          <a:prstGeom prst="rect">
            <a:avLst/>
          </a:prstGeom>
          <a:noFill/>
        </p:spPr>
        <p:txBody>
          <a:bodyPr wrap="square" rtlCol="0">
            <a:spAutoFit/>
          </a:bodyPr>
          <a:lstStyle/>
          <a:p>
            <a:pPr algn="ctr"/>
            <a:r>
              <a:rPr kumimoji="1" lang="ja-JP" altLang="en-US" sz="1400" dirty="0">
                <a:solidFill>
                  <a:schemeClr val="accent1"/>
                </a:solidFill>
              </a:rPr>
              <a:t>各ノードを定数関数とした木を弱学習器とする</a:t>
            </a:r>
          </a:p>
        </p:txBody>
      </p:sp>
      <p:sp>
        <p:nvSpPr>
          <p:cNvPr id="101" name="テキスト ボックス 100">
            <a:extLst>
              <a:ext uri="{FF2B5EF4-FFF2-40B4-BE49-F238E27FC236}">
                <a16:creationId xmlns:a16="http://schemas.microsoft.com/office/drawing/2014/main" id="{E3CDF61F-0DC6-8864-A78E-3D6C3474A78A}"/>
              </a:ext>
            </a:extLst>
          </p:cNvPr>
          <p:cNvSpPr txBox="1"/>
          <p:nvPr/>
        </p:nvSpPr>
        <p:spPr>
          <a:xfrm>
            <a:off x="8357144" y="2808076"/>
            <a:ext cx="3704236" cy="307777"/>
          </a:xfrm>
          <a:prstGeom prst="rect">
            <a:avLst/>
          </a:prstGeom>
          <a:noFill/>
        </p:spPr>
        <p:txBody>
          <a:bodyPr wrap="square" rtlCol="0">
            <a:spAutoFit/>
          </a:bodyPr>
          <a:lstStyle/>
          <a:p>
            <a:pPr algn="ctr"/>
            <a:r>
              <a:rPr kumimoji="1" lang="ja-JP" altLang="en-US" sz="1400" dirty="0">
                <a:solidFill>
                  <a:schemeClr val="accent1"/>
                </a:solidFill>
              </a:rPr>
              <a:t>各ノードを非定数関数とした、区分モデルを構築</a:t>
            </a:r>
          </a:p>
        </p:txBody>
      </p:sp>
      <p:sp>
        <p:nvSpPr>
          <p:cNvPr id="104" name="フローチャート: 処理 103">
            <a:extLst>
              <a:ext uri="{FF2B5EF4-FFF2-40B4-BE49-F238E27FC236}">
                <a16:creationId xmlns:a16="http://schemas.microsoft.com/office/drawing/2014/main" id="{8B363D12-3C56-F9FD-7FA9-622D302323EA}"/>
              </a:ext>
            </a:extLst>
          </p:cNvPr>
          <p:cNvSpPr/>
          <p:nvPr/>
        </p:nvSpPr>
        <p:spPr>
          <a:xfrm>
            <a:off x="397659" y="3487453"/>
            <a:ext cx="2051495" cy="518094"/>
          </a:xfrm>
          <a:prstGeom prst="flowChart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CART</a:t>
            </a:r>
            <a:endParaRPr kumimoji="1" lang="ja-JP" altLang="en-US" b="1" dirty="0">
              <a:solidFill>
                <a:schemeClr val="tx1"/>
              </a:solidFill>
            </a:endParaRPr>
          </a:p>
        </p:txBody>
      </p:sp>
      <p:sp>
        <p:nvSpPr>
          <p:cNvPr id="117" name="テキスト ボックス 116">
            <a:extLst>
              <a:ext uri="{FF2B5EF4-FFF2-40B4-BE49-F238E27FC236}">
                <a16:creationId xmlns:a16="http://schemas.microsoft.com/office/drawing/2014/main" id="{7CE53032-88E4-E2E4-3E52-C6D2AB538A06}"/>
              </a:ext>
            </a:extLst>
          </p:cNvPr>
          <p:cNvSpPr txBox="1"/>
          <p:nvPr/>
        </p:nvSpPr>
        <p:spPr>
          <a:xfrm>
            <a:off x="8277760" y="5901587"/>
            <a:ext cx="3863005" cy="338554"/>
          </a:xfrm>
          <a:prstGeom prst="rect">
            <a:avLst/>
          </a:prstGeom>
          <a:noFill/>
        </p:spPr>
        <p:txBody>
          <a:bodyPr wrap="square" rtlCol="0">
            <a:spAutoFit/>
          </a:bodyPr>
          <a:lstStyle/>
          <a:p>
            <a:pPr algn="ctr"/>
            <a:r>
              <a:rPr kumimoji="1" lang="en-US" altLang="ja-JP" sz="1600" dirty="0"/>
              <a:t>https://github.com/cerlymarco/linear-tree</a:t>
            </a:r>
            <a:endParaRPr kumimoji="1" lang="ja-JP" altLang="en-US" sz="1600" dirty="0"/>
          </a:p>
        </p:txBody>
      </p:sp>
      <p:sp>
        <p:nvSpPr>
          <p:cNvPr id="119" name="テキスト ボックス 118">
            <a:extLst>
              <a:ext uri="{FF2B5EF4-FFF2-40B4-BE49-F238E27FC236}">
                <a16:creationId xmlns:a16="http://schemas.microsoft.com/office/drawing/2014/main" id="{11620BB5-D629-F24F-F7B0-4937EC4758D2}"/>
              </a:ext>
            </a:extLst>
          </p:cNvPr>
          <p:cNvSpPr txBox="1"/>
          <p:nvPr/>
        </p:nvSpPr>
        <p:spPr>
          <a:xfrm>
            <a:off x="293972" y="4186994"/>
            <a:ext cx="2258868" cy="307777"/>
          </a:xfrm>
          <a:prstGeom prst="rect">
            <a:avLst/>
          </a:prstGeom>
          <a:noFill/>
        </p:spPr>
        <p:txBody>
          <a:bodyPr wrap="square" rtlCol="0">
            <a:spAutoFit/>
          </a:bodyPr>
          <a:lstStyle/>
          <a:p>
            <a:pPr algn="ctr"/>
            <a:r>
              <a:rPr kumimoji="1" lang="ja-JP" altLang="en-US" sz="1400" dirty="0"/>
              <a:t>過学習しやすい</a:t>
            </a:r>
          </a:p>
        </p:txBody>
      </p:sp>
      <p:sp>
        <p:nvSpPr>
          <p:cNvPr id="13" name="テキスト ボックス 12">
            <a:extLst>
              <a:ext uri="{FF2B5EF4-FFF2-40B4-BE49-F238E27FC236}">
                <a16:creationId xmlns:a16="http://schemas.microsoft.com/office/drawing/2014/main" id="{BEFA5B7C-C8E7-6885-9637-0001557ABEFC}"/>
              </a:ext>
            </a:extLst>
          </p:cNvPr>
          <p:cNvSpPr txBox="1"/>
          <p:nvPr/>
        </p:nvSpPr>
        <p:spPr>
          <a:xfrm>
            <a:off x="5843935" y="5886853"/>
            <a:ext cx="2211556" cy="307777"/>
          </a:xfrm>
          <a:prstGeom prst="rect">
            <a:avLst/>
          </a:prstGeom>
          <a:noFill/>
        </p:spPr>
        <p:txBody>
          <a:bodyPr wrap="square" rtlCol="0">
            <a:spAutoFit/>
          </a:bodyPr>
          <a:lstStyle/>
          <a:p>
            <a:pPr algn="ctr"/>
            <a:r>
              <a:rPr kumimoji="1" lang="ja-JP" altLang="en-US" sz="1400" dirty="0"/>
              <a:t>オープンソース</a:t>
            </a:r>
            <a:r>
              <a:rPr kumimoji="1" lang="en-US" altLang="ja-JP" sz="1400" dirty="0"/>
              <a:t>/MIT License</a:t>
            </a:r>
            <a:endParaRPr kumimoji="1" lang="ja-JP" altLang="en-US" sz="1400" dirty="0"/>
          </a:p>
        </p:txBody>
      </p:sp>
      <p:sp>
        <p:nvSpPr>
          <p:cNvPr id="14" name="テキスト ボックス 13">
            <a:extLst>
              <a:ext uri="{FF2B5EF4-FFF2-40B4-BE49-F238E27FC236}">
                <a16:creationId xmlns:a16="http://schemas.microsoft.com/office/drawing/2014/main" id="{49646437-C979-1290-44C7-573DE9CDA124}"/>
              </a:ext>
            </a:extLst>
          </p:cNvPr>
          <p:cNvSpPr txBox="1"/>
          <p:nvPr/>
        </p:nvSpPr>
        <p:spPr>
          <a:xfrm>
            <a:off x="8277760" y="6199825"/>
            <a:ext cx="2211556" cy="307777"/>
          </a:xfrm>
          <a:prstGeom prst="rect">
            <a:avLst/>
          </a:prstGeom>
          <a:noFill/>
        </p:spPr>
        <p:txBody>
          <a:bodyPr wrap="square" rtlCol="0">
            <a:spAutoFit/>
          </a:bodyPr>
          <a:lstStyle/>
          <a:p>
            <a:pPr algn="ctr"/>
            <a:r>
              <a:rPr kumimoji="1" lang="ja-JP" altLang="en-US" sz="1400" dirty="0"/>
              <a:t>オープンソース</a:t>
            </a:r>
            <a:r>
              <a:rPr kumimoji="1" lang="en-US" altLang="ja-JP" sz="1400" dirty="0"/>
              <a:t>/MIT License</a:t>
            </a:r>
            <a:endParaRPr kumimoji="1" lang="ja-JP" altLang="en-US" sz="1400" dirty="0"/>
          </a:p>
        </p:txBody>
      </p:sp>
    </p:spTree>
    <p:extLst>
      <p:ext uri="{BB962C8B-B14F-4D97-AF65-F5344CB8AC3E}">
        <p14:creationId xmlns:p14="http://schemas.microsoft.com/office/powerpoint/2010/main" val="4264141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計算量オーダー</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1. </a:t>
            </a:r>
            <a:r>
              <a:rPr lang="ja-JP" altLang="en-US" sz="1600" b="1" dirty="0">
                <a:solidFill>
                  <a:schemeClr val="bg1"/>
                </a:solidFill>
              </a:rPr>
              <a:t>最適化方法  </a:t>
            </a:r>
            <a:r>
              <a:rPr lang="en-US" altLang="ja-JP" sz="1600" b="1" dirty="0">
                <a:solidFill>
                  <a:schemeClr val="bg1"/>
                </a:solidFill>
              </a:rPr>
              <a:t>&gt;  </a:t>
            </a:r>
            <a:r>
              <a:rPr lang="ja-JP" altLang="en-US" sz="1600" b="1" dirty="0">
                <a:solidFill>
                  <a:schemeClr val="bg1"/>
                </a:solidFill>
              </a:rPr>
              <a:t>予測手法</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08946FFE-1DC2-B78B-0880-309E2B9317D2}"/>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MLR</a:t>
            </a:r>
            <a:r>
              <a:rPr lang="ja-JP" altLang="en-US" sz="2800" dirty="0"/>
              <a:t>、</a:t>
            </a:r>
            <a:r>
              <a:rPr lang="en-US" altLang="ja-JP" sz="2800" dirty="0"/>
              <a:t>Linear Tree</a:t>
            </a:r>
            <a:r>
              <a:rPr lang="ja-JP" altLang="en-US" sz="2800" dirty="0"/>
              <a:t>、</a:t>
            </a:r>
            <a:r>
              <a:rPr lang="en-US" altLang="ja-JP" sz="2800" dirty="0" err="1"/>
              <a:t>LightGBM</a:t>
            </a:r>
            <a:r>
              <a:rPr lang="ja-JP" altLang="en-US" sz="2800" dirty="0"/>
              <a:t>が有力と考えられる。</a:t>
            </a:r>
            <a:endParaRPr lang="en-US" altLang="ja-JP" sz="2800" dirty="0"/>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EBDF38DE-02B0-2C9F-2BF0-B984A0D1661C}"/>
                  </a:ext>
                </a:extLst>
              </p:cNvPr>
              <p:cNvGraphicFramePr>
                <a:graphicFrameLocks noGrp="1"/>
              </p:cNvGraphicFramePr>
              <p:nvPr>
                <p:extLst>
                  <p:ext uri="{D42A27DB-BD31-4B8C-83A1-F6EECF244321}">
                    <p14:modId xmlns:p14="http://schemas.microsoft.com/office/powerpoint/2010/main" val="3648287776"/>
                  </p:ext>
                </p:extLst>
              </p:nvPr>
            </p:nvGraphicFramePr>
            <p:xfrm>
              <a:off x="742951" y="2053384"/>
              <a:ext cx="10753724" cy="2490704"/>
            </p:xfrm>
            <a:graphic>
              <a:graphicData uri="http://schemas.openxmlformats.org/drawingml/2006/table">
                <a:tbl>
                  <a:tblPr firstRow="1" bandRow="1">
                    <a:tableStyleId>{5C22544A-7EE6-4342-B048-85BDC9FD1C3A}</a:tableStyleId>
                  </a:tblPr>
                  <a:tblGrid>
                    <a:gridCol w="1904999">
                      <a:extLst>
                        <a:ext uri="{9D8B030D-6E8A-4147-A177-3AD203B41FA5}">
                          <a16:colId xmlns:a16="http://schemas.microsoft.com/office/drawing/2014/main" val="528456091"/>
                        </a:ext>
                      </a:extLst>
                    </a:gridCol>
                    <a:gridCol w="5238750">
                      <a:extLst>
                        <a:ext uri="{9D8B030D-6E8A-4147-A177-3AD203B41FA5}">
                          <a16:colId xmlns:a16="http://schemas.microsoft.com/office/drawing/2014/main" val="2326651265"/>
                        </a:ext>
                      </a:extLst>
                    </a:gridCol>
                    <a:gridCol w="3609975">
                      <a:extLst>
                        <a:ext uri="{9D8B030D-6E8A-4147-A177-3AD203B41FA5}">
                          <a16:colId xmlns:a16="http://schemas.microsoft.com/office/drawing/2014/main" val="1664151193"/>
                        </a:ext>
                      </a:extLst>
                    </a:gridCol>
                  </a:tblGrid>
                  <a:tr h="254285">
                    <a:tc>
                      <a:txBody>
                        <a:bodyPr/>
                        <a:lstStyle/>
                        <a:p>
                          <a:pPr algn="ctr"/>
                          <a:r>
                            <a:rPr kumimoji="1" lang="ja-JP" altLang="en-US" sz="1800" dirty="0"/>
                            <a:t>手法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学習の計算量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予測の計算量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1097682"/>
                      </a:ext>
                    </a:extLst>
                  </a:tr>
                  <a:tr h="271282">
                    <a:tc>
                      <a:txBody>
                        <a:bodyPr/>
                        <a:lstStyle/>
                        <a:p>
                          <a:pPr algn="ctr"/>
                          <a:r>
                            <a:rPr kumimoji="1" lang="en-US" altLang="ja-JP" sz="1800" dirty="0"/>
                            <a:t>MLR</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ja-JP" altLang="en-US" sz="1800" b="0" i="1" smtClean="0">
                                    <a:latin typeface="Cambria Math" panose="02040503050406030204" pitchFamily="18" charset="0"/>
                                  </a:rPr>
                                  <m:t>𝒪</m:t>
                                </m:r>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𝑀</m:t>
                                    </m:r>
                                  </m:e>
                                  <m:sup>
                                    <m:r>
                                      <a:rPr lang="en-US" altLang="ja-JP" sz="1800" b="0" i="1" smtClean="0">
                                        <a:latin typeface="Cambria Math" panose="02040503050406030204" pitchFamily="18" charset="0"/>
                                      </a:rPr>
                                      <m:t>3</m:t>
                                    </m:r>
                                  </m:sup>
                                </m:sSup>
                                <m:r>
                                  <a:rPr lang="en-US" altLang="ja-JP" sz="1800" b="0" i="1" smtClean="0">
                                    <a:latin typeface="Cambria Math" panose="02040503050406030204" pitchFamily="18" charset="0"/>
                                  </a:rPr>
                                  <m:t>)</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ja-JP" altLang="en-US" sz="1800" b="0" i="1" smtClean="0">
                                    <a:latin typeface="Cambria Math" panose="02040503050406030204" pitchFamily="18" charset="0"/>
                                  </a:rPr>
                                  <m:t>𝒪</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𝑀</m:t>
                                </m:r>
                                <m:r>
                                  <a:rPr lang="en-US" altLang="ja-JP" sz="1800" b="0" i="1" smtClean="0">
                                    <a:latin typeface="Cambria Math" panose="02040503050406030204" pitchFamily="18" charset="0"/>
                                    <a:ea typeface="Cambria Math" panose="02040503050406030204" pitchFamily="18" charset="0"/>
                                  </a:rPr>
                                  <m:t>×</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𝑁</m:t>
                                    </m:r>
                                  </m:e>
                                  <m:sub>
                                    <m:r>
                                      <m:rPr>
                                        <m:sty m:val="p"/>
                                      </m:rPr>
                                      <a:rPr lang="en-US" altLang="ja-JP" sz="1800" b="0" i="0" smtClean="0">
                                        <a:latin typeface="Cambria Math" panose="02040503050406030204" pitchFamily="18" charset="0"/>
                                      </a:rPr>
                                      <m:t>pre</m:t>
                                    </m:r>
                                  </m:sub>
                                </m:sSub>
                                <m:r>
                                  <a:rPr lang="en-US" altLang="ja-JP" sz="1800" b="0" i="1" smtClean="0">
                                    <a:latin typeface="Cambria Math" panose="02040503050406030204" pitchFamily="18" charset="0"/>
                                  </a:rPr>
                                  <m:t>)</m:t>
                                </m:r>
                              </m:oMath>
                            </m:oMathPara>
                          </a14:m>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4450862"/>
                      </a:ext>
                    </a:extLst>
                  </a:tr>
                  <a:tr h="402619">
                    <a:tc>
                      <a:txBody>
                        <a:bodyPr/>
                        <a:lstStyle/>
                        <a:p>
                          <a:pPr algn="ctr"/>
                          <a:r>
                            <a:rPr kumimoji="1" lang="en-US" altLang="ja-JP" sz="1800" dirty="0" err="1"/>
                            <a:t>LinearTree</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ja-JP" altLang="en-US" sz="1800" b="0" i="1" smtClean="0">
                                    <a:latin typeface="Cambria Math" panose="02040503050406030204" pitchFamily="18" charset="0"/>
                                  </a:rPr>
                                  <m:t>𝒪</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𝑁</m:t>
                                </m:r>
                                <m:func>
                                  <m:funcPr>
                                    <m:ctrlPr>
                                      <a:rPr lang="en-US" altLang="ja-JP" sz="1800" b="0" i="1" smtClean="0">
                                        <a:latin typeface="Cambria Math" panose="02040503050406030204" pitchFamily="18" charset="0"/>
                                      </a:rPr>
                                    </m:ctrlPr>
                                  </m:funcPr>
                                  <m:fName>
                                    <m:r>
                                      <m:rPr>
                                        <m:sty m:val="p"/>
                                      </m:rPr>
                                      <a:rPr lang="en-US" altLang="ja-JP" sz="1800" b="0" i="0" smtClean="0">
                                        <a:latin typeface="Cambria Math" panose="02040503050406030204" pitchFamily="18" charset="0"/>
                                      </a:rPr>
                                      <m:t>log</m:t>
                                    </m:r>
                                  </m:fName>
                                  <m:e>
                                    <m:r>
                                      <a:rPr lang="en-US" altLang="ja-JP" sz="1800" b="0" i="1" smtClean="0">
                                        <a:latin typeface="Cambria Math" panose="02040503050406030204" pitchFamily="18" charset="0"/>
                                      </a:rPr>
                                      <m:t>𝑁</m:t>
                                    </m:r>
                                  </m:e>
                                </m:func>
                                <m:r>
                                  <a:rPr lang="en-US" altLang="ja-JP" sz="1800" b="0" i="1" smtClean="0">
                                    <a:latin typeface="Cambria Math" panose="02040503050406030204" pitchFamily="18" charset="0"/>
                                  </a:rPr>
                                  <m:t>)</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ja-JP" altLang="en-US" sz="1800" b="0" i="1" smtClean="0">
                                  <a:latin typeface="Cambria Math" panose="02040503050406030204" pitchFamily="18" charset="0"/>
                                </a:rPr>
                                <m:t>未調査</m:t>
                              </m:r>
                            </m:oMath>
                          </a14:m>
                          <a:r>
                            <a:rPr kumimoji="1" lang="ja-JP" altLang="en-US" sz="1800" dirty="0"/>
                            <a:t>（</a:t>
                          </a:r>
                          <a:r>
                            <a:rPr kumimoji="1" lang="en-US" altLang="ja-JP" sz="1800" dirty="0"/>
                            <a:t>CART</a:t>
                          </a:r>
                          <a:r>
                            <a:rPr kumimoji="1" lang="ja-JP" altLang="en-US" sz="1800" dirty="0"/>
                            <a:t>と同様？）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3048992"/>
                      </a:ext>
                    </a:extLst>
                  </a:tr>
                  <a:tr h="417717">
                    <a:tc>
                      <a:txBody>
                        <a:bodyPr/>
                        <a:lstStyle/>
                        <a:p>
                          <a:pPr algn="ctr"/>
                          <a:r>
                            <a:rPr kumimoji="1" lang="en-US" altLang="ja-JP" sz="1800" dirty="0" err="1"/>
                            <a:t>RandomForest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ja-JP" sz="1800" b="0" i="1" smtClean="0">
                                  <a:latin typeface="Cambria Math" panose="02040503050406030204" pitchFamily="18" charset="0"/>
                                </a:rPr>
                                <m:t>𝑇</m:t>
                              </m:r>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𝑁</m:t>
                              </m:r>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rPr>
                                <m:t>𝑆</m:t>
                              </m:r>
                            </m:oMath>
                          </a14:m>
                          <a:r>
                            <a:rPr kumimoji="1" lang="ja-JP" altLang="en-US" sz="1800" dirty="0"/>
                            <a:t>に依存（最も多いと予想される）</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ja-JP" altLang="en-US" sz="1800" b="0" i="1" smtClean="0">
                                  <a:latin typeface="Cambria Math" panose="02040503050406030204" pitchFamily="18" charset="0"/>
                                </a:rPr>
                                <m:t>𝒪</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𝑇</m:t>
                              </m:r>
                              <m:r>
                                <a:rPr lang="en-US" altLang="ja-JP" sz="1800" b="0" i="1" smtClean="0">
                                  <a:latin typeface="Cambria Math" panose="02040503050406030204" pitchFamily="18" charset="0"/>
                                  <a:ea typeface="Cambria Math" panose="02040503050406030204" pitchFamily="18" charset="0"/>
                                </a:rPr>
                                <m:t>×</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𝑁</m:t>
                                  </m:r>
                                </m:e>
                                <m:sub>
                                  <m:r>
                                    <m:rPr>
                                      <m:sty m:val="p"/>
                                    </m:rPr>
                                    <a:rPr lang="en-US" altLang="ja-JP" sz="1800" b="0" i="0" smtClean="0">
                                      <a:latin typeface="Cambria Math" panose="02040503050406030204" pitchFamily="18" charset="0"/>
                                    </a:rPr>
                                    <m:t>pre</m:t>
                                  </m:r>
                                </m:sub>
                              </m:sSub>
                              <m:r>
                                <a:rPr lang="en-US" altLang="ja-JP" sz="1800" b="0" i="1" smtClean="0">
                                  <a:latin typeface="Cambria Math" panose="02040503050406030204" pitchFamily="18" charset="0"/>
                                </a:rPr>
                                <m:t>)</m:t>
                              </m:r>
                            </m:oMath>
                          </a14:m>
                          <a:r>
                            <a:rPr kumimoji="1" lang="ja-JP" altLang="en-US" sz="1800" dirty="0"/>
                            <a:t>（最も多い）</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1419310"/>
                      </a:ext>
                    </a:extLst>
                  </a:tr>
                  <a:tr h="2850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err="1"/>
                            <a:t>LightGBM</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dirty="0"/>
                            <a:t>Histogram</a:t>
                          </a:r>
                          <a:r>
                            <a:rPr lang="en-US" altLang="ja-JP" sz="1800" b="0" baseline="0" dirty="0"/>
                            <a:t> based Algorithm</a:t>
                          </a:r>
                          <a:r>
                            <a:rPr lang="ja-JP" altLang="en-US" sz="1800" b="0" baseline="0" dirty="0"/>
                            <a:t>（インスタンス数削減）</a:t>
                          </a:r>
                          <a:endParaRPr lang="en-US" altLang="ja-JP" sz="1800"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baseline="0" dirty="0"/>
                            <a:t>Exclusive Feature Bundling: </a:t>
                          </a:r>
                          <a14:m>
                            <m:oMath xmlns:m="http://schemas.openxmlformats.org/officeDocument/2006/math">
                              <m:r>
                                <a:rPr lang="ja-JP" altLang="en-US" sz="1800" b="0" i="1" smtClean="0">
                                  <a:latin typeface="Cambria Math" panose="02040503050406030204" pitchFamily="18" charset="0"/>
                                </a:rPr>
                                <m:t>𝒪</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𝐵</m:t>
                                  </m:r>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𝐵𝑖𝑛</m:t>
                                  </m:r>
                                </m:e>
                              </m:d>
                            </m:oMath>
                          </a14:m>
                          <a:endParaRPr lang="en-US" altLang="ja-JP" sz="18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dirty="0"/>
                            <a:t>Gradient-based One-Side Sampling</a:t>
                          </a:r>
                          <a:r>
                            <a:rPr lang="en-US" altLang="ja-JP" sz="1800" b="0" baseline="0" dirty="0"/>
                            <a:t>:</a:t>
                          </a:r>
                          <a14:m>
                            <m:oMath xmlns:m="http://schemas.openxmlformats.org/officeDocument/2006/math">
                              <m:r>
                                <a:rPr lang="ja-JP" altLang="en-US" sz="1800" b="0" i="1" smtClean="0">
                                  <a:latin typeface="Cambria Math" panose="02040503050406030204" pitchFamily="18" charset="0"/>
                                </a:rPr>
                                <m:t>𝒪</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𝑀</m:t>
                                  </m:r>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e>
                              </m:d>
                            </m:oMath>
                          </a14:m>
                          <a:endParaRPr lang="en-US" altLang="ja-JP"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未調査（</a:t>
                          </a:r>
                          <a:r>
                            <a:rPr kumimoji="1" lang="en-US" altLang="ja-JP" sz="1800" dirty="0"/>
                            <a:t>RF</a:t>
                          </a:r>
                          <a:r>
                            <a:rPr kumimoji="1" lang="ja-JP" altLang="en-US" sz="1800" dirty="0"/>
                            <a:t>と同様だが、最終的な木構造がコンパクトになる？）</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936975"/>
                      </a:ext>
                    </a:extLst>
                  </a:tr>
                </a:tbl>
              </a:graphicData>
            </a:graphic>
          </p:graphicFrame>
        </mc:Choice>
        <mc:Fallback xmlns="">
          <p:graphicFrame>
            <p:nvGraphicFramePr>
              <p:cNvPr id="4" name="表 3">
                <a:extLst>
                  <a:ext uri="{FF2B5EF4-FFF2-40B4-BE49-F238E27FC236}">
                    <a16:creationId xmlns:a16="http://schemas.microsoft.com/office/drawing/2014/main" id="{EBDF38DE-02B0-2C9F-2BF0-B984A0D1661C}"/>
                  </a:ext>
                </a:extLst>
              </p:cNvPr>
              <p:cNvGraphicFramePr>
                <a:graphicFrameLocks noGrp="1"/>
              </p:cNvGraphicFramePr>
              <p:nvPr>
                <p:extLst>
                  <p:ext uri="{D42A27DB-BD31-4B8C-83A1-F6EECF244321}">
                    <p14:modId xmlns:p14="http://schemas.microsoft.com/office/powerpoint/2010/main" val="3648287776"/>
                  </p:ext>
                </p:extLst>
              </p:nvPr>
            </p:nvGraphicFramePr>
            <p:xfrm>
              <a:off x="742951" y="2053384"/>
              <a:ext cx="10753724" cy="2490704"/>
            </p:xfrm>
            <a:graphic>
              <a:graphicData uri="http://schemas.openxmlformats.org/drawingml/2006/table">
                <a:tbl>
                  <a:tblPr firstRow="1" bandRow="1">
                    <a:tableStyleId>{5C22544A-7EE6-4342-B048-85BDC9FD1C3A}</a:tableStyleId>
                  </a:tblPr>
                  <a:tblGrid>
                    <a:gridCol w="1904999">
                      <a:extLst>
                        <a:ext uri="{9D8B030D-6E8A-4147-A177-3AD203B41FA5}">
                          <a16:colId xmlns:a16="http://schemas.microsoft.com/office/drawing/2014/main" val="528456091"/>
                        </a:ext>
                      </a:extLst>
                    </a:gridCol>
                    <a:gridCol w="5238750">
                      <a:extLst>
                        <a:ext uri="{9D8B030D-6E8A-4147-A177-3AD203B41FA5}">
                          <a16:colId xmlns:a16="http://schemas.microsoft.com/office/drawing/2014/main" val="2326651265"/>
                        </a:ext>
                      </a:extLst>
                    </a:gridCol>
                    <a:gridCol w="3609975">
                      <a:extLst>
                        <a:ext uri="{9D8B030D-6E8A-4147-A177-3AD203B41FA5}">
                          <a16:colId xmlns:a16="http://schemas.microsoft.com/office/drawing/2014/main" val="1664151193"/>
                        </a:ext>
                      </a:extLst>
                    </a:gridCol>
                  </a:tblGrid>
                  <a:tr h="365760">
                    <a:tc>
                      <a:txBody>
                        <a:bodyPr/>
                        <a:lstStyle/>
                        <a:p>
                          <a:pPr algn="ctr"/>
                          <a:r>
                            <a:rPr kumimoji="1" lang="ja-JP" altLang="en-US" sz="1800" dirty="0"/>
                            <a:t>手法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学習の計算量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予測の計算量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1097682"/>
                      </a:ext>
                    </a:extLst>
                  </a:tr>
                  <a:tr h="390208">
                    <a:tc>
                      <a:txBody>
                        <a:bodyPr/>
                        <a:lstStyle/>
                        <a:p>
                          <a:pPr algn="ctr"/>
                          <a:r>
                            <a:rPr kumimoji="1" lang="en-US" altLang="ja-JP" sz="1800" dirty="0"/>
                            <a:t>MLR</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554" t="-101563" r="-69383" b="-470313"/>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7808" t="-101563" r="-506" b="-470313"/>
                          </a:stretch>
                        </a:blipFill>
                      </a:tcPr>
                    </a:tc>
                    <a:extLst>
                      <a:ext uri="{0D108BD9-81ED-4DB2-BD59-A6C34878D82A}">
                        <a16:rowId xmlns:a16="http://schemas.microsoft.com/office/drawing/2014/main" val="3174450862"/>
                      </a:ext>
                    </a:extLst>
                  </a:tr>
                  <a:tr h="402619">
                    <a:tc>
                      <a:txBody>
                        <a:bodyPr/>
                        <a:lstStyle/>
                        <a:p>
                          <a:pPr algn="ctr"/>
                          <a:r>
                            <a:rPr kumimoji="1" lang="en-US" altLang="ja-JP" sz="1800" dirty="0" err="1"/>
                            <a:t>LinearTree</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554" t="-192537" r="-69383" b="-349254"/>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7808" t="-192537" r="-506" b="-349254"/>
                          </a:stretch>
                        </a:blipFill>
                      </a:tcPr>
                    </a:tc>
                    <a:extLst>
                      <a:ext uri="{0D108BD9-81ED-4DB2-BD59-A6C34878D82A}">
                        <a16:rowId xmlns:a16="http://schemas.microsoft.com/office/drawing/2014/main" val="643048992"/>
                      </a:ext>
                    </a:extLst>
                  </a:tr>
                  <a:tr h="417717">
                    <a:tc>
                      <a:txBody>
                        <a:bodyPr/>
                        <a:lstStyle/>
                        <a:p>
                          <a:pPr algn="ctr"/>
                          <a:r>
                            <a:rPr kumimoji="1" lang="en-US" altLang="ja-JP" sz="1800" dirty="0" err="1"/>
                            <a:t>RandomForest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554" t="-288235" r="-69383" b="-244118"/>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7808" t="-288235" r="-506" b="-244118"/>
                          </a:stretch>
                        </a:blipFill>
                      </a:tcPr>
                    </a:tc>
                    <a:extLst>
                      <a:ext uri="{0D108BD9-81ED-4DB2-BD59-A6C34878D82A}">
                        <a16:rowId xmlns:a16="http://schemas.microsoft.com/office/drawing/2014/main" val="3691419310"/>
                      </a:ext>
                    </a:extLst>
                  </a:tr>
                  <a:tr h="914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err="1"/>
                            <a:t>LightGBM</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554" t="-174834" r="-69383" b="-993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未調査（</a:t>
                          </a:r>
                          <a:r>
                            <a:rPr kumimoji="1" lang="en-US" altLang="ja-JP" sz="1800" dirty="0"/>
                            <a:t>RF</a:t>
                          </a:r>
                          <a:r>
                            <a:rPr kumimoji="1" lang="ja-JP" altLang="en-US" sz="1800" dirty="0"/>
                            <a:t>と同様だが、最終的な木構造がコンパクトになる？）</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936975"/>
                      </a:ext>
                    </a:extLst>
                  </a:tr>
                </a:tbl>
              </a:graphicData>
            </a:graphic>
          </p:graphicFrame>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4857B96B-7B33-9E53-8665-6FC08970CE3F}"/>
                  </a:ext>
                </a:extLst>
              </p:cNvPr>
              <p:cNvSpPr txBox="1"/>
              <p:nvPr/>
            </p:nvSpPr>
            <p:spPr>
              <a:xfrm>
                <a:off x="1040994" y="5179823"/>
                <a:ext cx="10110012" cy="369332"/>
              </a:xfrm>
              <a:prstGeom prst="rect">
                <a:avLst/>
              </a:prstGeom>
              <a:noFill/>
              <a:ln>
                <a:noFill/>
              </a:ln>
            </p:spPr>
            <p:txBody>
              <a:bodyPr wrap="square" rtlCol="0">
                <a:spAutoFit/>
              </a:bodyPr>
              <a:lstStyle/>
              <a:p>
                <a:r>
                  <a:rPr lang="en-US" altLang="ja-JP" dirty="0"/>
                  <a:t>※RF</a:t>
                </a:r>
                <a:r>
                  <a:rPr lang="ja-JP" altLang="en-US" dirty="0"/>
                  <a:t>のパラメータ：木の数</a:t>
                </a:r>
                <a14:m>
                  <m:oMath xmlns:m="http://schemas.openxmlformats.org/officeDocument/2006/math">
                    <m:r>
                      <a:rPr lang="en-US" altLang="ja-JP" i="1" smtClean="0">
                        <a:latin typeface="Cambria Math" panose="02040503050406030204" pitchFamily="18" charset="0"/>
                      </a:rPr>
                      <m:t>𝑇</m:t>
                    </m:r>
                  </m:oMath>
                </a14:m>
                <a:r>
                  <a:rPr lang="ja-JP" altLang="en-US" dirty="0" err="1"/>
                  <a:t>、</a:t>
                </a:r>
                <a:r>
                  <a:rPr lang="ja-JP" altLang="en-US" dirty="0"/>
                  <a:t>単位領域当たりの最小サンプル数</a:t>
                </a:r>
                <a14:m>
                  <m:oMath xmlns:m="http://schemas.openxmlformats.org/officeDocument/2006/math">
                    <m:r>
                      <a:rPr lang="en-US" altLang="ja-JP" b="0" i="1" smtClean="0">
                        <a:latin typeface="Cambria Math" panose="02040503050406030204" pitchFamily="18" charset="0"/>
                      </a:rPr>
                      <m:t>𝑆</m:t>
                    </m:r>
                  </m:oMath>
                </a14:m>
                <a:endParaRPr lang="en-US" altLang="ja-JP" dirty="0"/>
              </a:p>
            </p:txBody>
          </p:sp>
        </mc:Choice>
        <mc:Fallback xmlns="">
          <p:sp>
            <p:nvSpPr>
              <p:cNvPr id="11" name="テキスト ボックス 10">
                <a:extLst>
                  <a:ext uri="{FF2B5EF4-FFF2-40B4-BE49-F238E27FC236}">
                    <a16:creationId xmlns:a16="http://schemas.microsoft.com/office/drawing/2014/main" id="{4857B96B-7B33-9E53-8665-6FC08970CE3F}"/>
                  </a:ext>
                </a:extLst>
              </p:cNvPr>
              <p:cNvSpPr txBox="1">
                <a:spLocks noRot="1" noChangeAspect="1" noMove="1" noResize="1" noEditPoints="1" noAdjustHandles="1" noChangeArrowheads="1" noChangeShapeType="1" noTextEdit="1"/>
              </p:cNvSpPr>
              <p:nvPr/>
            </p:nvSpPr>
            <p:spPr>
              <a:xfrm>
                <a:off x="1040994" y="5179823"/>
                <a:ext cx="10110012" cy="369332"/>
              </a:xfrm>
              <a:prstGeom prst="rect">
                <a:avLst/>
              </a:prstGeom>
              <a:blipFill>
                <a:blip r:embed="rId4"/>
                <a:stretch>
                  <a:fillRect l="-543" t="-13333" b="-2833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C7B7CEA-0F4C-2AC2-77A7-F7874E3DE0FB}"/>
                  </a:ext>
                </a:extLst>
              </p:cNvPr>
              <p:cNvSpPr txBox="1"/>
              <p:nvPr/>
            </p:nvSpPr>
            <p:spPr>
              <a:xfrm>
                <a:off x="1040994" y="5578117"/>
                <a:ext cx="10110012" cy="369332"/>
              </a:xfrm>
              <a:prstGeom prst="rect">
                <a:avLst/>
              </a:prstGeom>
              <a:noFill/>
              <a:ln>
                <a:noFill/>
              </a:ln>
            </p:spPr>
            <p:txBody>
              <a:bodyPr wrap="square" rtlCol="0">
                <a:spAutoFit/>
              </a:bodyPr>
              <a:lstStyle/>
              <a:p>
                <a:r>
                  <a:rPr lang="en-US" altLang="ja-JP" dirty="0"/>
                  <a:t>※</a:t>
                </a:r>
                <a:r>
                  <a:rPr lang="en-US" altLang="ja-JP" dirty="0" err="1"/>
                  <a:t>LightGBM</a:t>
                </a:r>
                <a:r>
                  <a:rPr lang="ja-JP" altLang="en-US" dirty="0"/>
                  <a:t>のパラメータ：</a:t>
                </a:r>
                <a:r>
                  <a:rPr lang="en-US" altLang="ja-JP" dirty="0"/>
                  <a:t>GOSS</a:t>
                </a:r>
                <a:r>
                  <a:rPr lang="ja-JP" altLang="en-US" dirty="0"/>
                  <a:t>で採択するサンプル数</a:t>
                </a:r>
                <a14:m>
                  <m:oMath xmlns:m="http://schemas.openxmlformats.org/officeDocument/2006/math">
                    <m:r>
                      <a:rPr lang="en-US" altLang="ja-JP" b="0" i="1" smtClean="0">
                        <a:latin typeface="Cambria Math" panose="02040503050406030204" pitchFamily="18" charset="0"/>
                      </a:rPr>
                      <m:t>𝐿</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𝑁</m:t>
                    </m:r>
                  </m:oMath>
                </a14:m>
                <a:r>
                  <a:rPr lang="ja-JP" altLang="en-US" dirty="0"/>
                  <a:t>、バンドル数</a:t>
                </a:r>
                <a14:m>
                  <m:oMath xmlns:m="http://schemas.openxmlformats.org/officeDocument/2006/math">
                    <m:r>
                      <a:rPr lang="en-US" altLang="ja-JP" i="1">
                        <a:latin typeface="Cambria Math" panose="02040503050406030204" pitchFamily="18" charset="0"/>
                      </a:rPr>
                      <m:t>𝐵</m:t>
                    </m:r>
                    <m:r>
                      <a:rPr lang="en-US" altLang="ja-JP" b="0" i="1" smtClean="0">
                        <a:latin typeface="Cambria Math" panose="02040503050406030204" pitchFamily="18" charset="0"/>
                      </a:rPr>
                      <m:t>≪</m:t>
                    </m:r>
                    <m:r>
                      <a:rPr lang="en-US" altLang="ja-JP" b="0" i="1" smtClean="0">
                        <a:latin typeface="Cambria Math" panose="02040503050406030204" pitchFamily="18" charset="0"/>
                      </a:rPr>
                      <m:t>𝑀</m:t>
                    </m:r>
                  </m:oMath>
                </a14:m>
                <a:r>
                  <a:rPr lang="ja-JP" altLang="en-US" dirty="0"/>
                  <a:t>、ビン数</a:t>
                </a:r>
                <a14:m>
                  <m:oMath xmlns:m="http://schemas.openxmlformats.org/officeDocument/2006/math">
                    <m:r>
                      <a:rPr lang="en-US" altLang="ja-JP" i="1">
                        <a:latin typeface="Cambria Math" panose="02040503050406030204" pitchFamily="18" charset="0"/>
                        <a:ea typeface="Cambria Math" panose="02040503050406030204" pitchFamily="18" charset="0"/>
                      </a:rPr>
                      <m:t>𝐵𝑖𝑛</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𝑁</m:t>
                    </m:r>
                  </m:oMath>
                </a14:m>
                <a:endParaRPr lang="ja-JP" altLang="en-US" dirty="0"/>
              </a:p>
            </p:txBody>
          </p:sp>
        </mc:Choice>
        <mc:Fallback xmlns="">
          <p:sp>
            <p:nvSpPr>
              <p:cNvPr id="6" name="テキスト ボックス 5">
                <a:extLst>
                  <a:ext uri="{FF2B5EF4-FFF2-40B4-BE49-F238E27FC236}">
                    <a16:creationId xmlns:a16="http://schemas.microsoft.com/office/drawing/2014/main" id="{AC7B7CEA-0F4C-2AC2-77A7-F7874E3DE0FB}"/>
                  </a:ext>
                </a:extLst>
              </p:cNvPr>
              <p:cNvSpPr txBox="1">
                <a:spLocks noRot="1" noChangeAspect="1" noMove="1" noResize="1" noEditPoints="1" noAdjustHandles="1" noChangeArrowheads="1" noChangeShapeType="1" noTextEdit="1"/>
              </p:cNvSpPr>
              <p:nvPr/>
            </p:nvSpPr>
            <p:spPr>
              <a:xfrm>
                <a:off x="1040994" y="5578117"/>
                <a:ext cx="10110012" cy="369332"/>
              </a:xfrm>
              <a:prstGeom prst="rect">
                <a:avLst/>
              </a:prstGeom>
              <a:blipFill>
                <a:blip r:embed="rId5"/>
                <a:stretch>
                  <a:fillRect l="-543" t="-11475" b="-26230"/>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E468CD62-8F90-5546-952F-06DFA76B317F}"/>
                  </a:ext>
                </a:extLst>
              </p:cNvPr>
              <p:cNvSpPr txBox="1"/>
              <p:nvPr/>
            </p:nvSpPr>
            <p:spPr>
              <a:xfrm>
                <a:off x="1040994" y="4800061"/>
                <a:ext cx="10110012" cy="394019"/>
              </a:xfrm>
              <a:prstGeom prst="rect">
                <a:avLst/>
              </a:prstGeom>
              <a:noFill/>
              <a:ln>
                <a:noFill/>
              </a:ln>
            </p:spPr>
            <p:txBody>
              <a:bodyPr wrap="square" rtlCol="0">
                <a:spAutoFit/>
              </a:bodyPr>
              <a:lstStyle/>
              <a:p>
                <a:r>
                  <a:rPr lang="en-US" altLang="ja-JP" dirty="0"/>
                  <a:t>※</a:t>
                </a:r>
                <a:r>
                  <a:rPr lang="ja-JP" altLang="en-US" dirty="0"/>
                  <a:t>共通パラメータ：学習データ数</a:t>
                </a:r>
                <a14:m>
                  <m:oMath xmlns:m="http://schemas.openxmlformats.org/officeDocument/2006/math">
                    <m:r>
                      <a:rPr lang="en-US" altLang="ja-JP" i="1">
                        <a:latin typeface="Cambria Math" panose="02040503050406030204" pitchFamily="18" charset="0"/>
                      </a:rPr>
                      <m:t>𝑁</m:t>
                    </m:r>
                  </m:oMath>
                </a14:m>
                <a:r>
                  <a:rPr lang="ja-JP" altLang="en-US" dirty="0"/>
                  <a:t>、説明変数の数</a:t>
                </a:r>
                <a14:m>
                  <m:oMath xmlns:m="http://schemas.openxmlformats.org/officeDocument/2006/math">
                    <m:r>
                      <a:rPr lang="en-US" altLang="ja-JP" i="1">
                        <a:latin typeface="Cambria Math" panose="02040503050406030204" pitchFamily="18" charset="0"/>
                      </a:rPr>
                      <m:t>𝑀</m:t>
                    </m:r>
                  </m:oMath>
                </a14:m>
                <a:r>
                  <a:rPr lang="ja-JP" altLang="en-US" dirty="0" err="1"/>
                  <a:t>、</a:t>
                </a:r>
                <a:r>
                  <a:rPr lang="ja-JP" altLang="en-US" dirty="0"/>
                  <a:t>計画データ数</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𝑁</m:t>
                        </m:r>
                      </m:e>
                      <m:sub>
                        <m:r>
                          <m:rPr>
                            <m:sty m:val="p"/>
                          </m:rPr>
                          <a:rPr lang="en-US" altLang="ja-JP">
                            <a:latin typeface="Cambria Math" panose="02040503050406030204" pitchFamily="18" charset="0"/>
                          </a:rPr>
                          <m:t>pre</m:t>
                        </m:r>
                      </m:sub>
                    </m:sSub>
                  </m:oMath>
                </a14:m>
                <a:endParaRPr lang="en-US" altLang="ja-JP" dirty="0"/>
              </a:p>
            </p:txBody>
          </p:sp>
        </mc:Choice>
        <mc:Fallback xmlns="">
          <p:sp>
            <p:nvSpPr>
              <p:cNvPr id="7" name="テキスト ボックス 6">
                <a:extLst>
                  <a:ext uri="{FF2B5EF4-FFF2-40B4-BE49-F238E27FC236}">
                    <a16:creationId xmlns:a16="http://schemas.microsoft.com/office/drawing/2014/main" id="{E468CD62-8F90-5546-952F-06DFA76B317F}"/>
                  </a:ext>
                </a:extLst>
              </p:cNvPr>
              <p:cNvSpPr txBox="1">
                <a:spLocks noRot="1" noChangeAspect="1" noMove="1" noResize="1" noEditPoints="1" noAdjustHandles="1" noChangeArrowheads="1" noChangeShapeType="1" noTextEdit="1"/>
              </p:cNvSpPr>
              <p:nvPr/>
            </p:nvSpPr>
            <p:spPr>
              <a:xfrm>
                <a:off x="1040994" y="4800061"/>
                <a:ext cx="10110012" cy="394019"/>
              </a:xfrm>
              <a:prstGeom prst="rect">
                <a:avLst/>
              </a:prstGeom>
              <a:blipFill>
                <a:blip r:embed="rId6"/>
                <a:stretch>
                  <a:fillRect l="-543" t="-12308" b="-15385"/>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2041604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err="1"/>
              <a:t>LightGBM</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4" name="テキスト ボックス 3">
            <a:extLst>
              <a:ext uri="{FF2B5EF4-FFF2-40B4-BE49-F238E27FC236}">
                <a16:creationId xmlns:a16="http://schemas.microsoft.com/office/drawing/2014/main" id="{7A257D18-4D64-A84F-040D-4F93DCA4977E}"/>
              </a:ext>
            </a:extLst>
          </p:cNvPr>
          <p:cNvSpPr txBox="1"/>
          <p:nvPr/>
        </p:nvSpPr>
        <p:spPr>
          <a:xfrm>
            <a:off x="571983" y="-20412"/>
            <a:ext cx="4866791" cy="338554"/>
          </a:xfrm>
          <a:prstGeom prst="rect">
            <a:avLst/>
          </a:prstGeom>
          <a:noFill/>
        </p:spPr>
        <p:txBody>
          <a:bodyPr wrap="square" rtlCol="0">
            <a:spAutoFit/>
          </a:bodyPr>
          <a:lstStyle/>
          <a:p>
            <a:r>
              <a:rPr lang="en-US" altLang="ja-JP" sz="1600" b="1" dirty="0">
                <a:solidFill>
                  <a:schemeClr val="bg1"/>
                </a:solidFill>
              </a:rPr>
              <a:t>2-1. </a:t>
            </a:r>
            <a:r>
              <a:rPr lang="ja-JP" altLang="en-US" sz="1600" b="1" dirty="0">
                <a:solidFill>
                  <a:schemeClr val="bg1"/>
                </a:solidFill>
              </a:rPr>
              <a:t>非線型最適化結果</a:t>
            </a:r>
            <a:endParaRPr lang="en-US" altLang="ja-JP" sz="1600" b="1" dirty="0">
              <a:solidFill>
                <a:schemeClr val="bg1"/>
              </a:solidFill>
            </a:endParaRPr>
          </a:p>
        </p:txBody>
      </p:sp>
      <p:sp>
        <p:nvSpPr>
          <p:cNvPr id="7" name="テキスト プレースホルダー 2">
            <a:extLst>
              <a:ext uri="{FF2B5EF4-FFF2-40B4-BE49-F238E27FC236}">
                <a16:creationId xmlns:a16="http://schemas.microsoft.com/office/drawing/2014/main" id="{5F754CA6-9098-122B-46B8-081BABA69CF8}"/>
              </a:ext>
            </a:extLst>
          </p:cNvPr>
          <p:cNvSpPr txBox="1">
            <a:spLocks/>
          </p:cNvSpPr>
          <p:nvPr/>
        </p:nvSpPr>
        <p:spPr>
          <a:xfrm>
            <a:off x="234463" y="1020575"/>
            <a:ext cx="11682717" cy="51809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回帰木モデルを弱学習器としたアンサンブル学習を用いる。</a:t>
            </a:r>
            <a:endParaRPr lang="en-US" altLang="zh-TW" sz="2400" dirty="0"/>
          </a:p>
          <a:p>
            <a:pPr lvl="2">
              <a:buFont typeface="Wingdings" panose="05000000000000000000" pitchFamily="2" charset="2"/>
              <a:buChar char="Ø"/>
              <a:defRPr/>
            </a:pPr>
            <a:endParaRPr lang="en-US" altLang="ja-JP" sz="2000" dirty="0"/>
          </a:p>
        </p:txBody>
      </p:sp>
      <p:sp>
        <p:nvSpPr>
          <p:cNvPr id="9" name="テキスト ボックス 8">
            <a:extLst>
              <a:ext uri="{FF2B5EF4-FFF2-40B4-BE49-F238E27FC236}">
                <a16:creationId xmlns:a16="http://schemas.microsoft.com/office/drawing/2014/main" id="{1F39BDE9-8325-4611-3755-BFA37A5EEA47}"/>
              </a:ext>
            </a:extLst>
          </p:cNvPr>
          <p:cNvSpPr txBox="1"/>
          <p:nvPr/>
        </p:nvSpPr>
        <p:spPr>
          <a:xfrm>
            <a:off x="1304385" y="1781654"/>
            <a:ext cx="3839382" cy="369332"/>
          </a:xfrm>
          <a:prstGeom prst="rect">
            <a:avLst/>
          </a:prstGeom>
          <a:noFill/>
        </p:spPr>
        <p:txBody>
          <a:bodyPr wrap="square" rtlCol="0">
            <a:spAutoFit/>
          </a:bodyPr>
          <a:lstStyle/>
          <a:p>
            <a:pPr algn="ctr"/>
            <a:r>
              <a:rPr kumimoji="1" lang="en-US" altLang="ja-JP" sz="1800" dirty="0"/>
              <a:t>Bootstrap Aggregating</a:t>
            </a:r>
            <a:r>
              <a:rPr kumimoji="1" lang="ja-JP" altLang="en-US" sz="1800" dirty="0"/>
              <a:t>（バギング）</a:t>
            </a:r>
          </a:p>
        </p:txBody>
      </p:sp>
      <p:sp>
        <p:nvSpPr>
          <p:cNvPr id="12" name="テキスト ボックス 11">
            <a:extLst>
              <a:ext uri="{FF2B5EF4-FFF2-40B4-BE49-F238E27FC236}">
                <a16:creationId xmlns:a16="http://schemas.microsoft.com/office/drawing/2014/main" id="{ED15F808-B97A-B024-9A06-B52D8C82C995}"/>
              </a:ext>
            </a:extLst>
          </p:cNvPr>
          <p:cNvSpPr txBox="1"/>
          <p:nvPr/>
        </p:nvSpPr>
        <p:spPr>
          <a:xfrm>
            <a:off x="5978003" y="4687257"/>
            <a:ext cx="3689871"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ja-JP" dirty="0" err="1"/>
              <a:t>XGBoost</a:t>
            </a:r>
            <a:endParaRPr lang="en-US" altLang="ja-JP" dirty="0"/>
          </a:p>
          <a:p>
            <a:pPr marL="285750" indent="-285750">
              <a:buFont typeface="Wingdings" panose="05000000000000000000" pitchFamily="2" charset="2"/>
              <a:buChar char="Ø"/>
            </a:pPr>
            <a:r>
              <a:rPr lang="en-US" altLang="ja-JP" dirty="0"/>
              <a:t>Light GBM</a:t>
            </a:r>
            <a:r>
              <a:rPr lang="ja-JP" altLang="en-US" sz="1600" dirty="0"/>
              <a:t>（</a:t>
            </a:r>
            <a:r>
              <a:rPr lang="en-US" altLang="ja-JP" sz="1600" dirty="0"/>
              <a:t>Microsoft, 2016</a:t>
            </a:r>
            <a:r>
              <a:rPr lang="ja-JP" altLang="en-US" sz="1600" dirty="0"/>
              <a:t>）</a:t>
            </a:r>
            <a:endParaRPr kumimoji="1" lang="ja-JP" altLang="en-US" sz="1400" dirty="0"/>
          </a:p>
        </p:txBody>
      </p:sp>
      <p:cxnSp>
        <p:nvCxnSpPr>
          <p:cNvPr id="14" name="直線コネクタ 13">
            <a:extLst>
              <a:ext uri="{FF2B5EF4-FFF2-40B4-BE49-F238E27FC236}">
                <a16:creationId xmlns:a16="http://schemas.microsoft.com/office/drawing/2014/main" id="{2C366E59-BF1F-B887-D0A5-E65CCAE4E4CE}"/>
              </a:ext>
            </a:extLst>
          </p:cNvPr>
          <p:cNvCxnSpPr>
            <a:cxnSpLocks/>
          </p:cNvCxnSpPr>
          <p:nvPr/>
        </p:nvCxnSpPr>
        <p:spPr>
          <a:xfrm flipH="1">
            <a:off x="6337901" y="2174819"/>
            <a:ext cx="547040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C65D15C-A2DA-0F34-AA27-013C4302FC94}"/>
              </a:ext>
            </a:extLst>
          </p:cNvPr>
          <p:cNvCxnSpPr>
            <a:cxnSpLocks/>
          </p:cNvCxnSpPr>
          <p:nvPr/>
        </p:nvCxnSpPr>
        <p:spPr>
          <a:xfrm flipH="1">
            <a:off x="476315" y="2174819"/>
            <a:ext cx="53686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0843581E-EF94-E21A-29C2-8B0CDEC86F17}"/>
              </a:ext>
            </a:extLst>
          </p:cNvPr>
          <p:cNvSpPr txBox="1"/>
          <p:nvPr/>
        </p:nvSpPr>
        <p:spPr>
          <a:xfrm>
            <a:off x="7993522" y="1781654"/>
            <a:ext cx="2159157" cy="369332"/>
          </a:xfrm>
          <a:prstGeom prst="rect">
            <a:avLst/>
          </a:prstGeom>
          <a:noFill/>
        </p:spPr>
        <p:txBody>
          <a:bodyPr wrap="square" rtlCol="0">
            <a:spAutoFit/>
          </a:bodyPr>
          <a:lstStyle/>
          <a:p>
            <a:pPr algn="ctr"/>
            <a:r>
              <a:rPr kumimoji="1" lang="ja-JP" altLang="en-US" dirty="0"/>
              <a:t>勾配ブースティング</a:t>
            </a:r>
          </a:p>
        </p:txBody>
      </p:sp>
      <p:sp>
        <p:nvSpPr>
          <p:cNvPr id="24" name="テキスト ボックス 23">
            <a:extLst>
              <a:ext uri="{FF2B5EF4-FFF2-40B4-BE49-F238E27FC236}">
                <a16:creationId xmlns:a16="http://schemas.microsoft.com/office/drawing/2014/main" id="{DEB73CD6-ACB0-DE4B-8A71-76E7B0195E7E}"/>
              </a:ext>
            </a:extLst>
          </p:cNvPr>
          <p:cNvSpPr txBox="1"/>
          <p:nvPr/>
        </p:nvSpPr>
        <p:spPr>
          <a:xfrm>
            <a:off x="320374" y="2833995"/>
            <a:ext cx="3682804" cy="584775"/>
          </a:xfrm>
          <a:prstGeom prst="rect">
            <a:avLst/>
          </a:prstGeom>
          <a:noFill/>
        </p:spPr>
        <p:txBody>
          <a:bodyPr wrap="square" rtlCol="0">
            <a:spAutoFit/>
          </a:bodyPr>
          <a:lstStyle/>
          <a:p>
            <a:r>
              <a:rPr kumimoji="1" lang="ja-JP" altLang="en-US" sz="1600" dirty="0"/>
              <a:t>学習データからランダムに抽出し、複数の木で学習し、それらの予測結果を平均する</a:t>
            </a:r>
          </a:p>
        </p:txBody>
      </p:sp>
      <p:sp>
        <p:nvSpPr>
          <p:cNvPr id="25" name="テキスト ボックス 24">
            <a:extLst>
              <a:ext uri="{FF2B5EF4-FFF2-40B4-BE49-F238E27FC236}">
                <a16:creationId xmlns:a16="http://schemas.microsoft.com/office/drawing/2014/main" id="{A6E3C475-01DD-2076-7748-E8BEE0653C76}"/>
              </a:ext>
            </a:extLst>
          </p:cNvPr>
          <p:cNvSpPr txBox="1"/>
          <p:nvPr/>
        </p:nvSpPr>
        <p:spPr>
          <a:xfrm>
            <a:off x="6293970" y="2854385"/>
            <a:ext cx="3525053" cy="584775"/>
          </a:xfrm>
          <a:prstGeom prst="rect">
            <a:avLst/>
          </a:prstGeom>
          <a:noFill/>
        </p:spPr>
        <p:txBody>
          <a:bodyPr wrap="square" rtlCol="0">
            <a:spAutoFit/>
          </a:bodyPr>
          <a:lstStyle/>
          <a:p>
            <a:r>
              <a:rPr kumimoji="1" lang="ja-JP" altLang="en-US" sz="1600" dirty="0"/>
              <a:t>予測モデルの間違った予測に焦点を当て、重みを加味して次のモデルを改善する</a:t>
            </a:r>
          </a:p>
        </p:txBody>
      </p:sp>
      <p:sp>
        <p:nvSpPr>
          <p:cNvPr id="27" name="テキスト ボックス 26">
            <a:extLst>
              <a:ext uri="{FF2B5EF4-FFF2-40B4-BE49-F238E27FC236}">
                <a16:creationId xmlns:a16="http://schemas.microsoft.com/office/drawing/2014/main" id="{0DCD1AF7-7D06-2FBF-5E8F-82A03A6A55A7}"/>
              </a:ext>
            </a:extLst>
          </p:cNvPr>
          <p:cNvSpPr txBox="1"/>
          <p:nvPr/>
        </p:nvSpPr>
        <p:spPr>
          <a:xfrm>
            <a:off x="997046" y="2342667"/>
            <a:ext cx="2203955" cy="338554"/>
          </a:xfrm>
          <a:prstGeom prst="rect">
            <a:avLst/>
          </a:prstGeom>
          <a:noFill/>
        </p:spPr>
        <p:txBody>
          <a:bodyPr wrap="square" rtlCol="0">
            <a:spAutoFit/>
          </a:bodyPr>
          <a:lstStyle/>
          <a:p>
            <a:pPr algn="ctr"/>
            <a:r>
              <a:rPr kumimoji="1" lang="ja-JP" altLang="en-US" sz="1600" b="1" dirty="0">
                <a:solidFill>
                  <a:schemeClr val="accent1"/>
                </a:solidFill>
              </a:rPr>
              <a:t>過学習を緩和</a:t>
            </a:r>
          </a:p>
        </p:txBody>
      </p:sp>
      <p:sp>
        <p:nvSpPr>
          <p:cNvPr id="28" name="テキスト ボックス 27">
            <a:extLst>
              <a:ext uri="{FF2B5EF4-FFF2-40B4-BE49-F238E27FC236}">
                <a16:creationId xmlns:a16="http://schemas.microsoft.com/office/drawing/2014/main" id="{F82EAA28-9886-5DD3-510F-0381EC901264}"/>
              </a:ext>
            </a:extLst>
          </p:cNvPr>
          <p:cNvSpPr txBox="1"/>
          <p:nvPr/>
        </p:nvSpPr>
        <p:spPr>
          <a:xfrm>
            <a:off x="6990931" y="2342486"/>
            <a:ext cx="2203955" cy="338554"/>
          </a:xfrm>
          <a:prstGeom prst="rect">
            <a:avLst/>
          </a:prstGeom>
          <a:noFill/>
        </p:spPr>
        <p:txBody>
          <a:bodyPr wrap="square" rtlCol="0">
            <a:spAutoFit/>
          </a:bodyPr>
          <a:lstStyle/>
          <a:p>
            <a:pPr algn="ctr"/>
            <a:r>
              <a:rPr kumimoji="1" lang="ja-JP" altLang="en-US" sz="1600" b="1" dirty="0">
                <a:solidFill>
                  <a:schemeClr val="accent1"/>
                </a:solidFill>
              </a:rPr>
              <a:t>未学習を緩和</a:t>
            </a:r>
          </a:p>
        </p:txBody>
      </p:sp>
      <p:sp>
        <p:nvSpPr>
          <p:cNvPr id="29" name="テキスト ボックス 28">
            <a:extLst>
              <a:ext uri="{FF2B5EF4-FFF2-40B4-BE49-F238E27FC236}">
                <a16:creationId xmlns:a16="http://schemas.microsoft.com/office/drawing/2014/main" id="{74E1A1F3-3333-1751-4B33-CDF977399856}"/>
              </a:ext>
            </a:extLst>
          </p:cNvPr>
          <p:cNvSpPr txBox="1"/>
          <p:nvPr/>
        </p:nvSpPr>
        <p:spPr>
          <a:xfrm>
            <a:off x="9220967" y="4990738"/>
            <a:ext cx="2234455" cy="338554"/>
          </a:xfrm>
          <a:prstGeom prst="rect">
            <a:avLst/>
          </a:prstGeom>
          <a:noFill/>
        </p:spPr>
        <p:txBody>
          <a:bodyPr wrap="square" rtlCol="0">
            <a:spAutoFit/>
          </a:bodyPr>
          <a:lstStyle/>
          <a:p>
            <a:pPr algn="ctr"/>
            <a:r>
              <a:rPr lang="en-US" altLang="ja-JP" sz="1600" dirty="0"/>
              <a:t>Kaggle</a:t>
            </a:r>
            <a:r>
              <a:rPr lang="ja-JP" altLang="en-US" sz="1600" dirty="0"/>
              <a:t>などで多用される</a:t>
            </a:r>
            <a:endParaRPr kumimoji="1" lang="ja-JP" altLang="en-US" sz="1400" dirty="0"/>
          </a:p>
        </p:txBody>
      </p:sp>
      <p:pic>
        <p:nvPicPr>
          <p:cNvPr id="31" name="図 30">
            <a:extLst>
              <a:ext uri="{FF2B5EF4-FFF2-40B4-BE49-F238E27FC236}">
                <a16:creationId xmlns:a16="http://schemas.microsoft.com/office/drawing/2014/main" id="{B202772C-77A0-F5BC-1261-D691DC14352A}"/>
              </a:ext>
            </a:extLst>
          </p:cNvPr>
          <p:cNvPicPr>
            <a:picLocks noChangeAspect="1"/>
          </p:cNvPicPr>
          <p:nvPr/>
        </p:nvPicPr>
        <p:blipFill rotWithShape="1">
          <a:blip r:embed="rId2"/>
          <a:srcRect l="32675" r="33512"/>
          <a:stretch/>
        </p:blipFill>
        <p:spPr>
          <a:xfrm>
            <a:off x="4129150" y="2266924"/>
            <a:ext cx="1768882" cy="2370570"/>
          </a:xfrm>
          <a:prstGeom prst="rect">
            <a:avLst/>
          </a:prstGeom>
        </p:spPr>
      </p:pic>
      <p:pic>
        <p:nvPicPr>
          <p:cNvPr id="32" name="図 31">
            <a:extLst>
              <a:ext uri="{FF2B5EF4-FFF2-40B4-BE49-F238E27FC236}">
                <a16:creationId xmlns:a16="http://schemas.microsoft.com/office/drawing/2014/main" id="{B9881184-AA35-EA80-80E3-FD30C72B1E51}"/>
              </a:ext>
            </a:extLst>
          </p:cNvPr>
          <p:cNvPicPr>
            <a:picLocks noChangeAspect="1"/>
          </p:cNvPicPr>
          <p:nvPr/>
        </p:nvPicPr>
        <p:blipFill rotWithShape="1">
          <a:blip r:embed="rId2"/>
          <a:srcRect l="66281"/>
          <a:stretch/>
        </p:blipFill>
        <p:spPr>
          <a:xfrm>
            <a:off x="9913485" y="2263631"/>
            <a:ext cx="1768882" cy="2377157"/>
          </a:xfrm>
          <a:prstGeom prst="rect">
            <a:avLst/>
          </a:prstGeom>
        </p:spPr>
      </p:pic>
      <p:sp>
        <p:nvSpPr>
          <p:cNvPr id="35" name="テキスト ボックス 34">
            <a:extLst>
              <a:ext uri="{FF2B5EF4-FFF2-40B4-BE49-F238E27FC236}">
                <a16:creationId xmlns:a16="http://schemas.microsoft.com/office/drawing/2014/main" id="{229C6087-CD61-B950-F222-19662D29796D}"/>
              </a:ext>
            </a:extLst>
          </p:cNvPr>
          <p:cNvSpPr txBox="1"/>
          <p:nvPr/>
        </p:nvSpPr>
        <p:spPr>
          <a:xfrm>
            <a:off x="320374" y="5958251"/>
            <a:ext cx="4039755" cy="338554"/>
          </a:xfrm>
          <a:prstGeom prst="rect">
            <a:avLst/>
          </a:prstGeom>
          <a:noFill/>
        </p:spPr>
        <p:txBody>
          <a:bodyPr wrap="square" rtlCol="0">
            <a:spAutoFit/>
          </a:bodyPr>
          <a:lstStyle/>
          <a:p>
            <a:r>
              <a:rPr kumimoji="1" lang="en-US" altLang="ja-JP" sz="1600" dirty="0"/>
              <a:t>https://www.codexa.net/lightgbm-beginner/</a:t>
            </a:r>
            <a:endParaRPr kumimoji="1" lang="ja-JP" altLang="en-US" sz="1600" dirty="0"/>
          </a:p>
        </p:txBody>
      </p:sp>
      <p:sp>
        <p:nvSpPr>
          <p:cNvPr id="37" name="テキスト ボックス 36">
            <a:extLst>
              <a:ext uri="{FF2B5EF4-FFF2-40B4-BE49-F238E27FC236}">
                <a16:creationId xmlns:a16="http://schemas.microsoft.com/office/drawing/2014/main" id="{E9665D14-5B13-EDB3-9253-6BAF4A6EE492}"/>
              </a:ext>
            </a:extLst>
          </p:cNvPr>
          <p:cNvSpPr txBox="1"/>
          <p:nvPr/>
        </p:nvSpPr>
        <p:spPr>
          <a:xfrm>
            <a:off x="6256104" y="3424327"/>
            <a:ext cx="3525053" cy="338554"/>
          </a:xfrm>
          <a:prstGeom prst="rect">
            <a:avLst/>
          </a:prstGeom>
          <a:noFill/>
        </p:spPr>
        <p:txBody>
          <a:bodyPr wrap="square" rtlCol="0">
            <a:spAutoFit/>
          </a:bodyPr>
          <a:lstStyle/>
          <a:p>
            <a:pPr algn="ctr"/>
            <a:r>
              <a:rPr kumimoji="1" lang="ja-JP" altLang="en-US" sz="1600" dirty="0"/>
              <a:t>（前の弱学習器の誤差を学習）</a:t>
            </a:r>
          </a:p>
        </p:txBody>
      </p:sp>
      <p:sp>
        <p:nvSpPr>
          <p:cNvPr id="39" name="テキスト ボックス 38">
            <a:extLst>
              <a:ext uri="{FF2B5EF4-FFF2-40B4-BE49-F238E27FC236}">
                <a16:creationId xmlns:a16="http://schemas.microsoft.com/office/drawing/2014/main" id="{0CBD5012-F751-8768-2DD6-64BCF3DC52B2}"/>
              </a:ext>
            </a:extLst>
          </p:cNvPr>
          <p:cNvSpPr txBox="1"/>
          <p:nvPr/>
        </p:nvSpPr>
        <p:spPr>
          <a:xfrm>
            <a:off x="6312049" y="5345948"/>
            <a:ext cx="4536680" cy="584775"/>
          </a:xfrm>
          <a:prstGeom prst="rect">
            <a:avLst/>
          </a:prstGeom>
          <a:noFill/>
        </p:spPr>
        <p:txBody>
          <a:bodyPr wrap="square" rtlCol="0">
            <a:spAutoFit/>
          </a:bodyPr>
          <a:lstStyle/>
          <a:p>
            <a:r>
              <a:rPr kumimoji="1" lang="ja-JP" altLang="en-US" sz="1600" dirty="0"/>
              <a:t>特徴量をヒストグラム化することで、計算コストを抑制</a:t>
            </a:r>
            <a:endParaRPr kumimoji="1" lang="en-US" altLang="ja-JP" sz="1600" dirty="0"/>
          </a:p>
          <a:p>
            <a:r>
              <a:rPr kumimoji="1" lang="ja-JP" altLang="en-US" sz="1600" dirty="0"/>
              <a:t>（</a:t>
            </a:r>
            <a:r>
              <a:rPr kumimoji="1" lang="en-US" altLang="ja-JP" sz="1600" dirty="0" err="1"/>
              <a:t>XGBoost</a:t>
            </a:r>
            <a:r>
              <a:rPr kumimoji="1" lang="ja-JP" altLang="en-US" sz="1600" dirty="0"/>
              <a:t>よりも学習時間が短い）</a:t>
            </a:r>
          </a:p>
        </p:txBody>
      </p:sp>
      <p:sp>
        <p:nvSpPr>
          <p:cNvPr id="42" name="テキスト ボックス 41">
            <a:extLst>
              <a:ext uri="{FF2B5EF4-FFF2-40B4-BE49-F238E27FC236}">
                <a16:creationId xmlns:a16="http://schemas.microsoft.com/office/drawing/2014/main" id="{9D24B185-EB56-AC8F-5D7F-AD8CFDFC0785}"/>
              </a:ext>
            </a:extLst>
          </p:cNvPr>
          <p:cNvSpPr txBox="1"/>
          <p:nvPr/>
        </p:nvSpPr>
        <p:spPr>
          <a:xfrm>
            <a:off x="571983" y="4707674"/>
            <a:ext cx="3689871"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ja-JP" dirty="0"/>
              <a:t>Random Forest</a:t>
            </a:r>
          </a:p>
        </p:txBody>
      </p:sp>
    </p:spTree>
    <p:extLst>
      <p:ext uri="{BB962C8B-B14F-4D97-AF65-F5344CB8AC3E}">
        <p14:creationId xmlns:p14="http://schemas.microsoft.com/office/powerpoint/2010/main" val="1222089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区分線形（</a:t>
            </a:r>
            <a:r>
              <a:rPr lang="en-US" altLang="ja-JP" dirty="0"/>
              <a:t>Piecewise </a:t>
            </a:r>
            <a:r>
              <a:rPr lang="en-US" altLang="ja-JP" dirty="0" err="1"/>
              <a:t>LinearRegression</a:t>
            </a:r>
            <a:r>
              <a:rPr lang="ja-JP" altLang="en-US" dirty="0"/>
              <a:t>）</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4" name="テキスト ボックス 3">
            <a:extLst>
              <a:ext uri="{FF2B5EF4-FFF2-40B4-BE49-F238E27FC236}">
                <a16:creationId xmlns:a16="http://schemas.microsoft.com/office/drawing/2014/main" id="{7A257D18-4D64-A84F-040D-4F93DCA4977E}"/>
              </a:ext>
            </a:extLst>
          </p:cNvPr>
          <p:cNvSpPr txBox="1"/>
          <p:nvPr/>
        </p:nvSpPr>
        <p:spPr>
          <a:xfrm>
            <a:off x="571983" y="-20412"/>
            <a:ext cx="4866791" cy="338554"/>
          </a:xfrm>
          <a:prstGeom prst="rect">
            <a:avLst/>
          </a:prstGeom>
          <a:noFill/>
        </p:spPr>
        <p:txBody>
          <a:bodyPr wrap="square" rtlCol="0">
            <a:spAutoFit/>
          </a:bodyPr>
          <a:lstStyle/>
          <a:p>
            <a:r>
              <a:rPr lang="en-US" altLang="ja-JP" sz="1600" b="1" dirty="0">
                <a:solidFill>
                  <a:schemeClr val="bg1"/>
                </a:solidFill>
              </a:rPr>
              <a:t>2-1. </a:t>
            </a:r>
            <a:r>
              <a:rPr lang="ja-JP" altLang="en-US" sz="1600" b="1" dirty="0">
                <a:solidFill>
                  <a:schemeClr val="bg1"/>
                </a:solidFill>
              </a:rPr>
              <a:t>非線型最適化結果</a:t>
            </a:r>
            <a:endParaRPr lang="en-US" altLang="ja-JP" sz="1600" b="1" dirty="0">
              <a:solidFill>
                <a:schemeClr val="bg1"/>
              </a:solidFill>
            </a:endParaRPr>
          </a:p>
        </p:txBody>
      </p:sp>
      <p:sp>
        <p:nvSpPr>
          <p:cNvPr id="7" name="テキスト プレースホルダー 2">
            <a:extLst>
              <a:ext uri="{FF2B5EF4-FFF2-40B4-BE49-F238E27FC236}">
                <a16:creationId xmlns:a16="http://schemas.microsoft.com/office/drawing/2014/main" id="{5F754CA6-9098-122B-46B8-081BABA69CF8}"/>
              </a:ext>
            </a:extLst>
          </p:cNvPr>
          <p:cNvSpPr txBox="1">
            <a:spLocks/>
          </p:cNvSpPr>
          <p:nvPr/>
        </p:nvSpPr>
        <p:spPr>
          <a:xfrm>
            <a:off x="234463" y="1020575"/>
            <a:ext cx="11682717" cy="51809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err="1"/>
              <a:t>LinearTree</a:t>
            </a:r>
            <a:r>
              <a:rPr lang="ja-JP" altLang="en-US" sz="2800" dirty="0"/>
              <a:t>と類似するが、下記点で異なる。</a:t>
            </a:r>
            <a:endParaRPr lang="en-US" altLang="ja-JP" sz="2800" dirty="0"/>
          </a:p>
          <a:p>
            <a:pPr lvl="1">
              <a:defRPr/>
            </a:pPr>
            <a:r>
              <a:rPr lang="ja-JP" altLang="en-US" sz="2400" dirty="0"/>
              <a:t>分割数</a:t>
            </a:r>
            <a:r>
              <a:rPr lang="ja-JP" altLang="en-US" dirty="0"/>
              <a:t>（</a:t>
            </a:r>
            <a:r>
              <a:rPr lang="en-US" altLang="ja-JP" dirty="0" err="1"/>
              <a:t>num_breakpoints</a:t>
            </a:r>
            <a:r>
              <a:rPr lang="ja-JP" altLang="en-US" dirty="0"/>
              <a:t>）</a:t>
            </a:r>
            <a:r>
              <a:rPr lang="ja-JP" altLang="en-US" sz="2400" dirty="0"/>
              <a:t>を指定する必要がある</a:t>
            </a:r>
            <a:endParaRPr lang="en-US" altLang="ja-JP" sz="2400" dirty="0"/>
          </a:p>
          <a:p>
            <a:pPr lvl="1">
              <a:defRPr/>
            </a:pPr>
            <a:r>
              <a:rPr lang="ja-JP" altLang="en-US" sz="2400" dirty="0"/>
              <a:t>境界線の連続性を維持する</a:t>
            </a:r>
            <a:endParaRPr lang="en-US" altLang="zh-TW" dirty="0"/>
          </a:p>
        </p:txBody>
      </p:sp>
      <p:sp>
        <p:nvSpPr>
          <p:cNvPr id="35" name="テキスト ボックス 34">
            <a:extLst>
              <a:ext uri="{FF2B5EF4-FFF2-40B4-BE49-F238E27FC236}">
                <a16:creationId xmlns:a16="http://schemas.microsoft.com/office/drawing/2014/main" id="{229C6087-CD61-B950-F222-19662D29796D}"/>
              </a:ext>
            </a:extLst>
          </p:cNvPr>
          <p:cNvSpPr txBox="1"/>
          <p:nvPr/>
        </p:nvSpPr>
        <p:spPr>
          <a:xfrm>
            <a:off x="320374" y="5958251"/>
            <a:ext cx="6210300" cy="338554"/>
          </a:xfrm>
          <a:prstGeom prst="rect">
            <a:avLst/>
          </a:prstGeom>
          <a:noFill/>
        </p:spPr>
        <p:txBody>
          <a:bodyPr wrap="square" rtlCol="0">
            <a:spAutoFit/>
          </a:bodyPr>
          <a:lstStyle/>
          <a:p>
            <a:r>
              <a:rPr lang="en-US" altLang="ja-JP" sz="1600" dirty="0"/>
              <a:t>https://github.com/bemporad/PyPARC</a:t>
            </a:r>
            <a:endParaRPr kumimoji="1" lang="ja-JP" altLang="en-US" sz="1600" dirty="0"/>
          </a:p>
        </p:txBody>
      </p:sp>
      <p:pic>
        <p:nvPicPr>
          <p:cNvPr id="1026" name="Picture 2" descr="drawing">
            <a:extLst>
              <a:ext uri="{FF2B5EF4-FFF2-40B4-BE49-F238E27FC236}">
                <a16:creationId xmlns:a16="http://schemas.microsoft.com/office/drawing/2014/main" id="{8B8122A8-91A8-2FB9-E2DB-144ED2754D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06" t="13750" r="8472" b="8183"/>
          <a:stretch/>
        </p:blipFill>
        <p:spPr bwMode="auto">
          <a:xfrm>
            <a:off x="139399" y="2813435"/>
            <a:ext cx="3331882" cy="31634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awing">
            <a:extLst>
              <a:ext uri="{FF2B5EF4-FFF2-40B4-BE49-F238E27FC236}">
                <a16:creationId xmlns:a16="http://schemas.microsoft.com/office/drawing/2014/main" id="{0E08D301-9354-A48F-23F5-90A937C367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39" t="6945" r="7361" b="7314"/>
          <a:stretch/>
        </p:blipFill>
        <p:spPr bwMode="auto">
          <a:xfrm>
            <a:off x="3471281" y="3088722"/>
            <a:ext cx="2475155" cy="24967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rawing">
            <a:extLst>
              <a:ext uri="{FF2B5EF4-FFF2-40B4-BE49-F238E27FC236}">
                <a16:creationId xmlns:a16="http://schemas.microsoft.com/office/drawing/2014/main" id="{10A12124-678E-3E40-F96E-3E32E93EAF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17" t="6805" r="7361" b="7315"/>
          <a:stretch/>
        </p:blipFill>
        <p:spPr bwMode="auto">
          <a:xfrm>
            <a:off x="9494716" y="1117397"/>
            <a:ext cx="2463076" cy="24967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11B43631-3053-6C20-E685-EB4EEDE84DA7}"/>
              </a:ext>
            </a:extLst>
          </p:cNvPr>
          <p:cNvPicPr>
            <a:picLocks noChangeAspect="1"/>
          </p:cNvPicPr>
          <p:nvPr/>
        </p:nvPicPr>
        <p:blipFill rotWithShape="1">
          <a:blip r:embed="rId5"/>
          <a:srcRect l="9722" t="6806" r="11250" b="9722"/>
          <a:stretch/>
        </p:blipFill>
        <p:spPr>
          <a:xfrm>
            <a:off x="6208634" y="2616484"/>
            <a:ext cx="3181523" cy="3360449"/>
          </a:xfrm>
          <a:prstGeom prst="rect">
            <a:avLst/>
          </a:prstGeom>
        </p:spPr>
      </p:pic>
      <p:pic>
        <p:nvPicPr>
          <p:cNvPr id="8" name="図 7">
            <a:extLst>
              <a:ext uri="{FF2B5EF4-FFF2-40B4-BE49-F238E27FC236}">
                <a16:creationId xmlns:a16="http://schemas.microsoft.com/office/drawing/2014/main" id="{67A0616A-1F5F-28B7-A898-7BE817DFB552}"/>
              </a:ext>
            </a:extLst>
          </p:cNvPr>
          <p:cNvPicPr>
            <a:picLocks noChangeAspect="1"/>
          </p:cNvPicPr>
          <p:nvPr/>
        </p:nvPicPr>
        <p:blipFill rotWithShape="1">
          <a:blip r:embed="rId6"/>
          <a:srcRect l="7639" t="6528" r="8333" b="7315"/>
          <a:stretch/>
        </p:blipFill>
        <p:spPr>
          <a:xfrm>
            <a:off x="9489346" y="3643498"/>
            <a:ext cx="2468445" cy="2531007"/>
          </a:xfrm>
          <a:prstGeom prst="rect">
            <a:avLst/>
          </a:prstGeom>
        </p:spPr>
      </p:pic>
      <p:pic>
        <p:nvPicPr>
          <p:cNvPr id="1032" name="Picture 8" descr="enter image description here">
            <a:extLst>
              <a:ext uri="{FF2B5EF4-FFF2-40B4-BE49-F238E27FC236}">
                <a16:creationId xmlns:a16="http://schemas.microsoft.com/office/drawing/2014/main" id="{7ED7228F-0070-E505-2FEE-7201736CC2B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28" t="9332" r="51294"/>
          <a:stretch/>
        </p:blipFill>
        <p:spPr bwMode="auto">
          <a:xfrm>
            <a:off x="7620000" y="1304401"/>
            <a:ext cx="1650661" cy="1294382"/>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04A02F23-E33A-C1AB-91EF-91781F675BBF}"/>
              </a:ext>
            </a:extLst>
          </p:cNvPr>
          <p:cNvSpPr txBox="1"/>
          <p:nvPr/>
        </p:nvSpPr>
        <p:spPr>
          <a:xfrm>
            <a:off x="2098774" y="2628769"/>
            <a:ext cx="2383955" cy="369332"/>
          </a:xfrm>
          <a:prstGeom prst="rect">
            <a:avLst/>
          </a:prstGeom>
          <a:noFill/>
        </p:spPr>
        <p:txBody>
          <a:bodyPr wrap="square" rtlCol="0">
            <a:spAutoFit/>
          </a:bodyPr>
          <a:lstStyle/>
          <a:p>
            <a:pPr algn="ctr"/>
            <a:r>
              <a:rPr kumimoji="1" lang="ja-JP" altLang="en-US" dirty="0"/>
              <a:t>真の関数</a:t>
            </a:r>
            <a:endParaRPr kumimoji="1" lang="ja-JP" altLang="en-US" sz="1800" dirty="0"/>
          </a:p>
        </p:txBody>
      </p:sp>
      <p:sp>
        <p:nvSpPr>
          <p:cNvPr id="10" name="テキスト ボックス 9">
            <a:extLst>
              <a:ext uri="{FF2B5EF4-FFF2-40B4-BE49-F238E27FC236}">
                <a16:creationId xmlns:a16="http://schemas.microsoft.com/office/drawing/2014/main" id="{0952DF2B-32E6-E19C-9CAC-F4DD7083E922}"/>
              </a:ext>
            </a:extLst>
          </p:cNvPr>
          <p:cNvSpPr txBox="1"/>
          <p:nvPr/>
        </p:nvSpPr>
        <p:spPr>
          <a:xfrm>
            <a:off x="8675208" y="743401"/>
            <a:ext cx="1628274" cy="369332"/>
          </a:xfrm>
          <a:prstGeom prst="rect">
            <a:avLst/>
          </a:prstGeom>
          <a:noFill/>
        </p:spPr>
        <p:txBody>
          <a:bodyPr wrap="square" rtlCol="0">
            <a:spAutoFit/>
          </a:bodyPr>
          <a:lstStyle/>
          <a:p>
            <a:pPr algn="ctr"/>
            <a:r>
              <a:rPr kumimoji="1" lang="en-US" altLang="ja-JP" dirty="0"/>
              <a:t>PARC</a:t>
            </a:r>
            <a:endParaRPr kumimoji="1" lang="ja-JP" altLang="en-US" sz="1800" dirty="0"/>
          </a:p>
        </p:txBody>
      </p:sp>
      <p:sp>
        <p:nvSpPr>
          <p:cNvPr id="12" name="テキスト ボックス 11">
            <a:extLst>
              <a:ext uri="{FF2B5EF4-FFF2-40B4-BE49-F238E27FC236}">
                <a16:creationId xmlns:a16="http://schemas.microsoft.com/office/drawing/2014/main" id="{6F234E34-9A13-3F5B-CE22-3ADBBAE3AA78}"/>
              </a:ext>
            </a:extLst>
          </p:cNvPr>
          <p:cNvSpPr txBox="1"/>
          <p:nvPr/>
        </p:nvSpPr>
        <p:spPr>
          <a:xfrm>
            <a:off x="7672218" y="1012443"/>
            <a:ext cx="1628274" cy="307777"/>
          </a:xfrm>
          <a:prstGeom prst="rect">
            <a:avLst/>
          </a:prstGeom>
          <a:noFill/>
        </p:spPr>
        <p:txBody>
          <a:bodyPr wrap="square" rtlCol="0">
            <a:spAutoFit/>
          </a:bodyPr>
          <a:lstStyle/>
          <a:p>
            <a:pPr algn="ctr"/>
            <a:r>
              <a:rPr kumimoji="1" lang="en-US" altLang="ja-JP" sz="1400" dirty="0" err="1"/>
              <a:t>LinearTree</a:t>
            </a:r>
            <a:endParaRPr kumimoji="1" lang="ja-JP" altLang="en-US" sz="1400" dirty="0"/>
          </a:p>
        </p:txBody>
      </p:sp>
    </p:spTree>
    <p:extLst>
      <p:ext uri="{BB962C8B-B14F-4D97-AF65-F5344CB8AC3E}">
        <p14:creationId xmlns:p14="http://schemas.microsoft.com/office/powerpoint/2010/main" val="602408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035EBF79-6925-D5B5-0AFB-3F061E687121}"/>
              </a:ext>
            </a:extLst>
          </p:cNvPr>
          <p:cNvSpPr/>
          <p:nvPr/>
        </p:nvSpPr>
        <p:spPr>
          <a:xfrm>
            <a:off x="10050410" y="2590775"/>
            <a:ext cx="1720777" cy="68184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descr="グラフ, 散布図&#10;&#10;自動的に生成された説明">
            <a:extLst>
              <a:ext uri="{FF2B5EF4-FFF2-40B4-BE49-F238E27FC236}">
                <a16:creationId xmlns:a16="http://schemas.microsoft.com/office/drawing/2014/main" id="{DE23F231-1FE1-EC60-F7E9-7E63C3AE0E64}"/>
              </a:ext>
            </a:extLst>
          </p:cNvPr>
          <p:cNvPicPr>
            <a:picLocks noChangeAspect="1"/>
          </p:cNvPicPr>
          <p:nvPr/>
        </p:nvPicPr>
        <p:blipFill>
          <a:blip r:embed="rId3"/>
          <a:stretch>
            <a:fillRect/>
          </a:stretch>
        </p:blipFill>
        <p:spPr>
          <a:xfrm>
            <a:off x="6268062" y="2462512"/>
            <a:ext cx="3001549" cy="3001549"/>
          </a:xfrm>
          <a:prstGeom prst="rect">
            <a:avLst/>
          </a:prstGeom>
        </p:spPr>
      </p:pic>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予測値補正機能</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2.2 </a:t>
            </a:r>
            <a:r>
              <a:rPr lang="ja-JP" altLang="en-US" sz="1600" b="1" dirty="0">
                <a:solidFill>
                  <a:schemeClr val="bg1"/>
                </a:solidFill>
              </a:rPr>
              <a:t>ベンチマークデータ検証結果（補正機能）</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08946FFE-1DC2-B78B-0880-309E2B9317D2}"/>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学習データの範囲を学習しておいて、外れた予測値を強制的に補正する。</a:t>
            </a:r>
            <a:endParaRPr lang="en-US" altLang="ja-JP" sz="2800" dirty="0"/>
          </a:p>
          <a:p>
            <a:pPr lvl="1">
              <a:defRPr/>
            </a:pPr>
            <a:r>
              <a:rPr lang="ja-JP" altLang="en-US" sz="2400" dirty="0"/>
              <a:t>つまり、学習範囲外では定数として出力する</a:t>
            </a:r>
            <a:endParaRPr lang="en-US" altLang="ja-JP" sz="2400" dirty="0"/>
          </a:p>
        </p:txBody>
      </p:sp>
      <p:sp>
        <p:nvSpPr>
          <p:cNvPr id="7" name="フローチャート: 処理 6">
            <a:extLst>
              <a:ext uri="{FF2B5EF4-FFF2-40B4-BE49-F238E27FC236}">
                <a16:creationId xmlns:a16="http://schemas.microsoft.com/office/drawing/2014/main" id="{F33A895F-4316-2538-3886-BE755162C3C3}"/>
              </a:ext>
            </a:extLst>
          </p:cNvPr>
          <p:cNvSpPr/>
          <p:nvPr/>
        </p:nvSpPr>
        <p:spPr>
          <a:xfrm>
            <a:off x="631665" y="3721037"/>
            <a:ext cx="2051495" cy="353865"/>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予測モデル</a:t>
            </a:r>
          </a:p>
        </p:txBody>
      </p:sp>
      <p:sp>
        <p:nvSpPr>
          <p:cNvPr id="22" name="テキスト ボックス 21">
            <a:extLst>
              <a:ext uri="{FF2B5EF4-FFF2-40B4-BE49-F238E27FC236}">
                <a16:creationId xmlns:a16="http://schemas.microsoft.com/office/drawing/2014/main" id="{A6861457-566D-0CEA-5F62-07EB3353822A}"/>
              </a:ext>
            </a:extLst>
          </p:cNvPr>
          <p:cNvSpPr txBox="1"/>
          <p:nvPr/>
        </p:nvSpPr>
        <p:spPr>
          <a:xfrm>
            <a:off x="1045108" y="3093644"/>
            <a:ext cx="1224609" cy="338554"/>
          </a:xfrm>
          <a:prstGeom prst="rect">
            <a:avLst/>
          </a:prstGeom>
          <a:noFill/>
        </p:spPr>
        <p:txBody>
          <a:bodyPr wrap="square" rtlCol="0">
            <a:spAutoFit/>
          </a:bodyPr>
          <a:lstStyle/>
          <a:p>
            <a:pPr algn="ctr"/>
            <a:r>
              <a:rPr kumimoji="1" lang="ja-JP" altLang="en-US" sz="1600" dirty="0"/>
              <a:t>学習データ</a:t>
            </a:r>
            <a:endParaRPr kumimoji="1" lang="en-US" altLang="ja-JP" sz="1600" dirty="0"/>
          </a:p>
        </p:txBody>
      </p:sp>
      <p:sp>
        <p:nvSpPr>
          <p:cNvPr id="64" name="テキスト ボックス 63">
            <a:extLst>
              <a:ext uri="{FF2B5EF4-FFF2-40B4-BE49-F238E27FC236}">
                <a16:creationId xmlns:a16="http://schemas.microsoft.com/office/drawing/2014/main" id="{38C75C2E-CD55-9B70-F660-5CB01115B574}"/>
              </a:ext>
            </a:extLst>
          </p:cNvPr>
          <p:cNvSpPr txBox="1"/>
          <p:nvPr/>
        </p:nvSpPr>
        <p:spPr>
          <a:xfrm>
            <a:off x="904845" y="5110659"/>
            <a:ext cx="1527447" cy="369332"/>
          </a:xfrm>
          <a:prstGeom prst="rect">
            <a:avLst/>
          </a:prstGeom>
          <a:noFill/>
        </p:spPr>
        <p:txBody>
          <a:bodyPr wrap="square" rtlCol="0">
            <a:spAutoFit/>
          </a:bodyPr>
          <a:lstStyle/>
          <a:p>
            <a:pPr algn="ctr"/>
            <a:r>
              <a:rPr kumimoji="1" lang="ja-JP" altLang="en-US" dirty="0"/>
              <a:t>範囲を学習</a:t>
            </a:r>
          </a:p>
        </p:txBody>
      </p:sp>
      <p:sp>
        <p:nvSpPr>
          <p:cNvPr id="8" name="フローチャート: 処理 7">
            <a:extLst>
              <a:ext uri="{FF2B5EF4-FFF2-40B4-BE49-F238E27FC236}">
                <a16:creationId xmlns:a16="http://schemas.microsoft.com/office/drawing/2014/main" id="{72E23995-4EEE-8450-2DEF-3DD6AE9CD513}"/>
              </a:ext>
            </a:extLst>
          </p:cNvPr>
          <p:cNvSpPr/>
          <p:nvPr/>
        </p:nvSpPr>
        <p:spPr>
          <a:xfrm>
            <a:off x="647969" y="4689516"/>
            <a:ext cx="2051495" cy="353865"/>
          </a:xfrm>
          <a:prstGeom prst="flowChartProcess">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予測値補正機能</a:t>
            </a:r>
          </a:p>
        </p:txBody>
      </p:sp>
      <p:sp>
        <p:nvSpPr>
          <p:cNvPr id="10" name="フローチャート: 処理 9">
            <a:extLst>
              <a:ext uri="{FF2B5EF4-FFF2-40B4-BE49-F238E27FC236}">
                <a16:creationId xmlns:a16="http://schemas.microsoft.com/office/drawing/2014/main" id="{2CE6702E-BFF3-8EB7-1DA8-249517A92615}"/>
              </a:ext>
            </a:extLst>
          </p:cNvPr>
          <p:cNvSpPr/>
          <p:nvPr/>
        </p:nvSpPr>
        <p:spPr>
          <a:xfrm>
            <a:off x="535540" y="2637826"/>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学習時</a:t>
            </a:r>
          </a:p>
        </p:txBody>
      </p:sp>
      <p:cxnSp>
        <p:nvCxnSpPr>
          <p:cNvPr id="14" name="直線矢印コネクタ 13">
            <a:extLst>
              <a:ext uri="{FF2B5EF4-FFF2-40B4-BE49-F238E27FC236}">
                <a16:creationId xmlns:a16="http://schemas.microsoft.com/office/drawing/2014/main" id="{CDBF487B-D080-A56A-B444-3C2E03FFE403}"/>
              </a:ext>
            </a:extLst>
          </p:cNvPr>
          <p:cNvCxnSpPr>
            <a:cxnSpLocks/>
            <a:endCxn id="84" idx="0"/>
          </p:cNvCxnSpPr>
          <p:nvPr/>
        </p:nvCxnSpPr>
        <p:spPr>
          <a:xfrm>
            <a:off x="4080782" y="3558419"/>
            <a:ext cx="2" cy="379135"/>
          </a:xfrm>
          <a:prstGeom prst="straightConnector1">
            <a:avLst/>
          </a:prstGeom>
          <a:ln w="1905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フローチャート: 処理 16">
            <a:extLst>
              <a:ext uri="{FF2B5EF4-FFF2-40B4-BE49-F238E27FC236}">
                <a16:creationId xmlns:a16="http://schemas.microsoft.com/office/drawing/2014/main" id="{20813878-BF8B-864C-7F81-17F09B1FBA30}"/>
              </a:ext>
            </a:extLst>
          </p:cNvPr>
          <p:cNvSpPr/>
          <p:nvPr/>
        </p:nvSpPr>
        <p:spPr>
          <a:xfrm>
            <a:off x="3055036" y="2637826"/>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予測時</a:t>
            </a:r>
          </a:p>
        </p:txBody>
      </p:sp>
      <p:cxnSp>
        <p:nvCxnSpPr>
          <p:cNvPr id="24" name="コネクタ: カギ線 23">
            <a:extLst>
              <a:ext uri="{FF2B5EF4-FFF2-40B4-BE49-F238E27FC236}">
                <a16:creationId xmlns:a16="http://schemas.microsoft.com/office/drawing/2014/main" id="{B0B8A61B-0556-64BB-54D9-BCB9E3EFF3AD}"/>
              </a:ext>
            </a:extLst>
          </p:cNvPr>
          <p:cNvCxnSpPr>
            <a:cxnSpLocks/>
            <a:stCxn id="22" idx="1"/>
            <a:endCxn id="8" idx="1"/>
          </p:cNvCxnSpPr>
          <p:nvPr/>
        </p:nvCxnSpPr>
        <p:spPr>
          <a:xfrm rot="10800000" flipV="1">
            <a:off x="647970" y="3262921"/>
            <a:ext cx="397139" cy="1603528"/>
          </a:xfrm>
          <a:prstGeom prst="bentConnector3">
            <a:avLst>
              <a:gd name="adj1" fmla="val 157562"/>
            </a:avLst>
          </a:prstGeom>
          <a:ln w="127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7ACF407F-D0E0-BB99-3BA6-17401E3558A3}"/>
              </a:ext>
            </a:extLst>
          </p:cNvPr>
          <p:cNvSpPr txBox="1"/>
          <p:nvPr/>
        </p:nvSpPr>
        <p:spPr>
          <a:xfrm>
            <a:off x="904845" y="4128528"/>
            <a:ext cx="1527447" cy="369332"/>
          </a:xfrm>
          <a:prstGeom prst="rect">
            <a:avLst/>
          </a:prstGeom>
          <a:noFill/>
        </p:spPr>
        <p:txBody>
          <a:bodyPr wrap="square" rtlCol="0">
            <a:spAutoFit/>
          </a:bodyPr>
          <a:lstStyle/>
          <a:p>
            <a:pPr algn="ctr"/>
            <a:r>
              <a:rPr kumimoji="1" lang="ja-JP" altLang="en-US" dirty="0"/>
              <a:t>傾向を学習</a:t>
            </a:r>
          </a:p>
        </p:txBody>
      </p:sp>
      <p:sp>
        <p:nvSpPr>
          <p:cNvPr id="81" name="テキスト ボックス 80">
            <a:extLst>
              <a:ext uri="{FF2B5EF4-FFF2-40B4-BE49-F238E27FC236}">
                <a16:creationId xmlns:a16="http://schemas.microsoft.com/office/drawing/2014/main" id="{07B0B9CD-E914-1925-B498-E203D69D17AD}"/>
              </a:ext>
            </a:extLst>
          </p:cNvPr>
          <p:cNvSpPr txBox="1"/>
          <p:nvPr/>
        </p:nvSpPr>
        <p:spPr>
          <a:xfrm>
            <a:off x="3468478" y="3219865"/>
            <a:ext cx="1224609" cy="338554"/>
          </a:xfrm>
          <a:prstGeom prst="rect">
            <a:avLst/>
          </a:prstGeom>
          <a:noFill/>
        </p:spPr>
        <p:txBody>
          <a:bodyPr wrap="square" rtlCol="0">
            <a:spAutoFit/>
          </a:bodyPr>
          <a:lstStyle/>
          <a:p>
            <a:pPr algn="ctr"/>
            <a:r>
              <a:rPr kumimoji="1" lang="ja-JP" altLang="en-US" sz="1600" dirty="0"/>
              <a:t>予測データ</a:t>
            </a:r>
            <a:endParaRPr kumimoji="1" lang="en-US" altLang="ja-JP" sz="1600" dirty="0"/>
          </a:p>
        </p:txBody>
      </p:sp>
      <p:sp>
        <p:nvSpPr>
          <p:cNvPr id="84" name="フローチャート: 処理 83">
            <a:extLst>
              <a:ext uri="{FF2B5EF4-FFF2-40B4-BE49-F238E27FC236}">
                <a16:creationId xmlns:a16="http://schemas.microsoft.com/office/drawing/2014/main" id="{4D8BB664-2753-DA36-4A67-75A0695D4578}"/>
              </a:ext>
            </a:extLst>
          </p:cNvPr>
          <p:cNvSpPr/>
          <p:nvPr/>
        </p:nvSpPr>
        <p:spPr>
          <a:xfrm>
            <a:off x="3055036" y="3937554"/>
            <a:ext cx="2051495" cy="353865"/>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予測モデル</a:t>
            </a:r>
          </a:p>
        </p:txBody>
      </p:sp>
      <p:sp>
        <p:nvSpPr>
          <p:cNvPr id="85" name="フローチャート: 処理 84">
            <a:extLst>
              <a:ext uri="{FF2B5EF4-FFF2-40B4-BE49-F238E27FC236}">
                <a16:creationId xmlns:a16="http://schemas.microsoft.com/office/drawing/2014/main" id="{36851B47-107A-C5EA-E3FE-3CC4F5A376E7}"/>
              </a:ext>
            </a:extLst>
          </p:cNvPr>
          <p:cNvSpPr/>
          <p:nvPr/>
        </p:nvSpPr>
        <p:spPr>
          <a:xfrm>
            <a:off x="3060183" y="4717142"/>
            <a:ext cx="2051495" cy="353865"/>
          </a:xfrm>
          <a:prstGeom prst="flowChartProcess">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予測値補正機能</a:t>
            </a:r>
          </a:p>
        </p:txBody>
      </p:sp>
      <p:cxnSp>
        <p:nvCxnSpPr>
          <p:cNvPr id="98" name="直線矢印コネクタ 97">
            <a:extLst>
              <a:ext uri="{FF2B5EF4-FFF2-40B4-BE49-F238E27FC236}">
                <a16:creationId xmlns:a16="http://schemas.microsoft.com/office/drawing/2014/main" id="{1EEA04EC-563E-3900-DB85-3F2099DF7C41}"/>
              </a:ext>
            </a:extLst>
          </p:cNvPr>
          <p:cNvCxnSpPr>
            <a:cxnSpLocks/>
            <a:stCxn id="84" idx="2"/>
            <a:endCxn id="85" idx="0"/>
          </p:cNvCxnSpPr>
          <p:nvPr/>
        </p:nvCxnSpPr>
        <p:spPr>
          <a:xfrm>
            <a:off x="4080784" y="4291419"/>
            <a:ext cx="5147" cy="425723"/>
          </a:xfrm>
          <a:prstGeom prst="straightConnector1">
            <a:avLst/>
          </a:prstGeom>
          <a:ln w="1905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5364FE36-745F-0013-2896-F5D48F007381}"/>
              </a:ext>
            </a:extLst>
          </p:cNvPr>
          <p:cNvSpPr txBox="1"/>
          <p:nvPr/>
        </p:nvSpPr>
        <p:spPr>
          <a:xfrm>
            <a:off x="3420030" y="5529383"/>
            <a:ext cx="1421785" cy="338554"/>
          </a:xfrm>
          <a:prstGeom prst="rect">
            <a:avLst/>
          </a:prstGeom>
          <a:noFill/>
        </p:spPr>
        <p:txBody>
          <a:bodyPr wrap="square" rtlCol="0">
            <a:spAutoFit/>
          </a:bodyPr>
          <a:lstStyle/>
          <a:p>
            <a:pPr algn="ctr"/>
            <a:r>
              <a:rPr kumimoji="1" lang="ja-JP" altLang="en-US" sz="1600" dirty="0"/>
              <a:t>補正済予測値</a:t>
            </a:r>
            <a:endParaRPr kumimoji="1" lang="en-US" altLang="ja-JP" sz="1600" dirty="0"/>
          </a:p>
        </p:txBody>
      </p:sp>
      <p:sp>
        <p:nvSpPr>
          <p:cNvPr id="103" name="テキスト ボックス 102">
            <a:extLst>
              <a:ext uri="{FF2B5EF4-FFF2-40B4-BE49-F238E27FC236}">
                <a16:creationId xmlns:a16="http://schemas.microsoft.com/office/drawing/2014/main" id="{592FBCF0-291C-4389-C88F-3052CEC39C6D}"/>
              </a:ext>
            </a:extLst>
          </p:cNvPr>
          <p:cNvSpPr txBox="1"/>
          <p:nvPr/>
        </p:nvSpPr>
        <p:spPr>
          <a:xfrm>
            <a:off x="4080781" y="4332000"/>
            <a:ext cx="882816" cy="338554"/>
          </a:xfrm>
          <a:prstGeom prst="rect">
            <a:avLst/>
          </a:prstGeom>
          <a:noFill/>
        </p:spPr>
        <p:txBody>
          <a:bodyPr wrap="square" rtlCol="0">
            <a:spAutoFit/>
          </a:bodyPr>
          <a:lstStyle/>
          <a:p>
            <a:pPr algn="ctr"/>
            <a:r>
              <a:rPr kumimoji="1" lang="ja-JP" altLang="en-US" sz="1600" dirty="0"/>
              <a:t>予測値</a:t>
            </a:r>
            <a:endParaRPr kumimoji="1" lang="en-US" altLang="ja-JP" sz="1600" dirty="0"/>
          </a:p>
        </p:txBody>
      </p:sp>
      <p:cxnSp>
        <p:nvCxnSpPr>
          <p:cNvPr id="107" name="直線矢印コネクタ 106">
            <a:extLst>
              <a:ext uri="{FF2B5EF4-FFF2-40B4-BE49-F238E27FC236}">
                <a16:creationId xmlns:a16="http://schemas.microsoft.com/office/drawing/2014/main" id="{95DA4F86-49C4-392A-05A6-2C69F3173DBF}"/>
              </a:ext>
            </a:extLst>
          </p:cNvPr>
          <p:cNvCxnSpPr>
            <a:cxnSpLocks/>
            <a:stCxn id="85" idx="2"/>
          </p:cNvCxnSpPr>
          <p:nvPr/>
        </p:nvCxnSpPr>
        <p:spPr>
          <a:xfrm flipH="1">
            <a:off x="4085928" y="5071007"/>
            <a:ext cx="3" cy="442758"/>
          </a:xfrm>
          <a:prstGeom prst="straightConnector1">
            <a:avLst/>
          </a:prstGeom>
          <a:ln w="190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7336CDBE-35A9-F8C8-7D5F-89CDCC11F57C}"/>
              </a:ext>
            </a:extLst>
          </p:cNvPr>
          <p:cNvCxnSpPr/>
          <p:nvPr/>
        </p:nvCxnSpPr>
        <p:spPr>
          <a:xfrm>
            <a:off x="6767736" y="5450404"/>
            <a:ext cx="221783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74FA75E0-5AC0-0F8E-33C6-E88BA556DE82}"/>
              </a:ext>
            </a:extLst>
          </p:cNvPr>
          <p:cNvSpPr txBox="1"/>
          <p:nvPr/>
        </p:nvSpPr>
        <p:spPr>
          <a:xfrm>
            <a:off x="7015723" y="5477818"/>
            <a:ext cx="1792951" cy="338554"/>
          </a:xfrm>
          <a:prstGeom prst="rect">
            <a:avLst/>
          </a:prstGeom>
          <a:noFill/>
        </p:spPr>
        <p:txBody>
          <a:bodyPr wrap="square" rtlCol="0">
            <a:spAutoFit/>
          </a:bodyPr>
          <a:lstStyle/>
          <a:p>
            <a:pPr algn="ctr"/>
            <a:r>
              <a:rPr kumimoji="1" lang="ja-JP" altLang="en-US" sz="1600" dirty="0"/>
              <a:t>実績の範囲</a:t>
            </a:r>
            <a:r>
              <a:rPr kumimoji="1" lang="en-US" altLang="ja-JP" sz="1600" dirty="0"/>
              <a:t>[0, 5]</a:t>
            </a:r>
          </a:p>
        </p:txBody>
      </p:sp>
      <p:cxnSp>
        <p:nvCxnSpPr>
          <p:cNvPr id="116" name="直線矢印コネクタ 115">
            <a:extLst>
              <a:ext uri="{FF2B5EF4-FFF2-40B4-BE49-F238E27FC236}">
                <a16:creationId xmlns:a16="http://schemas.microsoft.com/office/drawing/2014/main" id="{58387329-1654-8828-24DB-116D71B8DB3E}"/>
              </a:ext>
            </a:extLst>
          </p:cNvPr>
          <p:cNvCxnSpPr>
            <a:cxnSpLocks/>
          </p:cNvCxnSpPr>
          <p:nvPr/>
        </p:nvCxnSpPr>
        <p:spPr>
          <a:xfrm>
            <a:off x="6204461" y="3035925"/>
            <a:ext cx="0" cy="8890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8" name="テキスト ボックス 117">
            <a:extLst>
              <a:ext uri="{FF2B5EF4-FFF2-40B4-BE49-F238E27FC236}">
                <a16:creationId xmlns:a16="http://schemas.microsoft.com/office/drawing/2014/main" id="{ECA16EA0-99A6-F4CF-FC43-25491D84D4E4}"/>
              </a:ext>
            </a:extLst>
          </p:cNvPr>
          <p:cNvSpPr txBox="1"/>
          <p:nvPr/>
        </p:nvSpPr>
        <p:spPr>
          <a:xfrm>
            <a:off x="5444075" y="3245898"/>
            <a:ext cx="760386" cy="338554"/>
          </a:xfrm>
          <a:prstGeom prst="rect">
            <a:avLst/>
          </a:prstGeom>
          <a:noFill/>
        </p:spPr>
        <p:txBody>
          <a:bodyPr wrap="square" rtlCol="0">
            <a:spAutoFit/>
          </a:bodyPr>
          <a:lstStyle/>
          <a:p>
            <a:pPr algn="ctr"/>
            <a:r>
              <a:rPr kumimoji="1" lang="en-US" altLang="ja-JP" sz="1600" dirty="0"/>
              <a:t>[0, 5]</a:t>
            </a:r>
          </a:p>
        </p:txBody>
      </p:sp>
      <p:sp>
        <p:nvSpPr>
          <p:cNvPr id="119" name="四角形: 角を丸くする 118">
            <a:extLst>
              <a:ext uri="{FF2B5EF4-FFF2-40B4-BE49-F238E27FC236}">
                <a16:creationId xmlns:a16="http://schemas.microsoft.com/office/drawing/2014/main" id="{F7B1884B-1AFF-395A-B461-F1DDCD07FDE5}"/>
              </a:ext>
            </a:extLst>
          </p:cNvPr>
          <p:cNvSpPr/>
          <p:nvPr/>
        </p:nvSpPr>
        <p:spPr>
          <a:xfrm>
            <a:off x="6652476" y="4003672"/>
            <a:ext cx="2472656" cy="1010701"/>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21" name="直線コネクタ 120">
            <a:extLst>
              <a:ext uri="{FF2B5EF4-FFF2-40B4-BE49-F238E27FC236}">
                <a16:creationId xmlns:a16="http://schemas.microsoft.com/office/drawing/2014/main" id="{9608DF52-2E22-5DCE-6632-70828573639A}"/>
              </a:ext>
            </a:extLst>
          </p:cNvPr>
          <p:cNvCxnSpPr/>
          <p:nvPr/>
        </p:nvCxnSpPr>
        <p:spPr>
          <a:xfrm>
            <a:off x="6652476" y="3960578"/>
            <a:ext cx="2472656"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2" name="矢印: 下 121">
            <a:extLst>
              <a:ext uri="{FF2B5EF4-FFF2-40B4-BE49-F238E27FC236}">
                <a16:creationId xmlns:a16="http://schemas.microsoft.com/office/drawing/2014/main" id="{1B0FB036-DE7B-17CD-CB09-CAE2FA8B6E57}"/>
              </a:ext>
            </a:extLst>
          </p:cNvPr>
          <p:cNvSpPr/>
          <p:nvPr/>
        </p:nvSpPr>
        <p:spPr>
          <a:xfrm flipV="1">
            <a:off x="7825373" y="4128528"/>
            <a:ext cx="266632" cy="42603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5" name="テキスト ボックス 124">
            <a:extLst>
              <a:ext uri="{FF2B5EF4-FFF2-40B4-BE49-F238E27FC236}">
                <a16:creationId xmlns:a16="http://schemas.microsoft.com/office/drawing/2014/main" id="{CBE3BCF1-2E55-C332-6F86-282C231CE0FE}"/>
              </a:ext>
            </a:extLst>
          </p:cNvPr>
          <p:cNvSpPr txBox="1"/>
          <p:nvPr/>
        </p:nvSpPr>
        <p:spPr>
          <a:xfrm>
            <a:off x="5394065" y="4379895"/>
            <a:ext cx="1113281" cy="338554"/>
          </a:xfrm>
          <a:prstGeom prst="rect">
            <a:avLst/>
          </a:prstGeom>
          <a:noFill/>
        </p:spPr>
        <p:txBody>
          <a:bodyPr wrap="square" rtlCol="0">
            <a:spAutoFit/>
          </a:bodyPr>
          <a:lstStyle/>
          <a:p>
            <a:pPr algn="ctr"/>
            <a:r>
              <a:rPr kumimoji="1" lang="ja-JP" altLang="en-US" sz="1600" dirty="0">
                <a:solidFill>
                  <a:schemeClr val="accent4"/>
                </a:solidFill>
              </a:rPr>
              <a:t>補正対象</a:t>
            </a:r>
            <a:endParaRPr kumimoji="1" lang="en-US" altLang="ja-JP" sz="1600" dirty="0">
              <a:solidFill>
                <a:schemeClr val="accent4"/>
              </a:solidFill>
            </a:endParaRPr>
          </a:p>
        </p:txBody>
      </p:sp>
      <p:sp>
        <p:nvSpPr>
          <p:cNvPr id="128" name="テキスト ボックス 127">
            <a:extLst>
              <a:ext uri="{FF2B5EF4-FFF2-40B4-BE49-F238E27FC236}">
                <a16:creationId xmlns:a16="http://schemas.microsoft.com/office/drawing/2014/main" id="{1CE624CF-F36F-5EAB-5E96-5186DCE895CA}"/>
              </a:ext>
            </a:extLst>
          </p:cNvPr>
          <p:cNvSpPr txBox="1"/>
          <p:nvPr/>
        </p:nvSpPr>
        <p:spPr>
          <a:xfrm>
            <a:off x="8018310" y="4195307"/>
            <a:ext cx="628418" cy="338554"/>
          </a:xfrm>
          <a:prstGeom prst="rect">
            <a:avLst/>
          </a:prstGeom>
          <a:noFill/>
        </p:spPr>
        <p:txBody>
          <a:bodyPr wrap="square" rtlCol="0">
            <a:spAutoFit/>
          </a:bodyPr>
          <a:lstStyle/>
          <a:p>
            <a:pPr algn="ctr"/>
            <a:r>
              <a:rPr kumimoji="1" lang="ja-JP" altLang="en-US" sz="1600" b="1" dirty="0">
                <a:solidFill>
                  <a:schemeClr val="accent4"/>
                </a:solidFill>
              </a:rPr>
              <a:t>補正</a:t>
            </a:r>
            <a:endParaRPr kumimoji="1" lang="en-US" altLang="ja-JP" sz="1600" b="1" dirty="0">
              <a:solidFill>
                <a:schemeClr val="accent4"/>
              </a:solidFill>
            </a:endParaRPr>
          </a:p>
        </p:txBody>
      </p:sp>
      <p:cxnSp>
        <p:nvCxnSpPr>
          <p:cNvPr id="129" name="直線矢印コネクタ 128">
            <a:extLst>
              <a:ext uri="{FF2B5EF4-FFF2-40B4-BE49-F238E27FC236}">
                <a16:creationId xmlns:a16="http://schemas.microsoft.com/office/drawing/2014/main" id="{57B7856F-CDD9-C1BF-A61F-6DF32BE9F335}"/>
              </a:ext>
            </a:extLst>
          </p:cNvPr>
          <p:cNvCxnSpPr>
            <a:cxnSpLocks/>
          </p:cNvCxnSpPr>
          <p:nvPr/>
        </p:nvCxnSpPr>
        <p:spPr>
          <a:xfrm>
            <a:off x="10072054" y="3744412"/>
            <a:ext cx="1453606" cy="0"/>
          </a:xfrm>
          <a:prstGeom prst="straightConnector1">
            <a:avLst/>
          </a:prstGeom>
          <a:ln w="127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a:extLst>
              <a:ext uri="{FF2B5EF4-FFF2-40B4-BE49-F238E27FC236}">
                <a16:creationId xmlns:a16="http://schemas.microsoft.com/office/drawing/2014/main" id="{DEA53C98-5504-9691-BBF4-DE4C566D44B7}"/>
              </a:ext>
            </a:extLst>
          </p:cNvPr>
          <p:cNvCxnSpPr>
            <a:cxnSpLocks/>
          </p:cNvCxnSpPr>
          <p:nvPr/>
        </p:nvCxnSpPr>
        <p:spPr>
          <a:xfrm flipV="1">
            <a:off x="10072054" y="2462889"/>
            <a:ext cx="0" cy="1281523"/>
          </a:xfrm>
          <a:prstGeom prst="straightConnector1">
            <a:avLst/>
          </a:prstGeom>
          <a:ln w="127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1" name="楕円 130">
            <a:extLst>
              <a:ext uri="{FF2B5EF4-FFF2-40B4-BE49-F238E27FC236}">
                <a16:creationId xmlns:a16="http://schemas.microsoft.com/office/drawing/2014/main" id="{DC266263-42E0-5C37-34C8-7784B9D4A620}"/>
              </a:ext>
            </a:extLst>
          </p:cNvPr>
          <p:cNvSpPr/>
          <p:nvPr/>
        </p:nvSpPr>
        <p:spPr>
          <a:xfrm>
            <a:off x="10196761" y="2907461"/>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2" name="楕円 131">
            <a:extLst>
              <a:ext uri="{FF2B5EF4-FFF2-40B4-BE49-F238E27FC236}">
                <a16:creationId xmlns:a16="http://schemas.microsoft.com/office/drawing/2014/main" id="{859B83E6-14EA-196E-6F44-A29CC16374F0}"/>
              </a:ext>
            </a:extLst>
          </p:cNvPr>
          <p:cNvSpPr/>
          <p:nvPr/>
        </p:nvSpPr>
        <p:spPr>
          <a:xfrm>
            <a:off x="10282997" y="2649161"/>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3" name="楕円 132">
            <a:extLst>
              <a:ext uri="{FF2B5EF4-FFF2-40B4-BE49-F238E27FC236}">
                <a16:creationId xmlns:a16="http://schemas.microsoft.com/office/drawing/2014/main" id="{336CE9CA-9E66-882C-E38B-CF4E8A2A4AC8}"/>
              </a:ext>
            </a:extLst>
          </p:cNvPr>
          <p:cNvSpPr/>
          <p:nvPr/>
        </p:nvSpPr>
        <p:spPr>
          <a:xfrm>
            <a:off x="10472986" y="2716961"/>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4" name="楕円 133">
            <a:extLst>
              <a:ext uri="{FF2B5EF4-FFF2-40B4-BE49-F238E27FC236}">
                <a16:creationId xmlns:a16="http://schemas.microsoft.com/office/drawing/2014/main" id="{74299044-A1F9-0256-335E-462889BB71B6}"/>
              </a:ext>
            </a:extLst>
          </p:cNvPr>
          <p:cNvSpPr/>
          <p:nvPr/>
        </p:nvSpPr>
        <p:spPr>
          <a:xfrm>
            <a:off x="10739686" y="3126536"/>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5" name="楕円 134">
            <a:extLst>
              <a:ext uri="{FF2B5EF4-FFF2-40B4-BE49-F238E27FC236}">
                <a16:creationId xmlns:a16="http://schemas.microsoft.com/office/drawing/2014/main" id="{7BC0AD0A-C56B-8CE5-E6D9-915DF0294A9D}"/>
              </a:ext>
            </a:extLst>
          </p:cNvPr>
          <p:cNvSpPr/>
          <p:nvPr/>
        </p:nvSpPr>
        <p:spPr>
          <a:xfrm>
            <a:off x="10892086" y="2993186"/>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6" name="楕円 135">
            <a:extLst>
              <a:ext uri="{FF2B5EF4-FFF2-40B4-BE49-F238E27FC236}">
                <a16:creationId xmlns:a16="http://schemas.microsoft.com/office/drawing/2014/main" id="{5709918B-1C4A-4525-C013-0790B15C391D}"/>
              </a:ext>
            </a:extLst>
          </p:cNvPr>
          <p:cNvSpPr/>
          <p:nvPr/>
        </p:nvSpPr>
        <p:spPr>
          <a:xfrm>
            <a:off x="11263153" y="3167024"/>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cxnSp>
        <p:nvCxnSpPr>
          <p:cNvPr id="137" name="直線コネクタ 136">
            <a:extLst>
              <a:ext uri="{FF2B5EF4-FFF2-40B4-BE49-F238E27FC236}">
                <a16:creationId xmlns:a16="http://schemas.microsoft.com/office/drawing/2014/main" id="{1221875A-45F9-C3A1-C6AF-66016791D7FE}"/>
              </a:ext>
            </a:extLst>
          </p:cNvPr>
          <p:cNvCxnSpPr>
            <a:cxnSpLocks/>
          </p:cNvCxnSpPr>
          <p:nvPr/>
        </p:nvCxnSpPr>
        <p:spPr>
          <a:xfrm flipV="1">
            <a:off x="10021751" y="2624737"/>
            <a:ext cx="510080" cy="573026"/>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0B0341DE-185C-3BDA-98E5-3AF88D5AB0D1}"/>
              </a:ext>
            </a:extLst>
          </p:cNvPr>
          <p:cNvCxnSpPr/>
          <p:nvPr/>
        </p:nvCxnSpPr>
        <p:spPr>
          <a:xfrm flipV="1">
            <a:off x="10752512" y="2961398"/>
            <a:ext cx="283574" cy="330276"/>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楕円 138">
            <a:extLst>
              <a:ext uri="{FF2B5EF4-FFF2-40B4-BE49-F238E27FC236}">
                <a16:creationId xmlns:a16="http://schemas.microsoft.com/office/drawing/2014/main" id="{9438E873-490B-7BB5-6D02-5E18424C43A5}"/>
              </a:ext>
            </a:extLst>
          </p:cNvPr>
          <p:cNvSpPr/>
          <p:nvPr/>
        </p:nvSpPr>
        <p:spPr>
          <a:xfrm>
            <a:off x="11168822" y="2820611"/>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cxnSp>
        <p:nvCxnSpPr>
          <p:cNvPr id="140" name="直線コネクタ 139">
            <a:extLst>
              <a:ext uri="{FF2B5EF4-FFF2-40B4-BE49-F238E27FC236}">
                <a16:creationId xmlns:a16="http://schemas.microsoft.com/office/drawing/2014/main" id="{88DA9D94-F7F8-4AC9-3FC9-3000BA34174A}"/>
              </a:ext>
            </a:extLst>
          </p:cNvPr>
          <p:cNvCxnSpPr>
            <a:cxnSpLocks/>
          </p:cNvCxnSpPr>
          <p:nvPr/>
        </p:nvCxnSpPr>
        <p:spPr>
          <a:xfrm>
            <a:off x="11198381" y="2590775"/>
            <a:ext cx="136772" cy="69957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テキスト ボックス 140">
            <a:extLst>
              <a:ext uri="{FF2B5EF4-FFF2-40B4-BE49-F238E27FC236}">
                <a16:creationId xmlns:a16="http://schemas.microsoft.com/office/drawing/2014/main" id="{284DE818-B06A-4066-EB1F-22223C9A80BC}"/>
              </a:ext>
            </a:extLst>
          </p:cNvPr>
          <p:cNvSpPr txBox="1"/>
          <p:nvPr/>
        </p:nvSpPr>
        <p:spPr>
          <a:xfrm>
            <a:off x="10130558" y="3740865"/>
            <a:ext cx="1277656" cy="307777"/>
          </a:xfrm>
          <a:prstGeom prst="rect">
            <a:avLst/>
          </a:prstGeom>
          <a:noFill/>
        </p:spPr>
        <p:txBody>
          <a:bodyPr wrap="square" rtlCol="0">
            <a:spAutoFit/>
          </a:bodyPr>
          <a:lstStyle/>
          <a:p>
            <a:pPr algn="ctr"/>
            <a:r>
              <a:rPr kumimoji="1" lang="ja-JP" altLang="en-US" sz="1400" dirty="0"/>
              <a:t>説明変数</a:t>
            </a:r>
            <a:r>
              <a:rPr kumimoji="1" lang="en-US" altLang="ja-JP" sz="1400" dirty="0"/>
              <a:t>x</a:t>
            </a:r>
            <a:endParaRPr kumimoji="1" lang="ja-JP" altLang="en-US" sz="1400" dirty="0"/>
          </a:p>
        </p:txBody>
      </p:sp>
      <p:sp>
        <p:nvSpPr>
          <p:cNvPr id="142" name="テキスト ボックス 141">
            <a:extLst>
              <a:ext uri="{FF2B5EF4-FFF2-40B4-BE49-F238E27FC236}">
                <a16:creationId xmlns:a16="http://schemas.microsoft.com/office/drawing/2014/main" id="{D4C3DC66-D68D-5E3C-C6E2-885ED922F971}"/>
              </a:ext>
            </a:extLst>
          </p:cNvPr>
          <p:cNvSpPr txBox="1"/>
          <p:nvPr/>
        </p:nvSpPr>
        <p:spPr>
          <a:xfrm rot="16200000">
            <a:off x="9272202" y="3027215"/>
            <a:ext cx="1277656" cy="307777"/>
          </a:xfrm>
          <a:prstGeom prst="rect">
            <a:avLst/>
          </a:prstGeom>
          <a:noFill/>
        </p:spPr>
        <p:txBody>
          <a:bodyPr wrap="square" rtlCol="0">
            <a:spAutoFit/>
          </a:bodyPr>
          <a:lstStyle/>
          <a:p>
            <a:pPr algn="ctr"/>
            <a:r>
              <a:rPr kumimoji="1" lang="ja-JP" altLang="en-US" sz="1400" dirty="0"/>
              <a:t>目的変数</a:t>
            </a:r>
            <a:r>
              <a:rPr kumimoji="1" lang="en-US" altLang="ja-JP" sz="1400" dirty="0"/>
              <a:t>y</a:t>
            </a:r>
            <a:endParaRPr kumimoji="1" lang="ja-JP" altLang="en-US" sz="1400" dirty="0"/>
          </a:p>
        </p:txBody>
      </p:sp>
      <p:cxnSp>
        <p:nvCxnSpPr>
          <p:cNvPr id="143" name="直線コネクタ 142">
            <a:extLst>
              <a:ext uri="{FF2B5EF4-FFF2-40B4-BE49-F238E27FC236}">
                <a16:creationId xmlns:a16="http://schemas.microsoft.com/office/drawing/2014/main" id="{DAC52558-B30F-B4AC-2245-D8CD9259E55F}"/>
              </a:ext>
            </a:extLst>
          </p:cNvPr>
          <p:cNvCxnSpPr>
            <a:cxnSpLocks/>
          </p:cNvCxnSpPr>
          <p:nvPr/>
        </p:nvCxnSpPr>
        <p:spPr>
          <a:xfrm>
            <a:off x="11335153" y="3283998"/>
            <a:ext cx="436034"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2515A41A-745F-4360-CB36-AF9A27F3A672}"/>
              </a:ext>
            </a:extLst>
          </p:cNvPr>
          <p:cNvCxnSpPr>
            <a:cxnSpLocks/>
          </p:cNvCxnSpPr>
          <p:nvPr/>
        </p:nvCxnSpPr>
        <p:spPr>
          <a:xfrm>
            <a:off x="11335153" y="3278318"/>
            <a:ext cx="79135" cy="462547"/>
          </a:xfrm>
          <a:prstGeom prst="line">
            <a:avLst/>
          </a:prstGeom>
          <a:ln>
            <a:solidFill>
              <a:schemeClr val="bg1">
                <a:lumMod val="5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0C9301A8-2943-A201-6431-6B1919D64E92}"/>
              </a:ext>
            </a:extLst>
          </p:cNvPr>
          <p:cNvCxnSpPr>
            <a:cxnSpLocks/>
          </p:cNvCxnSpPr>
          <p:nvPr/>
        </p:nvCxnSpPr>
        <p:spPr>
          <a:xfrm flipH="1">
            <a:off x="10514569" y="2429375"/>
            <a:ext cx="157069" cy="206868"/>
          </a:xfrm>
          <a:prstGeom prst="line">
            <a:avLst/>
          </a:prstGeom>
          <a:ln>
            <a:solidFill>
              <a:schemeClr val="bg1">
                <a:lumMod val="5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A685D558-8A79-AD78-543A-E041D4C77A39}"/>
              </a:ext>
            </a:extLst>
          </p:cNvPr>
          <p:cNvCxnSpPr>
            <a:cxnSpLocks/>
          </p:cNvCxnSpPr>
          <p:nvPr/>
        </p:nvCxnSpPr>
        <p:spPr>
          <a:xfrm>
            <a:off x="10531831" y="2622783"/>
            <a:ext cx="203414"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7616E409-5F20-9AFC-A60F-0540D003E4E0}"/>
              </a:ext>
            </a:extLst>
          </p:cNvPr>
          <p:cNvCxnSpPr>
            <a:cxnSpLocks/>
          </p:cNvCxnSpPr>
          <p:nvPr/>
        </p:nvCxnSpPr>
        <p:spPr>
          <a:xfrm>
            <a:off x="11145898" y="2380330"/>
            <a:ext cx="54050" cy="237359"/>
          </a:xfrm>
          <a:prstGeom prst="line">
            <a:avLst/>
          </a:prstGeom>
          <a:ln>
            <a:solidFill>
              <a:schemeClr val="bg1">
                <a:lumMod val="5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806EB2FF-33FF-A01F-B8AC-3ABD8734BDB3}"/>
              </a:ext>
            </a:extLst>
          </p:cNvPr>
          <p:cNvCxnSpPr>
            <a:cxnSpLocks/>
          </p:cNvCxnSpPr>
          <p:nvPr/>
        </p:nvCxnSpPr>
        <p:spPr>
          <a:xfrm>
            <a:off x="10994967" y="2600300"/>
            <a:ext cx="203414"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9" name="吹き出し: 四角形 158">
            <a:extLst>
              <a:ext uri="{FF2B5EF4-FFF2-40B4-BE49-F238E27FC236}">
                <a16:creationId xmlns:a16="http://schemas.microsoft.com/office/drawing/2014/main" id="{37058FE9-8BF0-B83D-14BA-E9220130F3C5}"/>
              </a:ext>
            </a:extLst>
          </p:cNvPr>
          <p:cNvSpPr/>
          <p:nvPr/>
        </p:nvSpPr>
        <p:spPr>
          <a:xfrm>
            <a:off x="9603817" y="4379895"/>
            <a:ext cx="2390079" cy="1003808"/>
          </a:xfrm>
          <a:prstGeom prst="wedgeRectCallout">
            <a:avLst>
              <a:gd name="adj1" fmla="val 25659"/>
              <a:gd name="adj2" fmla="val -8452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データ端では定数に補正するため、外れ値の</a:t>
            </a:r>
            <a:endParaRPr kumimoji="1" lang="en-US" altLang="ja-JP" dirty="0">
              <a:solidFill>
                <a:schemeClr val="tx1"/>
              </a:solidFill>
            </a:endParaRPr>
          </a:p>
          <a:p>
            <a:pPr algn="ctr"/>
            <a:r>
              <a:rPr kumimoji="1" lang="ja-JP" altLang="en-US" dirty="0">
                <a:solidFill>
                  <a:schemeClr val="tx1"/>
                </a:solidFill>
              </a:rPr>
              <a:t>予測精度悪化を抑制</a:t>
            </a:r>
          </a:p>
        </p:txBody>
      </p:sp>
      <p:cxnSp>
        <p:nvCxnSpPr>
          <p:cNvPr id="12" name="直線矢印コネクタ 11">
            <a:extLst>
              <a:ext uri="{FF2B5EF4-FFF2-40B4-BE49-F238E27FC236}">
                <a16:creationId xmlns:a16="http://schemas.microsoft.com/office/drawing/2014/main" id="{13D684FA-B0C9-E053-B3D4-2623A4322321}"/>
              </a:ext>
            </a:extLst>
          </p:cNvPr>
          <p:cNvCxnSpPr>
            <a:cxnSpLocks/>
            <a:stCxn id="22" idx="2"/>
            <a:endCxn id="7" idx="0"/>
          </p:cNvCxnSpPr>
          <p:nvPr/>
        </p:nvCxnSpPr>
        <p:spPr>
          <a:xfrm>
            <a:off x="1657413" y="3432198"/>
            <a:ext cx="0" cy="288839"/>
          </a:xfrm>
          <a:prstGeom prst="straightConnector1">
            <a:avLst/>
          </a:prstGeom>
          <a:ln w="190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61209FA1-E05F-7F7F-D9B2-BB39D6C38AA8}"/>
              </a:ext>
            </a:extLst>
          </p:cNvPr>
          <p:cNvCxnSpPr/>
          <p:nvPr/>
        </p:nvCxnSpPr>
        <p:spPr>
          <a:xfrm>
            <a:off x="6624995" y="3048678"/>
            <a:ext cx="2472656"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四角形: 角を丸くする 8">
            <a:extLst>
              <a:ext uri="{FF2B5EF4-FFF2-40B4-BE49-F238E27FC236}">
                <a16:creationId xmlns:a16="http://schemas.microsoft.com/office/drawing/2014/main" id="{7E965547-BC84-95E4-5426-7865B30C0A64}"/>
              </a:ext>
            </a:extLst>
          </p:cNvPr>
          <p:cNvSpPr/>
          <p:nvPr/>
        </p:nvSpPr>
        <p:spPr>
          <a:xfrm>
            <a:off x="6654975" y="2603317"/>
            <a:ext cx="2472656" cy="428637"/>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矢印: 下 10">
            <a:extLst>
              <a:ext uri="{FF2B5EF4-FFF2-40B4-BE49-F238E27FC236}">
                <a16:creationId xmlns:a16="http://schemas.microsoft.com/office/drawing/2014/main" id="{886E0F35-B1A9-9D82-AC5D-E7CDD3F5F610}"/>
              </a:ext>
            </a:extLst>
          </p:cNvPr>
          <p:cNvSpPr/>
          <p:nvPr/>
        </p:nvSpPr>
        <p:spPr>
          <a:xfrm rot="10800000" flipV="1">
            <a:off x="7827872" y="2557062"/>
            <a:ext cx="266632" cy="42603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a:extLst>
              <a:ext uri="{FF2B5EF4-FFF2-40B4-BE49-F238E27FC236}">
                <a16:creationId xmlns:a16="http://schemas.microsoft.com/office/drawing/2014/main" id="{10F868AD-2149-6450-560B-4CDB8E55F2A1}"/>
              </a:ext>
            </a:extLst>
          </p:cNvPr>
          <p:cNvSpPr txBox="1"/>
          <p:nvPr/>
        </p:nvSpPr>
        <p:spPr>
          <a:xfrm>
            <a:off x="7990829" y="2593860"/>
            <a:ext cx="628418" cy="338554"/>
          </a:xfrm>
          <a:prstGeom prst="rect">
            <a:avLst/>
          </a:prstGeom>
          <a:noFill/>
        </p:spPr>
        <p:txBody>
          <a:bodyPr wrap="square" rtlCol="0">
            <a:spAutoFit/>
          </a:bodyPr>
          <a:lstStyle/>
          <a:p>
            <a:pPr algn="ctr"/>
            <a:r>
              <a:rPr kumimoji="1" lang="ja-JP" altLang="en-US" sz="1600" b="1" dirty="0">
                <a:solidFill>
                  <a:schemeClr val="accent4"/>
                </a:solidFill>
              </a:rPr>
              <a:t>補正</a:t>
            </a:r>
            <a:endParaRPr kumimoji="1" lang="en-US" altLang="ja-JP" sz="1600" b="1" dirty="0">
              <a:solidFill>
                <a:schemeClr val="accent4"/>
              </a:solidFill>
            </a:endParaRPr>
          </a:p>
        </p:txBody>
      </p:sp>
    </p:spTree>
    <p:extLst>
      <p:ext uri="{BB962C8B-B14F-4D97-AF65-F5344CB8AC3E}">
        <p14:creationId xmlns:p14="http://schemas.microsoft.com/office/powerpoint/2010/main" val="1269529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②の課題（機能要件／非機能要件）</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940286"/>
            <a:ext cx="11341887" cy="600165"/>
          </a:xfrm>
        </p:spPr>
        <p:txBody>
          <a:bodyPr/>
          <a:lstStyle/>
          <a:p>
            <a:r>
              <a:rPr lang="en-US" altLang="ja-JP" dirty="0"/>
              <a:t>1</a:t>
            </a:r>
            <a:r>
              <a:rPr lang="ja-JP" altLang="en-US" dirty="0"/>
              <a:t>分データの前処理</a:t>
            </a:r>
            <a:endParaRPr lang="en-US" altLang="ja-JP" dirty="0"/>
          </a:p>
          <a:p>
            <a:pPr lvl="1"/>
            <a:r>
              <a:rPr lang="ja-JP" altLang="en-US" dirty="0"/>
              <a:t>ノイズ除去するための処理（スムージングなど、プラント・データ特有の処理も含む）</a:t>
            </a:r>
            <a:endParaRPr lang="en-US" altLang="ja-JP" dirty="0"/>
          </a:p>
          <a:p>
            <a:pPr lvl="1"/>
            <a:r>
              <a:rPr lang="ja-JP" altLang="en-US" dirty="0"/>
              <a:t>学習に失敗しないための処理（定数・欠損の対応など）</a:t>
            </a:r>
            <a:endParaRPr lang="en-US" altLang="ja-JP" dirty="0"/>
          </a:p>
          <a:p>
            <a:r>
              <a:rPr lang="ja-JP" altLang="en-US" dirty="0"/>
              <a:t>期間、データ刻み、モデル更新、最適化計算の頻度</a:t>
            </a:r>
            <a:endParaRPr lang="en-US" altLang="ja-JP" dirty="0"/>
          </a:p>
          <a:p>
            <a:pPr lvl="1"/>
            <a:r>
              <a:rPr lang="ja-JP" altLang="en-US" dirty="0"/>
              <a:t>予測・最適化のステップ（時間刻み）と将来期間</a:t>
            </a:r>
            <a:endParaRPr lang="en-US" altLang="ja-JP" dirty="0"/>
          </a:p>
          <a:p>
            <a:pPr lvl="1"/>
            <a:r>
              <a:rPr lang="ja-JP" altLang="en-US" dirty="0"/>
              <a:t>モデル更新頻度</a:t>
            </a:r>
            <a:r>
              <a:rPr lang="ja-JP" altLang="en-US" sz="1600" dirty="0"/>
              <a:t>（条件付きで更新するやり方もある）</a:t>
            </a:r>
            <a:endParaRPr lang="en-US" altLang="ja-JP" sz="1600" dirty="0"/>
          </a:p>
          <a:p>
            <a:pPr lvl="1"/>
            <a:r>
              <a:rPr lang="ja-JP" altLang="en-US" dirty="0"/>
              <a:t>最適化計算結果の更新頻度</a:t>
            </a:r>
            <a:endParaRPr lang="en-US" altLang="ja-JP" sz="1600" dirty="0"/>
          </a:p>
          <a:p>
            <a:r>
              <a:rPr lang="ja-JP" altLang="en-US" dirty="0"/>
              <a:t>最適化計算に失敗した場合の処理</a:t>
            </a:r>
            <a:endParaRPr lang="en-US" altLang="ja-JP" dirty="0"/>
          </a:p>
          <a:p>
            <a:pPr lvl="1"/>
            <a:r>
              <a:rPr lang="ja-JP" altLang="en-US" dirty="0"/>
              <a:t>前回の最適化結果の末尾の値を定数として採用するなど</a:t>
            </a:r>
            <a:endParaRPr lang="en-US" altLang="ja-JP" dirty="0"/>
          </a:p>
          <a:p>
            <a:r>
              <a:rPr lang="ja-JP" altLang="en-US" dirty="0"/>
              <a:t>エラー処理・エラーコードの追加</a:t>
            </a:r>
            <a:endParaRPr lang="en-US" altLang="ja-JP" dirty="0"/>
          </a:p>
          <a:p>
            <a:r>
              <a:rPr lang="ja-JP" altLang="en-US" dirty="0"/>
              <a:t>長期予測・最適化計算のためのモデル（</a:t>
            </a:r>
            <a:r>
              <a:rPr lang="en-US" altLang="ja-JP" dirty="0"/>
              <a:t>Random Forest</a:t>
            </a:r>
            <a:r>
              <a:rPr lang="ja-JP" altLang="en-US" dirty="0"/>
              <a:t>よりも計算時間少ない？）</a:t>
            </a:r>
            <a:endParaRPr lang="en-US" altLang="ja-JP" dirty="0"/>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3" y="-20412"/>
            <a:ext cx="5766809" cy="338554"/>
          </a:xfrm>
          <a:prstGeom prst="rect">
            <a:avLst/>
          </a:prstGeom>
          <a:noFill/>
        </p:spPr>
        <p:txBody>
          <a:bodyPr wrap="square" rtlCol="0">
            <a:spAutoFit/>
          </a:bodyPr>
          <a:lstStyle/>
          <a:p>
            <a:r>
              <a:rPr lang="en-US" altLang="ja-JP" sz="1600" b="1" dirty="0">
                <a:solidFill>
                  <a:schemeClr val="bg1"/>
                </a:solidFill>
              </a:rPr>
              <a:t>3.</a:t>
            </a:r>
            <a:r>
              <a:rPr lang="ja-JP" altLang="en-US" sz="1600" b="1" dirty="0">
                <a:solidFill>
                  <a:schemeClr val="bg1"/>
                </a:solidFill>
              </a:rPr>
              <a:t> まとめ</a:t>
            </a:r>
            <a:endParaRPr kumimoji="1" lang="ja-JP" altLang="en-US" sz="1600" b="1" dirty="0">
              <a:solidFill>
                <a:schemeClr val="bg1"/>
              </a:solidFill>
            </a:endParaRPr>
          </a:p>
        </p:txBody>
      </p:sp>
      <p:sp>
        <p:nvSpPr>
          <p:cNvPr id="2" name="矢印: 下 1">
            <a:extLst>
              <a:ext uri="{FF2B5EF4-FFF2-40B4-BE49-F238E27FC236}">
                <a16:creationId xmlns:a16="http://schemas.microsoft.com/office/drawing/2014/main" id="{9C471067-FFDE-8029-A72C-1803897CA36B}"/>
              </a:ext>
            </a:extLst>
          </p:cNvPr>
          <p:cNvSpPr/>
          <p:nvPr/>
        </p:nvSpPr>
        <p:spPr>
          <a:xfrm>
            <a:off x="11551127" y="3729325"/>
            <a:ext cx="257175" cy="43815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右中かっこ 3">
            <a:extLst>
              <a:ext uri="{FF2B5EF4-FFF2-40B4-BE49-F238E27FC236}">
                <a16:creationId xmlns:a16="http://schemas.microsoft.com/office/drawing/2014/main" id="{A4336E6A-E1B1-58F5-32DC-BAFC4591FF7C}"/>
              </a:ext>
            </a:extLst>
          </p:cNvPr>
          <p:cNvSpPr/>
          <p:nvPr/>
        </p:nvSpPr>
        <p:spPr>
          <a:xfrm>
            <a:off x="11607617" y="4336564"/>
            <a:ext cx="333375" cy="1581150"/>
          </a:xfrm>
          <a:prstGeom prst="righ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67FC7D-35D3-0D07-338C-5076E9308C47}"/>
              </a:ext>
            </a:extLst>
          </p:cNvPr>
          <p:cNvSpPr txBox="1"/>
          <p:nvPr/>
        </p:nvSpPr>
        <p:spPr>
          <a:xfrm>
            <a:off x="9705975" y="3259723"/>
            <a:ext cx="2211205" cy="338554"/>
          </a:xfrm>
          <a:prstGeom prst="rect">
            <a:avLst/>
          </a:prstGeom>
          <a:noFill/>
        </p:spPr>
        <p:txBody>
          <a:bodyPr wrap="square" rtlCol="0">
            <a:spAutoFit/>
          </a:bodyPr>
          <a:lstStyle/>
          <a:p>
            <a:pPr algn="ctr"/>
            <a:r>
              <a:rPr kumimoji="1" lang="ja-JP" altLang="en-US" sz="1600" dirty="0"/>
              <a:t>熊谷がやるのがベスト？</a:t>
            </a:r>
          </a:p>
        </p:txBody>
      </p:sp>
    </p:spTree>
    <p:extLst>
      <p:ext uri="{BB962C8B-B14F-4D97-AF65-F5344CB8AC3E}">
        <p14:creationId xmlns:p14="http://schemas.microsoft.com/office/powerpoint/2010/main" val="2980966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長期最適化のための方針</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1. </a:t>
            </a:r>
            <a:r>
              <a:rPr lang="ja-JP" altLang="en-US" sz="1600" b="1" dirty="0">
                <a:solidFill>
                  <a:schemeClr val="bg1"/>
                </a:solidFill>
              </a:rPr>
              <a:t>最適化方法</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08946FFE-1DC2-B78B-0880-309E2B9317D2}"/>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1. Random Forest</a:t>
            </a:r>
            <a:r>
              <a:rPr lang="ja-JP" altLang="en-US" sz="2800" dirty="0"/>
              <a:t>よりも計算量が軽く、同等の予測精度が得られる予測方法があるのか検証する。</a:t>
            </a:r>
            <a:endParaRPr lang="en-US" altLang="ja-JP" sz="2800" dirty="0"/>
          </a:p>
          <a:p>
            <a:pPr lvl="1">
              <a:defRPr/>
            </a:pPr>
            <a:r>
              <a:rPr lang="ja-JP" altLang="en-US" sz="2400" dirty="0"/>
              <a:t>候補として回帰木モデルの改良が期待されるが、</a:t>
            </a:r>
            <a:r>
              <a:rPr lang="en-US" altLang="ja-JP" sz="2400" dirty="0"/>
              <a:t>RF</a:t>
            </a:r>
            <a:r>
              <a:rPr lang="ja-JP" altLang="en-US" sz="2400" dirty="0"/>
              <a:t>との厳密な比較は調査していない</a:t>
            </a:r>
            <a:endParaRPr lang="en-US" altLang="ja-JP" sz="2400" dirty="0"/>
          </a:p>
          <a:p>
            <a:pPr>
              <a:defRPr/>
            </a:pPr>
            <a:r>
              <a:rPr lang="en-US" altLang="ja-JP" sz="2800" dirty="0"/>
              <a:t>2.</a:t>
            </a:r>
            <a:r>
              <a:rPr lang="ja-JP" altLang="en-US" sz="2800" dirty="0"/>
              <a:t> 評価回数を削減するように、最適化方法を工夫する。</a:t>
            </a:r>
            <a:endParaRPr lang="en-US" altLang="ja-JP" sz="2800" dirty="0"/>
          </a:p>
          <a:p>
            <a:pPr lvl="1">
              <a:defRPr/>
            </a:pPr>
            <a:r>
              <a:rPr lang="ja-JP" altLang="en-US" sz="2400" dirty="0"/>
              <a:t>逐次近似最適化</a:t>
            </a:r>
            <a:endParaRPr lang="en-US" altLang="ja-JP" sz="2400" dirty="0"/>
          </a:p>
          <a:p>
            <a:pPr>
              <a:defRPr/>
            </a:pPr>
            <a:endParaRPr lang="en-US" altLang="ja-JP" sz="2800" dirty="0"/>
          </a:p>
          <a:p>
            <a:pPr>
              <a:defRPr/>
            </a:pPr>
            <a:r>
              <a:rPr lang="ja-JP" altLang="en-US" sz="2800" dirty="0"/>
              <a:t>備考</a:t>
            </a:r>
            <a:endParaRPr lang="en-US" altLang="ja-JP" sz="2800" dirty="0"/>
          </a:p>
          <a:p>
            <a:pPr lvl="1">
              <a:defRPr/>
            </a:pPr>
            <a:r>
              <a:rPr lang="ja-JP" altLang="en-US" dirty="0"/>
              <a:t>想定する予測期間の最長（何</a:t>
            </a:r>
            <a:r>
              <a:rPr lang="en-US" altLang="ja-JP" dirty="0"/>
              <a:t>step</a:t>
            </a:r>
            <a:r>
              <a:rPr lang="ja-JP" altLang="en-US" dirty="0"/>
              <a:t>、何か月）は？膜の詰まりを想定するなら数か月先か？</a:t>
            </a:r>
            <a:endParaRPr lang="en-US" altLang="ja-JP" dirty="0"/>
          </a:p>
          <a:p>
            <a:pPr lvl="1">
              <a:defRPr/>
            </a:pPr>
            <a:r>
              <a:rPr lang="ja-JP" altLang="en-US" dirty="0"/>
              <a:t>汎用的な計算方法として検証するために、プラントデータではなく、サンプルデータを使用する予定</a:t>
            </a:r>
            <a:endParaRPr lang="en-US" altLang="ja-JP" dirty="0"/>
          </a:p>
          <a:p>
            <a:pPr lvl="1">
              <a:defRPr/>
            </a:pPr>
            <a:r>
              <a:rPr lang="ja-JP" altLang="en-US" dirty="0"/>
              <a:t>本来は、最適化用モデル（特性抽出）として使う点も考慮すべきだが、今回は除外</a:t>
            </a:r>
            <a:endParaRPr lang="en-US" altLang="ja-JP" dirty="0"/>
          </a:p>
        </p:txBody>
      </p:sp>
      <p:sp>
        <p:nvSpPr>
          <p:cNvPr id="4" name="テキスト ボックス 3">
            <a:extLst>
              <a:ext uri="{FF2B5EF4-FFF2-40B4-BE49-F238E27FC236}">
                <a16:creationId xmlns:a16="http://schemas.microsoft.com/office/drawing/2014/main" id="{31F42A70-BE74-D86D-9832-1262B217FE8E}"/>
              </a:ext>
            </a:extLst>
          </p:cNvPr>
          <p:cNvSpPr txBox="1"/>
          <p:nvPr/>
        </p:nvSpPr>
        <p:spPr>
          <a:xfrm>
            <a:off x="4735355" y="1453996"/>
            <a:ext cx="1360645" cy="369332"/>
          </a:xfrm>
          <a:prstGeom prst="rect">
            <a:avLst/>
          </a:prstGeom>
          <a:noFill/>
        </p:spPr>
        <p:txBody>
          <a:bodyPr wrap="square" rtlCol="0">
            <a:spAutoFit/>
          </a:bodyPr>
          <a:lstStyle/>
          <a:p>
            <a:r>
              <a:rPr kumimoji="1" lang="ja-JP" altLang="en-US" dirty="0">
                <a:solidFill>
                  <a:srgbClr val="FF0000"/>
                </a:solidFill>
              </a:rPr>
              <a:t>今回の報告</a:t>
            </a:r>
            <a:endParaRPr kumimoji="1" lang="en-US" altLang="ja-JP" dirty="0">
              <a:solidFill>
                <a:srgbClr val="FF0000"/>
              </a:solidFill>
            </a:endParaRPr>
          </a:p>
        </p:txBody>
      </p:sp>
    </p:spTree>
    <p:extLst>
      <p:ext uri="{BB962C8B-B14F-4D97-AF65-F5344CB8AC3E}">
        <p14:creationId xmlns:p14="http://schemas.microsoft.com/office/powerpoint/2010/main" val="408012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比較</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2. </a:t>
            </a:r>
            <a:r>
              <a:rPr lang="ja-JP" altLang="en-US" sz="1600" b="1" dirty="0">
                <a:solidFill>
                  <a:schemeClr val="bg1"/>
                </a:solidFill>
              </a:rPr>
              <a:t>予測検証  </a:t>
            </a:r>
            <a:r>
              <a:rPr lang="en-US" altLang="ja-JP" sz="1600" b="1" dirty="0">
                <a:solidFill>
                  <a:schemeClr val="bg1"/>
                </a:solidFill>
              </a:rPr>
              <a:t>&gt;  </a:t>
            </a:r>
            <a:r>
              <a:rPr lang="ja-JP" altLang="en-US" sz="1600" b="1" dirty="0">
                <a:solidFill>
                  <a:schemeClr val="bg1"/>
                </a:solidFill>
              </a:rPr>
              <a:t>条件</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08946FFE-1DC2-B78B-0880-309E2B9317D2}"/>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4</a:t>
            </a:r>
            <a:r>
              <a:rPr lang="ja-JP" altLang="en-US" sz="2800" dirty="0"/>
              <a:t>つの手法同士で、計算時間や予測精度を比較する。</a:t>
            </a:r>
            <a:endParaRPr lang="en-US" altLang="ja-JP" sz="2800" dirty="0"/>
          </a:p>
          <a:p>
            <a:pPr lvl="1">
              <a:defRPr/>
            </a:pPr>
            <a:r>
              <a:rPr lang="ja-JP" altLang="en-US" sz="2400" dirty="0"/>
              <a:t>なお、計算時間は、学習時と予測時の両方を計測する</a:t>
            </a:r>
            <a:endParaRPr lang="en-US" altLang="ja-JP" sz="2400" dirty="0"/>
          </a:p>
          <a:p>
            <a:pPr lvl="1">
              <a:defRPr/>
            </a:pPr>
            <a:r>
              <a:rPr lang="en-US" altLang="ja-JP" sz="2400" dirty="0"/>
              <a:t>1</a:t>
            </a:r>
            <a:r>
              <a:rPr lang="ja-JP" altLang="en-US" sz="2400" dirty="0"/>
              <a:t>度学習をした後、最適化時に予測計算を何度も繰り返すため、予測計算時間が重要</a:t>
            </a:r>
            <a:endParaRPr lang="en-US" altLang="ja-JP" sz="2400" dirty="0"/>
          </a:p>
        </p:txBody>
      </p:sp>
      <p:sp>
        <p:nvSpPr>
          <p:cNvPr id="4" name="フローチャート: 処理 3">
            <a:extLst>
              <a:ext uri="{FF2B5EF4-FFF2-40B4-BE49-F238E27FC236}">
                <a16:creationId xmlns:a16="http://schemas.microsoft.com/office/drawing/2014/main" id="{DA1E9A18-3C9B-5A93-47F7-0EA8638804FA}"/>
              </a:ext>
            </a:extLst>
          </p:cNvPr>
          <p:cNvSpPr/>
          <p:nvPr/>
        </p:nvSpPr>
        <p:spPr>
          <a:xfrm>
            <a:off x="2026301" y="2820703"/>
            <a:ext cx="2051495" cy="51809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線形重回帰</a:t>
            </a:r>
          </a:p>
        </p:txBody>
      </p:sp>
      <p:sp>
        <p:nvSpPr>
          <p:cNvPr id="7" name="フローチャート: 処理 6">
            <a:extLst>
              <a:ext uri="{FF2B5EF4-FFF2-40B4-BE49-F238E27FC236}">
                <a16:creationId xmlns:a16="http://schemas.microsoft.com/office/drawing/2014/main" id="{2D3F5A49-8125-0F8B-7828-55644FE9869E}"/>
              </a:ext>
            </a:extLst>
          </p:cNvPr>
          <p:cNvSpPr/>
          <p:nvPr/>
        </p:nvSpPr>
        <p:spPr>
          <a:xfrm>
            <a:off x="9189358" y="2820703"/>
            <a:ext cx="2051495" cy="51809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LinearTree</a:t>
            </a:r>
            <a:endParaRPr kumimoji="1" lang="ja-JP" altLang="en-US" b="1" dirty="0">
              <a:solidFill>
                <a:schemeClr val="bg1"/>
              </a:solidFill>
            </a:endParaRPr>
          </a:p>
        </p:txBody>
      </p:sp>
      <p:sp>
        <p:nvSpPr>
          <p:cNvPr id="8" name="フローチャート: 処理 7">
            <a:extLst>
              <a:ext uri="{FF2B5EF4-FFF2-40B4-BE49-F238E27FC236}">
                <a16:creationId xmlns:a16="http://schemas.microsoft.com/office/drawing/2014/main" id="{A415E9FA-E9D1-174D-2C94-14511E1337F8}"/>
              </a:ext>
            </a:extLst>
          </p:cNvPr>
          <p:cNvSpPr/>
          <p:nvPr/>
        </p:nvSpPr>
        <p:spPr>
          <a:xfrm>
            <a:off x="4410317" y="2820703"/>
            <a:ext cx="2051495" cy="51809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RandomForest</a:t>
            </a:r>
            <a:endParaRPr kumimoji="1" lang="ja-JP" altLang="en-US" b="1" dirty="0">
              <a:solidFill>
                <a:schemeClr val="bg1"/>
              </a:solidFill>
            </a:endParaRPr>
          </a:p>
        </p:txBody>
      </p:sp>
      <p:sp>
        <p:nvSpPr>
          <p:cNvPr id="9" name="フローチャート: 処理 8">
            <a:extLst>
              <a:ext uri="{FF2B5EF4-FFF2-40B4-BE49-F238E27FC236}">
                <a16:creationId xmlns:a16="http://schemas.microsoft.com/office/drawing/2014/main" id="{08E03CE1-495F-1EE9-F415-D88AE440D91E}"/>
              </a:ext>
            </a:extLst>
          </p:cNvPr>
          <p:cNvSpPr/>
          <p:nvPr/>
        </p:nvSpPr>
        <p:spPr>
          <a:xfrm>
            <a:off x="6805342" y="2820703"/>
            <a:ext cx="2051495" cy="51809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LightGBM</a:t>
            </a:r>
            <a:endParaRPr kumimoji="1" lang="ja-JP" altLang="en-US" b="1" dirty="0">
              <a:solidFill>
                <a:schemeClr val="bg1"/>
              </a:solidFill>
            </a:endParaRPr>
          </a:p>
        </p:txBody>
      </p:sp>
      <p:sp>
        <p:nvSpPr>
          <p:cNvPr id="11" name="テキスト ボックス 10">
            <a:extLst>
              <a:ext uri="{FF2B5EF4-FFF2-40B4-BE49-F238E27FC236}">
                <a16:creationId xmlns:a16="http://schemas.microsoft.com/office/drawing/2014/main" id="{90757302-6624-6F9D-007F-AF597CE51D6A}"/>
              </a:ext>
            </a:extLst>
          </p:cNvPr>
          <p:cNvSpPr txBox="1"/>
          <p:nvPr/>
        </p:nvSpPr>
        <p:spPr>
          <a:xfrm>
            <a:off x="517054" y="3925634"/>
            <a:ext cx="1152948" cy="369332"/>
          </a:xfrm>
          <a:prstGeom prst="rect">
            <a:avLst/>
          </a:prstGeom>
          <a:noFill/>
        </p:spPr>
        <p:txBody>
          <a:bodyPr wrap="square" rtlCol="0">
            <a:spAutoFit/>
          </a:bodyPr>
          <a:lstStyle/>
          <a:p>
            <a:pPr algn="ctr"/>
            <a:r>
              <a:rPr kumimoji="1" lang="ja-JP" altLang="en-US" dirty="0"/>
              <a:t>線形性</a:t>
            </a:r>
          </a:p>
        </p:txBody>
      </p:sp>
      <p:sp>
        <p:nvSpPr>
          <p:cNvPr id="12" name="テキスト ボックス 11">
            <a:extLst>
              <a:ext uri="{FF2B5EF4-FFF2-40B4-BE49-F238E27FC236}">
                <a16:creationId xmlns:a16="http://schemas.microsoft.com/office/drawing/2014/main" id="{6773771F-F3F3-1D77-6D64-ECE2882EDFE7}"/>
              </a:ext>
            </a:extLst>
          </p:cNvPr>
          <p:cNvSpPr txBox="1"/>
          <p:nvPr/>
        </p:nvSpPr>
        <p:spPr>
          <a:xfrm>
            <a:off x="2475574" y="3925634"/>
            <a:ext cx="1152948" cy="369332"/>
          </a:xfrm>
          <a:prstGeom prst="rect">
            <a:avLst/>
          </a:prstGeom>
          <a:noFill/>
        </p:spPr>
        <p:txBody>
          <a:bodyPr wrap="square" rtlCol="0">
            <a:spAutoFit/>
          </a:bodyPr>
          <a:lstStyle/>
          <a:p>
            <a:pPr algn="ctr"/>
            <a:r>
              <a:rPr kumimoji="1" lang="ja-JP" altLang="en-US" dirty="0">
                <a:solidFill>
                  <a:schemeClr val="accent4"/>
                </a:solidFill>
              </a:rPr>
              <a:t>線形</a:t>
            </a:r>
          </a:p>
        </p:txBody>
      </p:sp>
      <p:sp>
        <p:nvSpPr>
          <p:cNvPr id="13" name="テキスト ボックス 12">
            <a:extLst>
              <a:ext uri="{FF2B5EF4-FFF2-40B4-BE49-F238E27FC236}">
                <a16:creationId xmlns:a16="http://schemas.microsoft.com/office/drawing/2014/main" id="{1F962EE5-9940-C3C4-806D-95E86D90CB2E}"/>
              </a:ext>
            </a:extLst>
          </p:cNvPr>
          <p:cNvSpPr txBox="1"/>
          <p:nvPr/>
        </p:nvSpPr>
        <p:spPr>
          <a:xfrm>
            <a:off x="4859590" y="3925634"/>
            <a:ext cx="1152948" cy="369332"/>
          </a:xfrm>
          <a:prstGeom prst="rect">
            <a:avLst/>
          </a:prstGeom>
          <a:noFill/>
        </p:spPr>
        <p:txBody>
          <a:bodyPr wrap="square" rtlCol="0">
            <a:spAutoFit/>
          </a:bodyPr>
          <a:lstStyle/>
          <a:p>
            <a:pPr algn="ctr"/>
            <a:r>
              <a:rPr kumimoji="1" lang="ja-JP" altLang="en-US" dirty="0">
                <a:solidFill>
                  <a:schemeClr val="accent6">
                    <a:lumMod val="60000"/>
                    <a:lumOff val="40000"/>
                  </a:schemeClr>
                </a:solidFill>
              </a:rPr>
              <a:t>非線形</a:t>
            </a:r>
          </a:p>
        </p:txBody>
      </p:sp>
      <p:sp>
        <p:nvSpPr>
          <p:cNvPr id="14" name="テキスト ボックス 13">
            <a:extLst>
              <a:ext uri="{FF2B5EF4-FFF2-40B4-BE49-F238E27FC236}">
                <a16:creationId xmlns:a16="http://schemas.microsoft.com/office/drawing/2014/main" id="{B7AABDCF-DB9C-3F28-3960-AA0131CAF352}"/>
              </a:ext>
            </a:extLst>
          </p:cNvPr>
          <p:cNvSpPr txBox="1"/>
          <p:nvPr/>
        </p:nvSpPr>
        <p:spPr>
          <a:xfrm>
            <a:off x="7254615" y="3925634"/>
            <a:ext cx="1152948" cy="369332"/>
          </a:xfrm>
          <a:prstGeom prst="rect">
            <a:avLst/>
          </a:prstGeom>
          <a:noFill/>
        </p:spPr>
        <p:txBody>
          <a:bodyPr wrap="square" rtlCol="0">
            <a:spAutoFit/>
          </a:bodyPr>
          <a:lstStyle/>
          <a:p>
            <a:pPr algn="ctr"/>
            <a:r>
              <a:rPr kumimoji="1" lang="ja-JP" altLang="en-US" dirty="0">
                <a:solidFill>
                  <a:schemeClr val="accent6">
                    <a:lumMod val="60000"/>
                    <a:lumOff val="40000"/>
                  </a:schemeClr>
                </a:solidFill>
              </a:rPr>
              <a:t>非線形</a:t>
            </a:r>
          </a:p>
        </p:txBody>
      </p:sp>
      <p:sp>
        <p:nvSpPr>
          <p:cNvPr id="15" name="テキスト ボックス 14">
            <a:extLst>
              <a:ext uri="{FF2B5EF4-FFF2-40B4-BE49-F238E27FC236}">
                <a16:creationId xmlns:a16="http://schemas.microsoft.com/office/drawing/2014/main" id="{8520D404-8761-323B-65DC-B598376EF1B9}"/>
              </a:ext>
            </a:extLst>
          </p:cNvPr>
          <p:cNvSpPr txBox="1"/>
          <p:nvPr/>
        </p:nvSpPr>
        <p:spPr>
          <a:xfrm>
            <a:off x="9638631" y="3910280"/>
            <a:ext cx="1152948" cy="369332"/>
          </a:xfrm>
          <a:prstGeom prst="rect">
            <a:avLst/>
          </a:prstGeom>
          <a:noFill/>
        </p:spPr>
        <p:txBody>
          <a:bodyPr wrap="square" rtlCol="0">
            <a:spAutoFit/>
          </a:bodyPr>
          <a:lstStyle/>
          <a:p>
            <a:pPr algn="ctr"/>
            <a:r>
              <a:rPr kumimoji="1" lang="ja-JP" altLang="en-US" dirty="0">
                <a:solidFill>
                  <a:schemeClr val="accent6">
                    <a:lumMod val="60000"/>
                    <a:lumOff val="40000"/>
                  </a:schemeClr>
                </a:solidFill>
              </a:rPr>
              <a:t>非線形</a:t>
            </a:r>
          </a:p>
        </p:txBody>
      </p:sp>
      <p:sp>
        <p:nvSpPr>
          <p:cNvPr id="16" name="テキスト ボックス 15">
            <a:extLst>
              <a:ext uri="{FF2B5EF4-FFF2-40B4-BE49-F238E27FC236}">
                <a16:creationId xmlns:a16="http://schemas.microsoft.com/office/drawing/2014/main" id="{4AEB625C-66D1-DE70-C825-4EE100C9E280}"/>
              </a:ext>
            </a:extLst>
          </p:cNvPr>
          <p:cNvSpPr txBox="1"/>
          <p:nvPr/>
        </p:nvSpPr>
        <p:spPr>
          <a:xfrm>
            <a:off x="527468" y="4617638"/>
            <a:ext cx="1152948" cy="369332"/>
          </a:xfrm>
          <a:prstGeom prst="rect">
            <a:avLst/>
          </a:prstGeom>
          <a:noFill/>
        </p:spPr>
        <p:txBody>
          <a:bodyPr wrap="square" rtlCol="0">
            <a:spAutoFit/>
          </a:bodyPr>
          <a:lstStyle/>
          <a:p>
            <a:pPr algn="ctr"/>
            <a:r>
              <a:rPr kumimoji="1" lang="ja-JP" altLang="en-US" dirty="0"/>
              <a:t>透明性</a:t>
            </a:r>
          </a:p>
        </p:txBody>
      </p:sp>
      <p:sp>
        <p:nvSpPr>
          <p:cNvPr id="17" name="テキスト ボックス 16">
            <a:extLst>
              <a:ext uri="{FF2B5EF4-FFF2-40B4-BE49-F238E27FC236}">
                <a16:creationId xmlns:a16="http://schemas.microsoft.com/office/drawing/2014/main" id="{E1D92CE7-9B80-8299-054A-4E80DEF9F73F}"/>
              </a:ext>
            </a:extLst>
          </p:cNvPr>
          <p:cNvSpPr txBox="1"/>
          <p:nvPr/>
        </p:nvSpPr>
        <p:spPr>
          <a:xfrm>
            <a:off x="2351497" y="4617638"/>
            <a:ext cx="1401101" cy="369332"/>
          </a:xfrm>
          <a:prstGeom prst="rect">
            <a:avLst/>
          </a:prstGeom>
          <a:noFill/>
        </p:spPr>
        <p:txBody>
          <a:bodyPr wrap="square" rtlCol="0">
            <a:spAutoFit/>
          </a:bodyPr>
          <a:lstStyle/>
          <a:p>
            <a:pPr algn="ctr"/>
            <a:r>
              <a:rPr kumimoji="1" lang="en-US" altLang="ja-JP" dirty="0"/>
              <a:t>White-box</a:t>
            </a:r>
            <a:endParaRPr kumimoji="1" lang="ja-JP" altLang="en-US" dirty="0"/>
          </a:p>
        </p:txBody>
      </p:sp>
      <p:sp>
        <p:nvSpPr>
          <p:cNvPr id="18" name="テキスト ボックス 17">
            <a:extLst>
              <a:ext uri="{FF2B5EF4-FFF2-40B4-BE49-F238E27FC236}">
                <a16:creationId xmlns:a16="http://schemas.microsoft.com/office/drawing/2014/main" id="{27659C01-AFB5-31A4-0B42-364DF5E361EA}"/>
              </a:ext>
            </a:extLst>
          </p:cNvPr>
          <p:cNvSpPr txBox="1"/>
          <p:nvPr/>
        </p:nvSpPr>
        <p:spPr>
          <a:xfrm>
            <a:off x="9508712" y="4617638"/>
            <a:ext cx="1401101" cy="369332"/>
          </a:xfrm>
          <a:prstGeom prst="rect">
            <a:avLst/>
          </a:prstGeom>
          <a:noFill/>
        </p:spPr>
        <p:txBody>
          <a:bodyPr wrap="square" rtlCol="0">
            <a:spAutoFit/>
          </a:bodyPr>
          <a:lstStyle/>
          <a:p>
            <a:pPr algn="ctr"/>
            <a:r>
              <a:rPr kumimoji="1" lang="en-US" altLang="ja-JP" dirty="0"/>
              <a:t>White-box</a:t>
            </a:r>
            <a:endParaRPr kumimoji="1" lang="ja-JP" altLang="en-US" dirty="0"/>
          </a:p>
        </p:txBody>
      </p:sp>
      <p:sp>
        <p:nvSpPr>
          <p:cNvPr id="19" name="テキスト ボックス 18">
            <a:extLst>
              <a:ext uri="{FF2B5EF4-FFF2-40B4-BE49-F238E27FC236}">
                <a16:creationId xmlns:a16="http://schemas.microsoft.com/office/drawing/2014/main" id="{0CE35E76-3D6C-B032-B2C5-E8C3276BE1F7}"/>
              </a:ext>
            </a:extLst>
          </p:cNvPr>
          <p:cNvSpPr txBox="1"/>
          <p:nvPr/>
        </p:nvSpPr>
        <p:spPr>
          <a:xfrm>
            <a:off x="7130539" y="4617638"/>
            <a:ext cx="1401101" cy="369332"/>
          </a:xfrm>
          <a:prstGeom prst="rect">
            <a:avLst/>
          </a:prstGeom>
          <a:noFill/>
        </p:spPr>
        <p:txBody>
          <a:bodyPr wrap="square" rtlCol="0">
            <a:spAutoFit/>
          </a:bodyPr>
          <a:lstStyle/>
          <a:p>
            <a:pPr algn="ctr"/>
            <a:r>
              <a:rPr kumimoji="1" lang="en-US" altLang="ja-JP" dirty="0"/>
              <a:t>Black-box</a:t>
            </a:r>
            <a:endParaRPr kumimoji="1" lang="ja-JP" altLang="en-US" dirty="0"/>
          </a:p>
        </p:txBody>
      </p:sp>
      <p:sp>
        <p:nvSpPr>
          <p:cNvPr id="20" name="テキスト ボックス 19">
            <a:extLst>
              <a:ext uri="{FF2B5EF4-FFF2-40B4-BE49-F238E27FC236}">
                <a16:creationId xmlns:a16="http://schemas.microsoft.com/office/drawing/2014/main" id="{ED0A28B6-9AA4-D609-CDC1-852E954F7603}"/>
              </a:ext>
            </a:extLst>
          </p:cNvPr>
          <p:cNvSpPr txBox="1"/>
          <p:nvPr/>
        </p:nvSpPr>
        <p:spPr>
          <a:xfrm>
            <a:off x="4741018" y="4617638"/>
            <a:ext cx="1401101" cy="369332"/>
          </a:xfrm>
          <a:prstGeom prst="rect">
            <a:avLst/>
          </a:prstGeom>
          <a:noFill/>
        </p:spPr>
        <p:txBody>
          <a:bodyPr wrap="square" rtlCol="0">
            <a:spAutoFit/>
          </a:bodyPr>
          <a:lstStyle/>
          <a:p>
            <a:pPr algn="ctr"/>
            <a:r>
              <a:rPr kumimoji="1" lang="en-US" altLang="ja-JP" dirty="0"/>
              <a:t>Black-box</a:t>
            </a:r>
            <a:endParaRPr kumimoji="1" lang="ja-JP" altLang="en-US" dirty="0"/>
          </a:p>
        </p:txBody>
      </p:sp>
      <p:sp>
        <p:nvSpPr>
          <p:cNvPr id="21" name="テキスト ボックス 20">
            <a:extLst>
              <a:ext uri="{FF2B5EF4-FFF2-40B4-BE49-F238E27FC236}">
                <a16:creationId xmlns:a16="http://schemas.microsoft.com/office/drawing/2014/main" id="{A18C81B5-62D1-0C87-6F6A-6B1D268B5585}"/>
              </a:ext>
            </a:extLst>
          </p:cNvPr>
          <p:cNvSpPr txBox="1"/>
          <p:nvPr/>
        </p:nvSpPr>
        <p:spPr>
          <a:xfrm>
            <a:off x="527468" y="5290592"/>
            <a:ext cx="1152948" cy="369332"/>
          </a:xfrm>
          <a:prstGeom prst="rect">
            <a:avLst/>
          </a:prstGeom>
          <a:noFill/>
        </p:spPr>
        <p:txBody>
          <a:bodyPr wrap="square" rtlCol="0">
            <a:spAutoFit/>
          </a:bodyPr>
          <a:lstStyle/>
          <a:p>
            <a:pPr algn="ctr"/>
            <a:r>
              <a:rPr kumimoji="1" lang="ja-JP" altLang="en-US" dirty="0"/>
              <a:t>計算量</a:t>
            </a:r>
          </a:p>
        </p:txBody>
      </p:sp>
      <p:sp>
        <p:nvSpPr>
          <p:cNvPr id="22" name="テキスト ボックス 21">
            <a:extLst>
              <a:ext uri="{FF2B5EF4-FFF2-40B4-BE49-F238E27FC236}">
                <a16:creationId xmlns:a16="http://schemas.microsoft.com/office/drawing/2014/main" id="{5631E452-05C9-9135-4E07-B98B1460C16A}"/>
              </a:ext>
            </a:extLst>
          </p:cNvPr>
          <p:cNvSpPr txBox="1"/>
          <p:nvPr/>
        </p:nvSpPr>
        <p:spPr>
          <a:xfrm>
            <a:off x="2475574" y="5302745"/>
            <a:ext cx="1152948" cy="369332"/>
          </a:xfrm>
          <a:prstGeom prst="rect">
            <a:avLst/>
          </a:prstGeom>
          <a:noFill/>
        </p:spPr>
        <p:txBody>
          <a:bodyPr wrap="square" rtlCol="0">
            <a:spAutoFit/>
          </a:bodyPr>
          <a:lstStyle/>
          <a:p>
            <a:pPr algn="ctr"/>
            <a:r>
              <a:rPr kumimoji="1" lang="ja-JP" altLang="en-US" dirty="0">
                <a:solidFill>
                  <a:schemeClr val="accent6">
                    <a:lumMod val="60000"/>
                    <a:lumOff val="40000"/>
                  </a:schemeClr>
                </a:solidFill>
              </a:rPr>
              <a:t>軽</a:t>
            </a:r>
          </a:p>
        </p:txBody>
      </p:sp>
      <p:sp>
        <p:nvSpPr>
          <p:cNvPr id="23" name="テキスト ボックス 22">
            <a:extLst>
              <a:ext uri="{FF2B5EF4-FFF2-40B4-BE49-F238E27FC236}">
                <a16:creationId xmlns:a16="http://schemas.microsoft.com/office/drawing/2014/main" id="{3BF50474-82B9-7BCA-9DC9-DFC0F2FE1A90}"/>
              </a:ext>
            </a:extLst>
          </p:cNvPr>
          <p:cNvSpPr txBox="1"/>
          <p:nvPr/>
        </p:nvSpPr>
        <p:spPr>
          <a:xfrm>
            <a:off x="4859590" y="5290592"/>
            <a:ext cx="1152948" cy="369332"/>
          </a:xfrm>
          <a:prstGeom prst="rect">
            <a:avLst/>
          </a:prstGeom>
          <a:noFill/>
        </p:spPr>
        <p:txBody>
          <a:bodyPr wrap="square" rtlCol="0">
            <a:spAutoFit/>
          </a:bodyPr>
          <a:lstStyle/>
          <a:p>
            <a:pPr algn="ctr"/>
            <a:r>
              <a:rPr kumimoji="1" lang="ja-JP" altLang="en-US" dirty="0">
                <a:solidFill>
                  <a:schemeClr val="accent4"/>
                </a:solidFill>
              </a:rPr>
              <a:t>重</a:t>
            </a:r>
          </a:p>
        </p:txBody>
      </p:sp>
      <p:sp>
        <p:nvSpPr>
          <p:cNvPr id="24" name="テキスト ボックス 23">
            <a:extLst>
              <a:ext uri="{FF2B5EF4-FFF2-40B4-BE49-F238E27FC236}">
                <a16:creationId xmlns:a16="http://schemas.microsoft.com/office/drawing/2014/main" id="{773DED2D-1BBA-B8D3-E688-4646B47CC3B8}"/>
              </a:ext>
            </a:extLst>
          </p:cNvPr>
          <p:cNvSpPr txBox="1"/>
          <p:nvPr/>
        </p:nvSpPr>
        <p:spPr>
          <a:xfrm>
            <a:off x="7254615" y="5290592"/>
            <a:ext cx="1152948" cy="369332"/>
          </a:xfrm>
          <a:prstGeom prst="rect">
            <a:avLst/>
          </a:prstGeom>
          <a:noFill/>
        </p:spPr>
        <p:txBody>
          <a:bodyPr wrap="square" rtlCol="0">
            <a:spAutoFit/>
          </a:bodyPr>
          <a:lstStyle/>
          <a:p>
            <a:pPr algn="ctr"/>
            <a:r>
              <a:rPr kumimoji="1" lang="ja-JP" altLang="en-US" dirty="0"/>
              <a:t>中</a:t>
            </a:r>
          </a:p>
        </p:txBody>
      </p:sp>
      <p:sp>
        <p:nvSpPr>
          <p:cNvPr id="25" name="テキスト ボックス 24">
            <a:extLst>
              <a:ext uri="{FF2B5EF4-FFF2-40B4-BE49-F238E27FC236}">
                <a16:creationId xmlns:a16="http://schemas.microsoft.com/office/drawing/2014/main" id="{00344B3B-F91C-C8C1-2BEE-6242FEB0F930}"/>
              </a:ext>
            </a:extLst>
          </p:cNvPr>
          <p:cNvSpPr txBox="1"/>
          <p:nvPr/>
        </p:nvSpPr>
        <p:spPr>
          <a:xfrm>
            <a:off x="9638631" y="5312791"/>
            <a:ext cx="1152948" cy="369332"/>
          </a:xfrm>
          <a:prstGeom prst="rect">
            <a:avLst/>
          </a:prstGeom>
          <a:noFill/>
        </p:spPr>
        <p:txBody>
          <a:bodyPr wrap="square" rtlCol="0">
            <a:spAutoFit/>
          </a:bodyPr>
          <a:lstStyle/>
          <a:p>
            <a:pPr algn="ctr"/>
            <a:r>
              <a:rPr kumimoji="1" lang="ja-JP" altLang="en-US" dirty="0">
                <a:solidFill>
                  <a:schemeClr val="accent6">
                    <a:lumMod val="60000"/>
                    <a:lumOff val="40000"/>
                  </a:schemeClr>
                </a:solidFill>
              </a:rPr>
              <a:t>軽</a:t>
            </a:r>
          </a:p>
        </p:txBody>
      </p:sp>
      <p:sp>
        <p:nvSpPr>
          <p:cNvPr id="26" name="テキスト ボックス 25">
            <a:extLst>
              <a:ext uri="{FF2B5EF4-FFF2-40B4-BE49-F238E27FC236}">
                <a16:creationId xmlns:a16="http://schemas.microsoft.com/office/drawing/2014/main" id="{9BC98C0D-60EC-3E6E-56B8-DD64E6266053}"/>
              </a:ext>
            </a:extLst>
          </p:cNvPr>
          <p:cNvSpPr txBox="1"/>
          <p:nvPr/>
        </p:nvSpPr>
        <p:spPr>
          <a:xfrm>
            <a:off x="9162129" y="3351153"/>
            <a:ext cx="2094269" cy="338554"/>
          </a:xfrm>
          <a:prstGeom prst="rect">
            <a:avLst/>
          </a:prstGeom>
          <a:noFill/>
        </p:spPr>
        <p:txBody>
          <a:bodyPr wrap="square" rtlCol="0">
            <a:spAutoFit/>
          </a:bodyPr>
          <a:lstStyle/>
          <a:p>
            <a:pPr algn="ctr"/>
            <a:r>
              <a:rPr kumimoji="1" lang="en-US" altLang="ja-JP" sz="1600" dirty="0" err="1"/>
              <a:t>Submodel</a:t>
            </a:r>
            <a:r>
              <a:rPr kumimoji="1" lang="en-US" altLang="ja-JP" sz="1600" dirty="0"/>
              <a:t>=MLR</a:t>
            </a:r>
            <a:endParaRPr kumimoji="1" lang="ja-JP" altLang="en-US" sz="1600" dirty="0"/>
          </a:p>
        </p:txBody>
      </p:sp>
    </p:spTree>
    <p:extLst>
      <p:ext uri="{BB962C8B-B14F-4D97-AF65-F5344CB8AC3E}">
        <p14:creationId xmlns:p14="http://schemas.microsoft.com/office/powerpoint/2010/main" val="1472004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検証パターン</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2. </a:t>
            </a:r>
            <a:r>
              <a:rPr lang="ja-JP" altLang="en-US" sz="1600" b="1" dirty="0">
                <a:solidFill>
                  <a:schemeClr val="bg1"/>
                </a:solidFill>
              </a:rPr>
              <a:t>予測検証  </a:t>
            </a:r>
            <a:r>
              <a:rPr lang="en-US" altLang="ja-JP" sz="1600" b="1" dirty="0">
                <a:solidFill>
                  <a:schemeClr val="bg1"/>
                </a:solidFill>
              </a:rPr>
              <a:t>&gt;  </a:t>
            </a:r>
            <a:r>
              <a:rPr lang="ja-JP" altLang="en-US" sz="1600" b="1" dirty="0">
                <a:solidFill>
                  <a:schemeClr val="bg1"/>
                </a:solidFill>
              </a:rPr>
              <a:t>条件</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08946FFE-1DC2-B78B-0880-309E2B9317D2}"/>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検証</a:t>
            </a:r>
            <a:r>
              <a:rPr lang="en-US" altLang="ja-JP" sz="2800" dirty="0"/>
              <a:t>1</a:t>
            </a:r>
            <a:r>
              <a:rPr lang="ja-JP" altLang="en-US" sz="2800" dirty="0"/>
              <a:t>：ベンチマークデータ（カリフォルニア住宅価格データセット）</a:t>
            </a:r>
            <a:endParaRPr lang="en-US" altLang="ja-JP" sz="2800" dirty="0"/>
          </a:p>
          <a:p>
            <a:pPr lvl="1">
              <a:defRPr/>
            </a:pPr>
            <a:r>
              <a:rPr lang="ja-JP" altLang="en-US" sz="2400" dirty="0"/>
              <a:t>相関があるデータでの検証、データ数と計算時間の関係</a:t>
            </a:r>
            <a:endParaRPr lang="en-US" altLang="ja-JP" sz="2400" dirty="0"/>
          </a:p>
          <a:p>
            <a:pPr>
              <a:defRPr/>
            </a:pPr>
            <a:r>
              <a:rPr lang="ja-JP" altLang="en-US" sz="2800" dirty="0"/>
              <a:t>検証</a:t>
            </a:r>
            <a:r>
              <a:rPr lang="en-US" altLang="ja-JP" sz="2800" dirty="0"/>
              <a:t>2</a:t>
            </a:r>
            <a:r>
              <a:rPr lang="ja-JP" altLang="en-US" sz="2800" dirty="0"/>
              <a:t>：</a:t>
            </a:r>
            <a:r>
              <a:rPr lang="en-US" altLang="ja-JP" sz="2800" dirty="0"/>
              <a:t>OCWD</a:t>
            </a:r>
            <a:r>
              <a:rPr lang="ja-JP" altLang="en-US" sz="2800" dirty="0"/>
              <a:t>データ、予測</a:t>
            </a:r>
            <a:endParaRPr lang="en-US" altLang="ja-JP" sz="2800" dirty="0"/>
          </a:p>
          <a:p>
            <a:pPr lvl="1">
              <a:defRPr/>
            </a:pPr>
            <a:r>
              <a:rPr lang="ja-JP" altLang="en-US" sz="2400" dirty="0"/>
              <a:t>想定しているデータでの検証</a:t>
            </a:r>
            <a:endParaRPr lang="en-US" altLang="ja-JP" sz="2400" dirty="0"/>
          </a:p>
          <a:p>
            <a:pPr>
              <a:defRPr/>
            </a:pPr>
            <a:r>
              <a:rPr lang="ja-JP" altLang="en-US" sz="2800" dirty="0"/>
              <a:t>検証</a:t>
            </a:r>
            <a:r>
              <a:rPr lang="en-US" altLang="ja-JP" sz="2800" dirty="0"/>
              <a:t>3</a:t>
            </a:r>
            <a:r>
              <a:rPr lang="ja-JP" altLang="en-US" sz="2800" dirty="0"/>
              <a:t>：</a:t>
            </a:r>
            <a:r>
              <a:rPr lang="en-US" altLang="ja-JP" sz="2800" dirty="0"/>
              <a:t>OCWD</a:t>
            </a:r>
            <a:r>
              <a:rPr lang="ja-JP" altLang="en-US" sz="2800" dirty="0"/>
              <a:t>データ、最適化</a:t>
            </a:r>
            <a:endParaRPr lang="en-US" altLang="ja-JP" sz="2800" dirty="0"/>
          </a:p>
          <a:p>
            <a:pPr lvl="1">
              <a:defRPr/>
            </a:pPr>
            <a:endParaRPr lang="en-US" altLang="ja-JP" sz="2400" dirty="0"/>
          </a:p>
          <a:p>
            <a:pPr>
              <a:defRPr/>
            </a:pPr>
            <a:r>
              <a:rPr lang="ja-JP" altLang="en-US" sz="2800" dirty="0"/>
              <a:t>ハイパーパラメータはデフォルト値に設定。</a:t>
            </a:r>
            <a:endParaRPr lang="en-US" altLang="ja-JP" sz="2800" dirty="0"/>
          </a:p>
        </p:txBody>
      </p:sp>
      <p:sp>
        <p:nvSpPr>
          <p:cNvPr id="6" name="テキスト ボックス 5">
            <a:extLst>
              <a:ext uri="{FF2B5EF4-FFF2-40B4-BE49-F238E27FC236}">
                <a16:creationId xmlns:a16="http://schemas.microsoft.com/office/drawing/2014/main" id="{0A8220C9-9E91-8D9D-F9B3-1C48B5B44E6E}"/>
              </a:ext>
            </a:extLst>
          </p:cNvPr>
          <p:cNvSpPr txBox="1"/>
          <p:nvPr/>
        </p:nvSpPr>
        <p:spPr>
          <a:xfrm>
            <a:off x="5582094" y="3150008"/>
            <a:ext cx="1360645" cy="369332"/>
          </a:xfrm>
          <a:prstGeom prst="rect">
            <a:avLst/>
          </a:prstGeom>
          <a:noFill/>
        </p:spPr>
        <p:txBody>
          <a:bodyPr wrap="square" rtlCol="0">
            <a:spAutoFit/>
          </a:bodyPr>
          <a:lstStyle/>
          <a:p>
            <a:r>
              <a:rPr kumimoji="1" lang="ja-JP" altLang="en-US" dirty="0">
                <a:solidFill>
                  <a:srgbClr val="FF0000"/>
                </a:solidFill>
              </a:rPr>
              <a:t>今回の報告</a:t>
            </a:r>
            <a:endParaRPr kumimoji="1" lang="en-US" altLang="ja-JP" dirty="0">
              <a:solidFill>
                <a:srgbClr val="FF0000"/>
              </a:solidFill>
            </a:endParaRPr>
          </a:p>
        </p:txBody>
      </p:sp>
      <p:sp>
        <p:nvSpPr>
          <p:cNvPr id="4" name="テキスト ボックス 3">
            <a:extLst>
              <a:ext uri="{FF2B5EF4-FFF2-40B4-BE49-F238E27FC236}">
                <a16:creationId xmlns:a16="http://schemas.microsoft.com/office/drawing/2014/main" id="{08089737-44EE-DD30-867F-C9054B6851FB}"/>
              </a:ext>
            </a:extLst>
          </p:cNvPr>
          <p:cNvSpPr txBox="1"/>
          <p:nvPr/>
        </p:nvSpPr>
        <p:spPr>
          <a:xfrm>
            <a:off x="517054" y="4668470"/>
            <a:ext cx="8153143" cy="369332"/>
          </a:xfrm>
          <a:prstGeom prst="rect">
            <a:avLst/>
          </a:prstGeom>
          <a:noFill/>
        </p:spPr>
        <p:txBody>
          <a:bodyPr wrap="square" rtlCol="0">
            <a:spAutoFit/>
          </a:bodyPr>
          <a:lstStyle/>
          <a:p>
            <a:r>
              <a:rPr kumimoji="1" lang="ja-JP" altLang="en-US" dirty="0"/>
              <a:t>社内業務用ノート</a:t>
            </a:r>
            <a:r>
              <a:rPr kumimoji="1" lang="en-US" altLang="ja-JP" dirty="0"/>
              <a:t>PC</a:t>
            </a:r>
            <a:r>
              <a:rPr kumimoji="1" lang="ja-JP" altLang="en-US" dirty="0"/>
              <a:t>（</a:t>
            </a:r>
            <a:r>
              <a:rPr kumimoji="1" lang="en-US" altLang="ja-JP" dirty="0"/>
              <a:t>Intel Core i5-1145G7(2.60GHz)</a:t>
            </a:r>
            <a:r>
              <a:rPr kumimoji="1" lang="ja-JP" altLang="en-US" dirty="0"/>
              <a:t>、内蔵</a:t>
            </a:r>
            <a:r>
              <a:rPr kumimoji="1" lang="en-US" altLang="ja-JP" dirty="0"/>
              <a:t>GPU 11th Gen</a:t>
            </a:r>
            <a:r>
              <a:rPr kumimoji="1" lang="ja-JP" altLang="en-US" dirty="0"/>
              <a:t>）</a:t>
            </a:r>
          </a:p>
        </p:txBody>
      </p:sp>
    </p:spTree>
    <p:extLst>
      <p:ext uri="{BB962C8B-B14F-4D97-AF65-F5344CB8AC3E}">
        <p14:creationId xmlns:p14="http://schemas.microsoft.com/office/powerpoint/2010/main" val="3569493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OCWD</a:t>
            </a:r>
            <a:r>
              <a:rPr lang="ja-JP" altLang="en-US" dirty="0"/>
              <a:t>検証パターン</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2. </a:t>
            </a:r>
            <a:r>
              <a:rPr lang="ja-JP" altLang="en-US" sz="1600" b="1" dirty="0">
                <a:solidFill>
                  <a:schemeClr val="bg1"/>
                </a:solidFill>
              </a:rPr>
              <a:t>最適化検証  </a:t>
            </a:r>
            <a:r>
              <a:rPr lang="en-US" altLang="ja-JP" sz="1600" b="1" dirty="0">
                <a:solidFill>
                  <a:schemeClr val="bg1"/>
                </a:solidFill>
              </a:rPr>
              <a:t>&gt;  </a:t>
            </a:r>
            <a:r>
              <a:rPr lang="ja-JP" altLang="en-US" sz="1600" b="1" dirty="0">
                <a:solidFill>
                  <a:schemeClr val="bg1"/>
                </a:solidFill>
              </a:rPr>
              <a:t>条件</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08946FFE-1DC2-B78B-0880-309E2B9317D2}"/>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データ：</a:t>
            </a:r>
            <a:r>
              <a:rPr lang="en-US" altLang="ja-JP" sz="2800" dirty="0"/>
              <a:t>1</a:t>
            </a:r>
            <a:r>
              <a:rPr lang="ja-JP" altLang="en-US" sz="2800" dirty="0"/>
              <a:t>時間データにダウンサンプリング</a:t>
            </a:r>
            <a:endParaRPr lang="en-US" altLang="ja-JP" sz="2400" dirty="0"/>
          </a:p>
          <a:p>
            <a:pPr>
              <a:defRPr/>
            </a:pPr>
            <a:r>
              <a:rPr lang="ja-JP" altLang="en-US" sz="2800" dirty="0"/>
              <a:t>期間：</a:t>
            </a:r>
            <a:endParaRPr lang="en-US" altLang="ja-JP" sz="2800" dirty="0"/>
          </a:p>
          <a:p>
            <a:pPr lvl="1">
              <a:defRPr/>
            </a:pPr>
            <a:r>
              <a:rPr lang="ja-JP" altLang="en-US" sz="2400" dirty="0"/>
              <a:t>学習期間：</a:t>
            </a:r>
            <a:r>
              <a:rPr lang="en-US" altLang="ja-JP" sz="2400" dirty="0"/>
              <a:t>2022/04/26 0:00 – 2022/07/31 23:00</a:t>
            </a:r>
            <a:r>
              <a:rPr lang="ja-JP" altLang="en-US" sz="2400" dirty="0"/>
              <a:t>（</a:t>
            </a:r>
            <a:r>
              <a:rPr lang="en-US" altLang="ja-JP" sz="2400" dirty="0"/>
              <a:t>3</a:t>
            </a:r>
            <a:r>
              <a:rPr lang="ja-JP" altLang="en-US" sz="2400" dirty="0"/>
              <a:t>か月、</a:t>
            </a:r>
            <a:r>
              <a:rPr lang="en-US" altLang="ja-JP" sz="2400" dirty="0"/>
              <a:t>2208</a:t>
            </a:r>
            <a:r>
              <a:rPr lang="ja-JP" altLang="en-US" sz="2400" dirty="0"/>
              <a:t>個）</a:t>
            </a:r>
            <a:endParaRPr lang="en-US" altLang="ja-JP" sz="2400" dirty="0"/>
          </a:p>
          <a:p>
            <a:pPr lvl="1">
              <a:defRPr/>
            </a:pPr>
            <a:r>
              <a:rPr lang="ja-JP" altLang="en-US" sz="2400" dirty="0"/>
              <a:t>予測期間：</a:t>
            </a:r>
            <a:r>
              <a:rPr lang="en-US" altLang="ja-JP" sz="2400" dirty="0"/>
              <a:t>2022/08/01 0:00 – 2022/11/20 23:00</a:t>
            </a:r>
            <a:r>
              <a:rPr lang="ja-JP" altLang="en-US" sz="2400" dirty="0"/>
              <a:t>（</a:t>
            </a:r>
            <a:r>
              <a:rPr lang="en-US" altLang="ja-JP" sz="2400" dirty="0"/>
              <a:t>4</a:t>
            </a:r>
            <a:r>
              <a:rPr lang="ja-JP" altLang="en-US" sz="2400" dirty="0"/>
              <a:t>か月、</a:t>
            </a:r>
            <a:r>
              <a:rPr lang="en-US" altLang="ja-JP" sz="2400" dirty="0"/>
              <a:t>2688</a:t>
            </a:r>
            <a:r>
              <a:rPr lang="ja-JP" altLang="en-US" sz="2400" dirty="0"/>
              <a:t>個）</a:t>
            </a:r>
            <a:endParaRPr lang="en-US" altLang="ja-JP" sz="2400" dirty="0"/>
          </a:p>
          <a:p>
            <a:pPr>
              <a:defRPr/>
            </a:pPr>
            <a:r>
              <a:rPr lang="ja-JP" altLang="en-US" sz="2800" dirty="0"/>
              <a:t>検証パターン</a:t>
            </a:r>
            <a:endParaRPr lang="en-US" altLang="ja-JP" sz="2800" dirty="0"/>
          </a:p>
        </p:txBody>
      </p:sp>
      <p:graphicFrame>
        <p:nvGraphicFramePr>
          <p:cNvPr id="4" name="表 6">
            <a:extLst>
              <a:ext uri="{FF2B5EF4-FFF2-40B4-BE49-F238E27FC236}">
                <a16:creationId xmlns:a16="http://schemas.microsoft.com/office/drawing/2014/main" id="{E7205950-CE29-CA71-926D-8C4A4F2A4DFC}"/>
              </a:ext>
            </a:extLst>
          </p:cNvPr>
          <p:cNvGraphicFramePr>
            <a:graphicFrameLocks noGrp="1"/>
          </p:cNvGraphicFramePr>
          <p:nvPr>
            <p:extLst>
              <p:ext uri="{D42A27DB-BD31-4B8C-83A1-F6EECF244321}">
                <p14:modId xmlns:p14="http://schemas.microsoft.com/office/powerpoint/2010/main" val="2107049561"/>
              </p:ext>
            </p:extLst>
          </p:nvPr>
        </p:nvGraphicFramePr>
        <p:xfrm>
          <a:off x="904648" y="3780026"/>
          <a:ext cx="5357769" cy="1981200"/>
        </p:xfrm>
        <a:graphic>
          <a:graphicData uri="http://schemas.openxmlformats.org/drawingml/2006/table">
            <a:tbl>
              <a:tblPr firstRow="1" bandRow="1">
                <a:tableStyleId>{5C22544A-7EE6-4342-B048-85BDC9FD1C3A}</a:tableStyleId>
              </a:tblPr>
              <a:tblGrid>
                <a:gridCol w="660133">
                  <a:extLst>
                    <a:ext uri="{9D8B030D-6E8A-4147-A177-3AD203B41FA5}">
                      <a16:colId xmlns:a16="http://schemas.microsoft.com/office/drawing/2014/main" val="2720944405"/>
                    </a:ext>
                  </a:extLst>
                </a:gridCol>
                <a:gridCol w="1781064">
                  <a:extLst>
                    <a:ext uri="{9D8B030D-6E8A-4147-A177-3AD203B41FA5}">
                      <a16:colId xmlns:a16="http://schemas.microsoft.com/office/drawing/2014/main" val="2931739180"/>
                    </a:ext>
                  </a:extLst>
                </a:gridCol>
                <a:gridCol w="2916572">
                  <a:extLst>
                    <a:ext uri="{9D8B030D-6E8A-4147-A177-3AD203B41FA5}">
                      <a16:colId xmlns:a16="http://schemas.microsoft.com/office/drawing/2014/main" val="3192847138"/>
                    </a:ext>
                  </a:extLst>
                </a:gridCol>
              </a:tblGrid>
              <a:tr h="370840">
                <a:tc>
                  <a:txBody>
                    <a:bodyPr/>
                    <a:lstStyle/>
                    <a:p>
                      <a:r>
                        <a:rPr kumimoji="1" lang="en-US" altLang="ja-JP" sz="2000" dirty="0"/>
                        <a:t>#</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r>
                        <a:rPr kumimoji="1" lang="ja-JP" altLang="en-US" sz="2000" dirty="0"/>
                        <a:t>予測値補正</a:t>
                      </a:r>
                    </a:p>
                  </a:txBody>
                  <a:tcPr>
                    <a:lnB w="12700" cap="flat" cmpd="sng" algn="ctr">
                      <a:solidFill>
                        <a:schemeClr val="tx1"/>
                      </a:solidFill>
                      <a:prstDash val="solid"/>
                      <a:round/>
                      <a:headEnd type="none" w="med" len="med"/>
                      <a:tailEnd type="none" w="med" len="med"/>
                    </a:lnB>
                  </a:tcPr>
                </a:tc>
                <a:tc>
                  <a:txBody>
                    <a:bodyPr/>
                    <a:lstStyle/>
                    <a:p>
                      <a:r>
                        <a:rPr kumimoji="1" lang="ja-JP" altLang="en-US" sz="2000" dirty="0"/>
                        <a:t>予測対象</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6059773"/>
                  </a:ext>
                </a:extLst>
              </a:tr>
              <a:tr h="370840">
                <a:tc>
                  <a:txBody>
                    <a:bodyPr/>
                    <a:lstStyle/>
                    <a:p>
                      <a:r>
                        <a:rPr kumimoji="1" lang="en-US" altLang="ja-JP" sz="2000" dirty="0"/>
                        <a:t>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無し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1st Permeate EC</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4559184"/>
                  </a:ext>
                </a:extLst>
              </a:tr>
              <a:tr h="370840">
                <a:tc>
                  <a:txBody>
                    <a:bodyPr/>
                    <a:lstStyle/>
                    <a:p>
                      <a:r>
                        <a:rPr kumimoji="1" lang="en-US" altLang="ja-JP" sz="2000" dirty="0"/>
                        <a:t>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a:t>有り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t>1st Permeate EC</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5423239"/>
                  </a:ext>
                </a:extLst>
              </a:tr>
              <a:tr h="370840">
                <a:tc>
                  <a:txBody>
                    <a:bodyPr/>
                    <a:lstStyle/>
                    <a:p>
                      <a:r>
                        <a:rPr kumimoji="1" lang="en-US" altLang="ja-JP" sz="2000" dirty="0"/>
                        <a:t>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無し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t>Permeate TOC</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2093831"/>
                  </a:ext>
                </a:extLst>
              </a:tr>
              <a:tr h="370840">
                <a:tc>
                  <a:txBody>
                    <a:bodyPr/>
                    <a:lstStyle/>
                    <a:p>
                      <a:r>
                        <a:rPr kumimoji="1" lang="en-US" altLang="ja-JP" sz="2000" dirty="0"/>
                        <a:t>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a:t>有り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t>Permeate TOC</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4135409"/>
                  </a:ext>
                </a:extLst>
              </a:tr>
            </a:tbl>
          </a:graphicData>
        </a:graphic>
      </p:graphicFrame>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0B83532-D1F1-A31D-7183-0A66ABDC3F5E}"/>
                  </a:ext>
                </a:extLst>
              </p:cNvPr>
              <p:cNvSpPr txBox="1"/>
              <p:nvPr/>
            </p:nvSpPr>
            <p:spPr>
              <a:xfrm>
                <a:off x="7180236" y="3687444"/>
                <a:ext cx="4428587" cy="645561"/>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600" b="0" i="1" smtClean="0">
                          <a:solidFill>
                            <a:schemeClr val="tx1"/>
                          </a:solidFill>
                          <a:latin typeface="Cambria Math" panose="02040503050406030204" pitchFamily="18" charset="0"/>
                        </a:rPr>
                        <m:t>𝑀𝐴𝑃𝐸</m:t>
                      </m:r>
                      <m:r>
                        <a:rPr kumimoji="1" lang="en-US" altLang="ja-JP" sz="1600" b="0" i="1" smtClean="0">
                          <a:solidFill>
                            <a:schemeClr val="tx1"/>
                          </a:solidFill>
                          <a:latin typeface="Cambria Math" panose="02040503050406030204" pitchFamily="18" charset="0"/>
                        </a:rPr>
                        <m:t>=100 </m:t>
                      </m:r>
                      <m:r>
                        <a:rPr kumimoji="1" lang="en-US" altLang="ja-JP" sz="1600" b="0" i="1" smtClean="0">
                          <a:solidFill>
                            <a:schemeClr val="tx1"/>
                          </a:solidFill>
                          <a:latin typeface="Cambria Math" panose="02040503050406030204" pitchFamily="18" charset="0"/>
                        </a:rPr>
                        <m:t>𝑚𝑒𝑎𝑛</m:t>
                      </m:r>
                      <m:d>
                        <m:dPr>
                          <m:ctrlPr>
                            <a:rPr kumimoji="1" lang="en-US" altLang="ja-JP" sz="1600" b="0" i="1" smtClean="0">
                              <a:solidFill>
                                <a:schemeClr val="tx1"/>
                              </a:solidFill>
                              <a:latin typeface="Cambria Math" panose="02040503050406030204" pitchFamily="18" charset="0"/>
                            </a:rPr>
                          </m:ctrlPr>
                        </m:dPr>
                        <m:e>
                          <m:d>
                            <m:dPr>
                              <m:begChr m:val="|"/>
                              <m:endChr m:val="|"/>
                              <m:ctrlPr>
                                <a:rPr kumimoji="1" lang="en-US" altLang="ja-JP" sz="1600" i="1">
                                  <a:latin typeface="Cambria Math" panose="02040503050406030204" pitchFamily="18" charset="0"/>
                                </a:rPr>
                              </m:ctrlPr>
                            </m:dPr>
                            <m:e>
                              <m:f>
                                <m:fPr>
                                  <m:ctrlPr>
                                    <a:rPr kumimoji="1" lang="en-US" altLang="ja-JP" sz="1600" i="1">
                                      <a:latin typeface="Cambria Math" panose="02040503050406030204" pitchFamily="18" charset="0"/>
                                    </a:rPr>
                                  </m:ctrlPr>
                                </m:fPr>
                                <m:num>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𝑦</m:t>
                                      </m:r>
                                    </m:e>
                                    <m:sub>
                                      <m:r>
                                        <m:rPr>
                                          <m:sty m:val="p"/>
                                        </m:rPr>
                                        <a:rPr kumimoji="1" lang="en-US" altLang="ja-JP" sz="1600">
                                          <a:latin typeface="Cambria Math" panose="02040503050406030204" pitchFamily="18" charset="0"/>
                                        </a:rPr>
                                        <m:t>act</m:t>
                                      </m:r>
                                    </m:sub>
                                  </m:sSub>
                                  <m:d>
                                    <m:dPr>
                                      <m:begChr m:val="["/>
                                      <m:endChr m:val="]"/>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𝑡</m:t>
                                      </m:r>
                                    </m:e>
                                  </m:d>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𝑦</m:t>
                                      </m:r>
                                    </m:e>
                                    <m:sub>
                                      <m:r>
                                        <m:rPr>
                                          <m:sty m:val="p"/>
                                        </m:rPr>
                                        <a:rPr kumimoji="1" lang="en-US" altLang="ja-JP" sz="1600">
                                          <a:latin typeface="Cambria Math" panose="02040503050406030204" pitchFamily="18" charset="0"/>
                                        </a:rPr>
                                        <m:t>pre</m:t>
                                      </m:r>
                                    </m:sub>
                                  </m:sSub>
                                  <m:r>
                                    <a:rPr kumimoji="1" lang="en-US" altLang="ja-JP" sz="1600" i="1">
                                      <a:latin typeface="Cambria Math" panose="02040503050406030204" pitchFamily="18" charset="0"/>
                                    </a:rPr>
                                    <m:t>[</m:t>
                                  </m:r>
                                  <m:r>
                                    <a:rPr kumimoji="1" lang="en-US" altLang="ja-JP" sz="1600" i="1">
                                      <a:latin typeface="Cambria Math" panose="02040503050406030204" pitchFamily="18" charset="0"/>
                                    </a:rPr>
                                    <m:t>𝑡</m:t>
                                  </m:r>
                                  <m:r>
                                    <a:rPr kumimoji="1" lang="en-US" altLang="ja-JP" sz="1600" i="1">
                                      <a:latin typeface="Cambria Math" panose="02040503050406030204" pitchFamily="18" charset="0"/>
                                    </a:rPr>
                                    <m:t>]|</m:t>
                                  </m:r>
                                </m:num>
                                <m:den>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𝑦</m:t>
                                      </m:r>
                                    </m:e>
                                    <m:sub>
                                      <m:r>
                                        <m:rPr>
                                          <m:sty m:val="p"/>
                                        </m:rPr>
                                        <a:rPr kumimoji="1" lang="en-US" altLang="ja-JP" sz="1600">
                                          <a:latin typeface="Cambria Math" panose="02040503050406030204" pitchFamily="18" charset="0"/>
                                        </a:rPr>
                                        <m:t>act</m:t>
                                      </m:r>
                                    </m:sub>
                                  </m:sSub>
                                  <m:r>
                                    <a:rPr kumimoji="1" lang="en-US" altLang="ja-JP" sz="1600" i="1">
                                      <a:latin typeface="Cambria Math" panose="02040503050406030204" pitchFamily="18" charset="0"/>
                                    </a:rPr>
                                    <m:t>[</m:t>
                                  </m:r>
                                  <m:r>
                                    <a:rPr kumimoji="1" lang="en-US" altLang="ja-JP" sz="1600" i="1">
                                      <a:latin typeface="Cambria Math" panose="02040503050406030204" pitchFamily="18" charset="0"/>
                                    </a:rPr>
                                    <m:t>𝑡</m:t>
                                  </m:r>
                                  <m:r>
                                    <a:rPr kumimoji="1" lang="en-US" altLang="ja-JP" sz="1600" i="1">
                                      <a:latin typeface="Cambria Math" panose="02040503050406030204" pitchFamily="18" charset="0"/>
                                    </a:rPr>
                                    <m:t>]</m:t>
                                  </m:r>
                                </m:den>
                              </m:f>
                            </m:e>
                          </m:d>
                        </m:e>
                      </m:d>
                      <m:r>
                        <a:rPr kumimoji="1" lang="en-US" altLang="ja-JP" sz="1600" i="1">
                          <a:solidFill>
                            <a:schemeClr val="tx1"/>
                          </a:solidFill>
                          <a:latin typeface="Cambria Math" panose="02040503050406030204" pitchFamily="18" charset="0"/>
                        </a:rPr>
                        <m:t> </m:t>
                      </m:r>
                      <m:d>
                        <m:dPr>
                          <m:begChr m:val="["/>
                          <m:endChr m:val="]"/>
                          <m:ctrlPr>
                            <a:rPr kumimoji="1" lang="en-US" altLang="ja-JP" sz="1600" b="0" i="1" smtClean="0">
                              <a:solidFill>
                                <a:schemeClr val="tx1"/>
                              </a:solidFill>
                              <a:latin typeface="Cambria Math" panose="02040503050406030204" pitchFamily="18" charset="0"/>
                            </a:rPr>
                          </m:ctrlPr>
                        </m:dPr>
                        <m:e>
                          <m:r>
                            <a:rPr kumimoji="1" lang="en-US" altLang="ja-JP" sz="1600" b="0" i="1" smtClean="0">
                              <a:solidFill>
                                <a:schemeClr val="tx1"/>
                              </a:solidFill>
                              <a:latin typeface="Cambria Math" panose="02040503050406030204" pitchFamily="18" charset="0"/>
                            </a:rPr>
                            <m:t>%</m:t>
                          </m:r>
                        </m:e>
                      </m:d>
                    </m:oMath>
                  </m:oMathPara>
                </a14:m>
                <a:endParaRPr kumimoji="1" lang="en-US" altLang="ja-JP" sz="1600" dirty="0">
                  <a:solidFill>
                    <a:schemeClr val="tx1"/>
                  </a:solidFill>
                </a:endParaRPr>
              </a:p>
            </p:txBody>
          </p:sp>
        </mc:Choice>
        <mc:Fallback xmlns="">
          <p:sp>
            <p:nvSpPr>
              <p:cNvPr id="6" name="テキスト ボックス 5">
                <a:extLst>
                  <a:ext uri="{FF2B5EF4-FFF2-40B4-BE49-F238E27FC236}">
                    <a16:creationId xmlns:a16="http://schemas.microsoft.com/office/drawing/2014/main" id="{60B83532-D1F1-A31D-7183-0A66ABDC3F5E}"/>
                  </a:ext>
                </a:extLst>
              </p:cNvPr>
              <p:cNvSpPr txBox="1">
                <a:spLocks noRot="1" noChangeAspect="1" noMove="1" noResize="1" noEditPoints="1" noAdjustHandles="1" noChangeArrowheads="1" noChangeShapeType="1" noTextEdit="1"/>
              </p:cNvSpPr>
              <p:nvPr/>
            </p:nvSpPr>
            <p:spPr>
              <a:xfrm>
                <a:off x="7180236" y="3687444"/>
                <a:ext cx="4428587" cy="64556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7A499980-7DAA-1F1A-819D-59677F0EF990}"/>
                  </a:ext>
                </a:extLst>
              </p:cNvPr>
              <p:cNvSpPr txBox="1"/>
              <p:nvPr/>
            </p:nvSpPr>
            <p:spPr>
              <a:xfrm>
                <a:off x="7180236" y="4836156"/>
                <a:ext cx="4428587" cy="86793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600" b="0" i="1" smtClean="0">
                          <a:solidFill>
                            <a:schemeClr val="tx1"/>
                          </a:solidFill>
                          <a:latin typeface="Cambria Math" panose="02040503050406030204" pitchFamily="18" charset="0"/>
                        </a:rPr>
                        <m:t>𝑅𝑀𝑆𝐸</m:t>
                      </m:r>
                      <m:r>
                        <a:rPr kumimoji="1" lang="en-US" altLang="ja-JP" sz="1600" i="1">
                          <a:solidFill>
                            <a:schemeClr val="tx1"/>
                          </a:solidFill>
                          <a:latin typeface="Cambria Math" panose="02040503050406030204" pitchFamily="18" charset="0"/>
                        </a:rPr>
                        <m:t>=100</m:t>
                      </m:r>
                      <m:f>
                        <m:fPr>
                          <m:ctrlPr>
                            <a:rPr kumimoji="1" lang="en-US" altLang="ja-JP" sz="1600" b="0" i="1" smtClean="0">
                              <a:solidFill>
                                <a:schemeClr val="tx1"/>
                              </a:solidFill>
                              <a:latin typeface="Cambria Math" panose="02040503050406030204" pitchFamily="18" charset="0"/>
                            </a:rPr>
                          </m:ctrlPr>
                        </m:fPr>
                        <m:num>
                          <m:rad>
                            <m:radPr>
                              <m:degHide m:val="on"/>
                              <m:ctrlPr>
                                <a:rPr kumimoji="1" lang="en-US" altLang="ja-JP" sz="1600" i="1">
                                  <a:solidFill>
                                    <a:schemeClr val="tx1"/>
                                  </a:solidFill>
                                  <a:latin typeface="Cambria Math" panose="02040503050406030204" pitchFamily="18" charset="0"/>
                                </a:rPr>
                              </m:ctrlPr>
                            </m:radPr>
                            <m:deg/>
                            <m:e>
                              <m:r>
                                <a:rPr kumimoji="1" lang="en-US" altLang="ja-JP" sz="1600" i="1">
                                  <a:solidFill>
                                    <a:schemeClr val="tx1"/>
                                  </a:solidFill>
                                  <a:latin typeface="Cambria Math" panose="02040503050406030204" pitchFamily="18" charset="0"/>
                                </a:rPr>
                                <m:t>𝑚𝑒𝑎𝑛</m:t>
                              </m:r>
                              <m:r>
                                <a:rPr kumimoji="1" lang="en-US" altLang="ja-JP" sz="1600" i="1">
                                  <a:solidFill>
                                    <a:schemeClr val="tx1"/>
                                  </a:solidFill>
                                  <a:latin typeface="Cambria Math" panose="02040503050406030204" pitchFamily="18" charset="0"/>
                                </a:rPr>
                                <m:t>(</m:t>
                              </m:r>
                              <m:sSup>
                                <m:sSupPr>
                                  <m:ctrlPr>
                                    <a:rPr kumimoji="1" lang="en-US" altLang="ja-JP" sz="1600" i="1" smtClean="0">
                                      <a:latin typeface="Cambria Math" panose="02040503050406030204" pitchFamily="18" charset="0"/>
                                    </a:rPr>
                                  </m:ctrlPr>
                                </m:sSupPr>
                                <m:e>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𝑦</m:t>
                                      </m:r>
                                    </m:e>
                                    <m:sub>
                                      <m:r>
                                        <m:rPr>
                                          <m:sty m:val="p"/>
                                        </m:rPr>
                                        <a:rPr kumimoji="1" lang="en-US" altLang="ja-JP" sz="1600">
                                          <a:latin typeface="Cambria Math" panose="02040503050406030204" pitchFamily="18" charset="0"/>
                                        </a:rPr>
                                        <m:t>act</m:t>
                                      </m:r>
                                    </m:sub>
                                  </m:sSub>
                                  <m:d>
                                    <m:dPr>
                                      <m:begChr m:val="["/>
                                      <m:endChr m:val="]"/>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𝑡</m:t>
                                      </m:r>
                                    </m:e>
                                  </m:d>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𝑦</m:t>
                                      </m:r>
                                    </m:e>
                                    <m:sub>
                                      <m:r>
                                        <m:rPr>
                                          <m:sty m:val="p"/>
                                        </m:rPr>
                                        <a:rPr kumimoji="1" lang="en-US" altLang="ja-JP" sz="1600">
                                          <a:latin typeface="Cambria Math" panose="02040503050406030204" pitchFamily="18" charset="0"/>
                                        </a:rPr>
                                        <m:t>pre</m:t>
                                      </m:r>
                                    </m:sub>
                                  </m:sSub>
                                  <m:r>
                                    <a:rPr kumimoji="1" lang="en-US" altLang="ja-JP" sz="1600" i="1">
                                      <a:latin typeface="Cambria Math" panose="02040503050406030204" pitchFamily="18" charset="0"/>
                                    </a:rPr>
                                    <m:t>[</m:t>
                                  </m:r>
                                  <m:r>
                                    <a:rPr kumimoji="1" lang="en-US" altLang="ja-JP" sz="1600" i="1">
                                      <a:latin typeface="Cambria Math" panose="02040503050406030204" pitchFamily="18" charset="0"/>
                                    </a:rPr>
                                    <m:t>𝑡</m:t>
                                  </m:r>
                                  <m:r>
                                    <a:rPr kumimoji="1" lang="en-US" altLang="ja-JP" sz="1600" i="1">
                                      <a:latin typeface="Cambria Math" panose="02040503050406030204" pitchFamily="18" charset="0"/>
                                    </a:rPr>
                                    <m:t>]|</m:t>
                                  </m:r>
                                </m:e>
                                <m:sup>
                                  <m:r>
                                    <a:rPr kumimoji="1" lang="en-US" altLang="ja-JP" sz="1600" b="0" i="1" smtClean="0">
                                      <a:latin typeface="Cambria Math" panose="02040503050406030204" pitchFamily="18" charset="0"/>
                                    </a:rPr>
                                    <m:t>2</m:t>
                                  </m:r>
                                </m:sup>
                              </m:sSup>
                              <m:r>
                                <a:rPr kumimoji="1" lang="en-US" altLang="ja-JP" sz="1600" i="1">
                                  <a:solidFill>
                                    <a:schemeClr val="tx1"/>
                                  </a:solidFill>
                                  <a:latin typeface="Cambria Math" panose="02040503050406030204" pitchFamily="18" charset="0"/>
                                </a:rPr>
                                <m:t>)</m:t>
                              </m:r>
                            </m:e>
                          </m:rad>
                        </m:num>
                        <m:den>
                          <m:sSub>
                            <m:sSubPr>
                              <m:ctrlPr>
                                <a:rPr kumimoji="1" lang="en-US" altLang="ja-JP" sz="1600" i="1" smtClean="0">
                                  <a:solidFill>
                                    <a:schemeClr val="tx1"/>
                                  </a:solidFill>
                                  <a:latin typeface="Cambria Math" panose="02040503050406030204" pitchFamily="18" charset="0"/>
                                </a:rPr>
                              </m:ctrlPr>
                            </m:sSubPr>
                            <m:e>
                              <m:r>
                                <a:rPr kumimoji="1" lang="en-US" altLang="ja-JP" sz="1600" b="0" i="1" smtClean="0">
                                  <a:solidFill>
                                    <a:schemeClr val="tx1"/>
                                  </a:solidFill>
                                  <a:latin typeface="Cambria Math" panose="02040503050406030204" pitchFamily="18" charset="0"/>
                                </a:rPr>
                                <m:t>𝑚𝑒𝑎𝑛</m:t>
                              </m:r>
                              <m:r>
                                <a:rPr kumimoji="1" lang="en-US" altLang="ja-JP" sz="1600" b="0" i="1" smtClean="0">
                                  <a:solidFill>
                                    <a:schemeClr val="tx1"/>
                                  </a:solidFill>
                                  <a:latin typeface="Cambria Math" panose="02040503050406030204" pitchFamily="18" charset="0"/>
                                </a:rPr>
                                <m:t>(</m:t>
                              </m:r>
                              <m:r>
                                <a:rPr kumimoji="1" lang="en-US" altLang="ja-JP" sz="1600" i="1">
                                  <a:solidFill>
                                    <a:schemeClr val="tx1"/>
                                  </a:solidFill>
                                  <a:latin typeface="Cambria Math" panose="02040503050406030204" pitchFamily="18" charset="0"/>
                                </a:rPr>
                                <m:t>𝑦</m:t>
                              </m:r>
                            </m:e>
                            <m:sub>
                              <m:r>
                                <m:rPr>
                                  <m:sty m:val="p"/>
                                </m:rPr>
                                <a:rPr kumimoji="1" lang="en-US" altLang="ja-JP" sz="1600">
                                  <a:solidFill>
                                    <a:schemeClr val="tx1"/>
                                  </a:solidFill>
                                  <a:latin typeface="Cambria Math" panose="02040503050406030204" pitchFamily="18" charset="0"/>
                                </a:rPr>
                                <m:t>act</m:t>
                              </m:r>
                            </m:sub>
                          </m:sSub>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𝑡</m:t>
                          </m:r>
                          <m:r>
                            <a:rPr kumimoji="1" lang="en-US" altLang="ja-JP" sz="1600" b="0" i="1" smtClean="0">
                              <a:solidFill>
                                <a:schemeClr val="tx1"/>
                              </a:solidFill>
                              <a:latin typeface="Cambria Math" panose="02040503050406030204" pitchFamily="18" charset="0"/>
                            </a:rPr>
                            <m:t>])</m:t>
                          </m:r>
                        </m:den>
                      </m:f>
                      <m:d>
                        <m:dPr>
                          <m:begChr m:val="["/>
                          <m:endChr m:val="]"/>
                          <m:ctrlPr>
                            <a:rPr kumimoji="1" lang="en-US" altLang="ja-JP" sz="1600" i="1">
                              <a:solidFill>
                                <a:schemeClr val="tx1"/>
                              </a:solidFill>
                              <a:latin typeface="Cambria Math" panose="02040503050406030204" pitchFamily="18" charset="0"/>
                            </a:rPr>
                          </m:ctrlPr>
                        </m:dPr>
                        <m:e>
                          <m:r>
                            <a:rPr kumimoji="1" lang="en-US" altLang="ja-JP" sz="1600" i="1">
                              <a:solidFill>
                                <a:schemeClr val="tx1"/>
                              </a:solidFill>
                              <a:latin typeface="Cambria Math" panose="02040503050406030204" pitchFamily="18" charset="0"/>
                            </a:rPr>
                            <m:t>%</m:t>
                          </m:r>
                        </m:e>
                      </m:d>
                    </m:oMath>
                  </m:oMathPara>
                </a14:m>
                <a:endParaRPr kumimoji="1" lang="en-US" altLang="ja-JP" sz="1600" dirty="0">
                  <a:solidFill>
                    <a:schemeClr val="tx1"/>
                  </a:solidFill>
                </a:endParaRPr>
              </a:p>
            </p:txBody>
          </p:sp>
        </mc:Choice>
        <mc:Fallback xmlns="">
          <p:sp>
            <p:nvSpPr>
              <p:cNvPr id="9" name="テキスト ボックス 8">
                <a:extLst>
                  <a:ext uri="{FF2B5EF4-FFF2-40B4-BE49-F238E27FC236}">
                    <a16:creationId xmlns:a16="http://schemas.microsoft.com/office/drawing/2014/main" id="{7A499980-7DAA-1F1A-819D-59677F0EF990}"/>
                  </a:ext>
                </a:extLst>
              </p:cNvPr>
              <p:cNvSpPr txBox="1">
                <a:spLocks noRot="1" noChangeAspect="1" noMove="1" noResize="1" noEditPoints="1" noAdjustHandles="1" noChangeArrowheads="1" noChangeShapeType="1" noTextEdit="1"/>
              </p:cNvSpPr>
              <p:nvPr/>
            </p:nvSpPr>
            <p:spPr>
              <a:xfrm>
                <a:off x="7180236" y="4836156"/>
                <a:ext cx="4428587" cy="867930"/>
              </a:xfrm>
              <a:prstGeom prst="rect">
                <a:avLst/>
              </a:prstGeom>
              <a:blipFill>
                <a:blip r:embed="rId4"/>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43FFD9E-A612-D0F4-F265-3C49BD96A952}"/>
              </a:ext>
            </a:extLst>
          </p:cNvPr>
          <p:cNvSpPr txBox="1"/>
          <p:nvPr/>
        </p:nvSpPr>
        <p:spPr>
          <a:xfrm>
            <a:off x="6827811" y="3348890"/>
            <a:ext cx="1649439" cy="338554"/>
          </a:xfrm>
          <a:prstGeom prst="rect">
            <a:avLst/>
          </a:prstGeom>
          <a:noFill/>
        </p:spPr>
        <p:txBody>
          <a:bodyPr wrap="square" rtlCol="0">
            <a:spAutoFit/>
          </a:bodyPr>
          <a:lstStyle/>
          <a:p>
            <a:pPr algn="ctr"/>
            <a:r>
              <a:rPr kumimoji="1" lang="ja-JP" altLang="en-US" sz="1600" dirty="0">
                <a:solidFill>
                  <a:schemeClr val="tx1"/>
                </a:solidFill>
              </a:rPr>
              <a:t>相対誤差の平均</a:t>
            </a:r>
            <a:endParaRPr kumimoji="1" lang="en-US" altLang="ja-JP" sz="1600" dirty="0">
              <a:solidFill>
                <a:schemeClr val="tx1"/>
              </a:solidFill>
            </a:endParaRPr>
          </a:p>
        </p:txBody>
      </p:sp>
      <p:sp>
        <p:nvSpPr>
          <p:cNvPr id="11" name="テキスト ボックス 10">
            <a:extLst>
              <a:ext uri="{FF2B5EF4-FFF2-40B4-BE49-F238E27FC236}">
                <a16:creationId xmlns:a16="http://schemas.microsoft.com/office/drawing/2014/main" id="{0BFEF44E-074C-C1EC-963B-E9499A091FA2}"/>
              </a:ext>
            </a:extLst>
          </p:cNvPr>
          <p:cNvSpPr txBox="1"/>
          <p:nvPr/>
        </p:nvSpPr>
        <p:spPr>
          <a:xfrm>
            <a:off x="6827811" y="4546372"/>
            <a:ext cx="3440139" cy="338554"/>
          </a:xfrm>
          <a:prstGeom prst="rect">
            <a:avLst/>
          </a:prstGeom>
          <a:noFill/>
        </p:spPr>
        <p:txBody>
          <a:bodyPr wrap="square" rtlCol="0">
            <a:spAutoFit/>
          </a:bodyPr>
          <a:lstStyle/>
          <a:p>
            <a:pPr algn="ctr"/>
            <a:r>
              <a:rPr kumimoji="1" lang="ja-JP" altLang="en-US" sz="1600" dirty="0">
                <a:solidFill>
                  <a:schemeClr val="tx1"/>
                </a:solidFill>
              </a:rPr>
              <a:t>絶対誤差平均が実績値に占める割合</a:t>
            </a:r>
            <a:endParaRPr kumimoji="1" lang="en-US" altLang="ja-JP" sz="1600" dirty="0">
              <a:solidFill>
                <a:schemeClr val="tx1"/>
              </a:solidFill>
            </a:endParaRPr>
          </a:p>
        </p:txBody>
      </p:sp>
      <p:sp>
        <p:nvSpPr>
          <p:cNvPr id="12" name="テキスト ボックス 11">
            <a:extLst>
              <a:ext uri="{FF2B5EF4-FFF2-40B4-BE49-F238E27FC236}">
                <a16:creationId xmlns:a16="http://schemas.microsoft.com/office/drawing/2014/main" id="{AAC811FE-B404-250C-0244-2B3752C2FE5B}"/>
              </a:ext>
            </a:extLst>
          </p:cNvPr>
          <p:cNvSpPr txBox="1"/>
          <p:nvPr/>
        </p:nvSpPr>
        <p:spPr>
          <a:xfrm>
            <a:off x="874686" y="5837426"/>
            <a:ext cx="5357769" cy="369332"/>
          </a:xfrm>
          <a:prstGeom prst="rect">
            <a:avLst/>
          </a:prstGeom>
          <a:noFill/>
        </p:spPr>
        <p:txBody>
          <a:bodyPr wrap="square" rtlCol="0">
            <a:spAutoFit/>
          </a:bodyPr>
          <a:lstStyle/>
          <a:p>
            <a:r>
              <a:rPr kumimoji="1" lang="en-US" altLang="ja-JP" dirty="0">
                <a:solidFill>
                  <a:schemeClr val="tx1"/>
                </a:solidFill>
              </a:rPr>
              <a:t>※</a:t>
            </a:r>
            <a:r>
              <a:rPr kumimoji="1" lang="ja-JP" altLang="en-US" dirty="0">
                <a:solidFill>
                  <a:schemeClr val="tx1"/>
                </a:solidFill>
              </a:rPr>
              <a:t>各予測モデルの説明変数群は、</a:t>
            </a:r>
            <a:r>
              <a:rPr kumimoji="1" lang="en-US" altLang="ja-JP" dirty="0">
                <a:solidFill>
                  <a:schemeClr val="tx1"/>
                </a:solidFill>
              </a:rPr>
              <a:t>Task1</a:t>
            </a:r>
            <a:r>
              <a:rPr kumimoji="1" lang="ja-JP" altLang="en-US" dirty="0">
                <a:solidFill>
                  <a:schemeClr val="tx1"/>
                </a:solidFill>
              </a:rPr>
              <a:t>と揃えた</a:t>
            </a:r>
            <a:endParaRPr kumimoji="1" lang="en-US" altLang="ja-JP" dirty="0">
              <a:solidFill>
                <a:schemeClr val="tx1"/>
              </a:solidFill>
            </a:endParaRPr>
          </a:p>
        </p:txBody>
      </p:sp>
    </p:spTree>
    <p:extLst>
      <p:ext uri="{BB962C8B-B14F-4D97-AF65-F5344CB8AC3E}">
        <p14:creationId xmlns:p14="http://schemas.microsoft.com/office/powerpoint/2010/main" val="469860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7DA33708-0B1D-A12A-227E-AA8219ECD5AF}"/>
              </a:ext>
            </a:extLst>
          </p:cNvPr>
          <p:cNvPicPr>
            <a:picLocks noChangeAspect="1"/>
          </p:cNvPicPr>
          <p:nvPr/>
        </p:nvPicPr>
        <p:blipFill>
          <a:blip r:embed="rId3"/>
          <a:stretch>
            <a:fillRect/>
          </a:stretch>
        </p:blipFill>
        <p:spPr>
          <a:xfrm>
            <a:off x="172200" y="2670402"/>
            <a:ext cx="5926510" cy="2963255"/>
          </a:xfrm>
          <a:prstGeom prst="rect">
            <a:avLst/>
          </a:prstGeom>
        </p:spPr>
      </p:pic>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計算時間とモデル精度</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2.1 </a:t>
            </a:r>
            <a:r>
              <a:rPr lang="ja-JP" altLang="en-US" sz="1600" b="1" dirty="0">
                <a:solidFill>
                  <a:schemeClr val="bg1"/>
                </a:solidFill>
              </a:rPr>
              <a:t>予測結果  </a:t>
            </a:r>
            <a:r>
              <a:rPr lang="en-US" altLang="ja-JP" sz="1600" b="1" dirty="0">
                <a:solidFill>
                  <a:schemeClr val="bg1"/>
                </a:solidFill>
              </a:rPr>
              <a:t>&gt;  1st EC</a:t>
            </a:r>
            <a:r>
              <a:rPr lang="ja-JP" altLang="en-US" sz="1600" b="1" dirty="0">
                <a:solidFill>
                  <a:schemeClr val="bg1"/>
                </a:solidFill>
              </a:rPr>
              <a:t>、予測値補正無</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08946FFE-1DC2-B78B-0880-309E2B9317D2}"/>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err="1"/>
              <a:t>LightGBM</a:t>
            </a:r>
            <a:r>
              <a:rPr lang="ja-JP" altLang="en-US" sz="2800" dirty="0"/>
              <a:t>は、予測時間が短く、汎化性能が良い</a:t>
            </a:r>
            <a:r>
              <a:rPr lang="ja-JP" altLang="en-US" dirty="0"/>
              <a:t>（</a:t>
            </a:r>
            <a:r>
              <a:rPr lang="en-US" altLang="ja-JP" dirty="0"/>
              <a:t>RF</a:t>
            </a:r>
            <a:r>
              <a:rPr lang="ja-JP" altLang="en-US" dirty="0"/>
              <a:t>と同等）</a:t>
            </a:r>
            <a:r>
              <a:rPr lang="ja-JP" altLang="en-US" sz="2800" dirty="0"/>
              <a:t>。</a:t>
            </a:r>
          </a:p>
          <a:p>
            <a:pPr lvl="1">
              <a:defRPr/>
            </a:pPr>
            <a:r>
              <a:rPr lang="ja-JP" altLang="en-US" sz="2400" dirty="0"/>
              <a:t>データの相関が低いため、区分線形は逆に外れやすくなったと考えられる</a:t>
            </a:r>
            <a:endParaRPr lang="en-US" altLang="ja-JP" sz="2400" dirty="0"/>
          </a:p>
        </p:txBody>
      </p:sp>
      <p:sp>
        <p:nvSpPr>
          <p:cNvPr id="17" name="テキスト ボックス 16">
            <a:extLst>
              <a:ext uri="{FF2B5EF4-FFF2-40B4-BE49-F238E27FC236}">
                <a16:creationId xmlns:a16="http://schemas.microsoft.com/office/drawing/2014/main" id="{901D20FC-EDB1-2260-4434-65A3CBD5F1DB}"/>
              </a:ext>
            </a:extLst>
          </p:cNvPr>
          <p:cNvSpPr txBox="1"/>
          <p:nvPr/>
        </p:nvSpPr>
        <p:spPr>
          <a:xfrm>
            <a:off x="6284469" y="5658364"/>
            <a:ext cx="5723312" cy="338554"/>
          </a:xfrm>
          <a:prstGeom prst="rect">
            <a:avLst/>
          </a:prstGeom>
          <a:noFill/>
        </p:spPr>
        <p:txBody>
          <a:bodyPr wrap="square" rtlCol="0">
            <a:spAutoFit/>
          </a:bodyPr>
          <a:lstStyle/>
          <a:p>
            <a:pPr algn="ctr"/>
            <a:r>
              <a:rPr kumimoji="1" lang="ja-JP" altLang="en-US" sz="1600" dirty="0">
                <a:solidFill>
                  <a:schemeClr val="accent1"/>
                </a:solidFill>
              </a:rPr>
              <a:t>学習データ数</a:t>
            </a:r>
            <a:r>
              <a:rPr kumimoji="1" lang="en-US" altLang="ja-JP" sz="1600" dirty="0">
                <a:solidFill>
                  <a:schemeClr val="accent1"/>
                </a:solidFill>
              </a:rPr>
              <a:t>2,208</a:t>
            </a:r>
            <a:r>
              <a:rPr kumimoji="1" lang="ja-JP" altLang="en-US" sz="1600" dirty="0">
                <a:solidFill>
                  <a:schemeClr val="accent1"/>
                </a:solidFill>
              </a:rPr>
              <a:t>個／予測データ数</a:t>
            </a:r>
            <a:r>
              <a:rPr kumimoji="1" lang="en-US" altLang="ja-JP" sz="1600" dirty="0">
                <a:solidFill>
                  <a:schemeClr val="accent1"/>
                </a:solidFill>
              </a:rPr>
              <a:t>2,688</a:t>
            </a:r>
            <a:r>
              <a:rPr kumimoji="1" lang="ja-JP" altLang="en-US" sz="1600" dirty="0">
                <a:solidFill>
                  <a:schemeClr val="accent1"/>
                </a:solidFill>
              </a:rPr>
              <a:t>個／説明変数</a:t>
            </a:r>
            <a:r>
              <a:rPr kumimoji="1" lang="en-US" altLang="ja-JP" sz="1600" dirty="0">
                <a:solidFill>
                  <a:schemeClr val="accent1"/>
                </a:solidFill>
              </a:rPr>
              <a:t>8</a:t>
            </a:r>
            <a:r>
              <a:rPr kumimoji="1" lang="ja-JP" altLang="en-US" sz="1600" dirty="0">
                <a:solidFill>
                  <a:schemeClr val="accent1"/>
                </a:solidFill>
              </a:rPr>
              <a:t>個</a:t>
            </a:r>
            <a:endParaRPr kumimoji="1" lang="en-US" altLang="ja-JP" sz="1600" dirty="0">
              <a:solidFill>
                <a:schemeClr val="accent1"/>
              </a:solidFill>
            </a:endParaRPr>
          </a:p>
        </p:txBody>
      </p:sp>
      <p:sp>
        <p:nvSpPr>
          <p:cNvPr id="19" name="テキスト ボックス 18">
            <a:extLst>
              <a:ext uri="{FF2B5EF4-FFF2-40B4-BE49-F238E27FC236}">
                <a16:creationId xmlns:a16="http://schemas.microsoft.com/office/drawing/2014/main" id="{5CC45FC7-951F-134B-FD51-962D62DFA4B3}"/>
              </a:ext>
            </a:extLst>
          </p:cNvPr>
          <p:cNvSpPr txBox="1"/>
          <p:nvPr/>
        </p:nvSpPr>
        <p:spPr>
          <a:xfrm>
            <a:off x="2558635" y="2298678"/>
            <a:ext cx="1370115" cy="369332"/>
          </a:xfrm>
          <a:prstGeom prst="rect">
            <a:avLst/>
          </a:prstGeom>
          <a:noFill/>
        </p:spPr>
        <p:txBody>
          <a:bodyPr wrap="square" rtlCol="0">
            <a:spAutoFit/>
          </a:bodyPr>
          <a:lstStyle/>
          <a:p>
            <a:pPr algn="ctr"/>
            <a:r>
              <a:rPr kumimoji="1" lang="ja-JP" altLang="en-US" dirty="0"/>
              <a:t>計算時間</a:t>
            </a:r>
            <a:endParaRPr kumimoji="1" lang="en-US" altLang="ja-JP" dirty="0"/>
          </a:p>
        </p:txBody>
      </p:sp>
      <p:sp>
        <p:nvSpPr>
          <p:cNvPr id="20" name="テキスト ボックス 19">
            <a:extLst>
              <a:ext uri="{FF2B5EF4-FFF2-40B4-BE49-F238E27FC236}">
                <a16:creationId xmlns:a16="http://schemas.microsoft.com/office/drawing/2014/main" id="{C4EC94F5-BF38-A5BF-E32D-19DFA7493F6C}"/>
              </a:ext>
            </a:extLst>
          </p:cNvPr>
          <p:cNvSpPr txBox="1"/>
          <p:nvPr/>
        </p:nvSpPr>
        <p:spPr>
          <a:xfrm>
            <a:off x="8461067" y="2298678"/>
            <a:ext cx="1370115" cy="369332"/>
          </a:xfrm>
          <a:prstGeom prst="rect">
            <a:avLst/>
          </a:prstGeom>
          <a:noFill/>
        </p:spPr>
        <p:txBody>
          <a:bodyPr wrap="square" rtlCol="0">
            <a:spAutoFit/>
          </a:bodyPr>
          <a:lstStyle/>
          <a:p>
            <a:pPr algn="ctr"/>
            <a:r>
              <a:rPr kumimoji="1" lang="ja-JP" altLang="en-US" dirty="0"/>
              <a:t>モデル精度</a:t>
            </a:r>
            <a:endParaRPr kumimoji="1" lang="en-US" altLang="ja-JP" dirty="0"/>
          </a:p>
        </p:txBody>
      </p:sp>
      <p:pic>
        <p:nvPicPr>
          <p:cNvPr id="25" name="図 24">
            <a:extLst>
              <a:ext uri="{FF2B5EF4-FFF2-40B4-BE49-F238E27FC236}">
                <a16:creationId xmlns:a16="http://schemas.microsoft.com/office/drawing/2014/main" id="{3125A1EB-F7D9-5449-2B8D-6C94975B3068}"/>
              </a:ext>
            </a:extLst>
          </p:cNvPr>
          <p:cNvPicPr>
            <a:picLocks noChangeAspect="1"/>
          </p:cNvPicPr>
          <p:nvPr/>
        </p:nvPicPr>
        <p:blipFill>
          <a:blip r:embed="rId4"/>
          <a:stretch>
            <a:fillRect/>
          </a:stretch>
        </p:blipFill>
        <p:spPr>
          <a:xfrm>
            <a:off x="6066331" y="2668010"/>
            <a:ext cx="5926511" cy="2963255"/>
          </a:xfrm>
          <a:prstGeom prst="rect">
            <a:avLst/>
          </a:prstGeom>
        </p:spPr>
      </p:pic>
      <p:sp>
        <p:nvSpPr>
          <p:cNvPr id="6" name="テキスト ボックス 5">
            <a:extLst>
              <a:ext uri="{FF2B5EF4-FFF2-40B4-BE49-F238E27FC236}">
                <a16:creationId xmlns:a16="http://schemas.microsoft.com/office/drawing/2014/main" id="{F12ECEFC-0306-3805-5A99-F019EC23C5C0}"/>
              </a:ext>
            </a:extLst>
          </p:cNvPr>
          <p:cNvSpPr txBox="1"/>
          <p:nvPr/>
        </p:nvSpPr>
        <p:spPr>
          <a:xfrm>
            <a:off x="904077" y="3144552"/>
            <a:ext cx="715890" cy="307777"/>
          </a:xfrm>
          <a:prstGeom prst="rect">
            <a:avLst/>
          </a:prstGeom>
          <a:noFill/>
        </p:spPr>
        <p:txBody>
          <a:bodyPr wrap="square" rtlCol="0">
            <a:spAutoFit/>
          </a:bodyPr>
          <a:lstStyle/>
          <a:p>
            <a:pPr algn="ctr"/>
            <a:r>
              <a:rPr kumimoji="1" lang="en-US" altLang="ja-JP" sz="1400" dirty="0">
                <a:solidFill>
                  <a:schemeClr val="accent1"/>
                </a:solidFill>
              </a:rPr>
              <a:t>0.79</a:t>
            </a:r>
            <a:r>
              <a:rPr kumimoji="1" lang="ja-JP" altLang="en-US" sz="1400" dirty="0">
                <a:solidFill>
                  <a:schemeClr val="accent1"/>
                </a:solidFill>
              </a:rPr>
              <a:t>秒</a:t>
            </a:r>
          </a:p>
        </p:txBody>
      </p:sp>
      <p:sp>
        <p:nvSpPr>
          <p:cNvPr id="7" name="テキスト ボックス 6">
            <a:extLst>
              <a:ext uri="{FF2B5EF4-FFF2-40B4-BE49-F238E27FC236}">
                <a16:creationId xmlns:a16="http://schemas.microsoft.com/office/drawing/2014/main" id="{E9DD176C-4F6D-07A0-8D08-9099D10D4F28}"/>
              </a:ext>
            </a:extLst>
          </p:cNvPr>
          <p:cNvSpPr txBox="1"/>
          <p:nvPr/>
        </p:nvSpPr>
        <p:spPr>
          <a:xfrm>
            <a:off x="2019600" y="4749924"/>
            <a:ext cx="815831" cy="307777"/>
          </a:xfrm>
          <a:prstGeom prst="rect">
            <a:avLst/>
          </a:prstGeom>
          <a:noFill/>
        </p:spPr>
        <p:txBody>
          <a:bodyPr wrap="square" rtlCol="0">
            <a:spAutoFit/>
          </a:bodyPr>
          <a:lstStyle/>
          <a:p>
            <a:pPr algn="ctr"/>
            <a:r>
              <a:rPr kumimoji="1" lang="en-US" altLang="ja-JP" sz="1400" dirty="0">
                <a:solidFill>
                  <a:schemeClr val="accent1"/>
                </a:solidFill>
              </a:rPr>
              <a:t>0.02</a:t>
            </a:r>
            <a:r>
              <a:rPr kumimoji="1" lang="ja-JP" altLang="en-US" sz="1400" dirty="0">
                <a:solidFill>
                  <a:schemeClr val="accent1"/>
                </a:solidFill>
              </a:rPr>
              <a:t>秒</a:t>
            </a:r>
          </a:p>
        </p:txBody>
      </p:sp>
      <p:sp>
        <p:nvSpPr>
          <p:cNvPr id="9" name="テキスト ボックス 8">
            <a:extLst>
              <a:ext uri="{FF2B5EF4-FFF2-40B4-BE49-F238E27FC236}">
                <a16:creationId xmlns:a16="http://schemas.microsoft.com/office/drawing/2014/main" id="{C2E83868-FD31-2948-E5FE-8830DF8B9086}"/>
              </a:ext>
            </a:extLst>
          </p:cNvPr>
          <p:cNvSpPr txBox="1"/>
          <p:nvPr/>
        </p:nvSpPr>
        <p:spPr>
          <a:xfrm>
            <a:off x="2895449" y="3181552"/>
            <a:ext cx="715890" cy="307777"/>
          </a:xfrm>
          <a:prstGeom prst="rect">
            <a:avLst/>
          </a:prstGeom>
          <a:noFill/>
        </p:spPr>
        <p:txBody>
          <a:bodyPr wrap="square" rtlCol="0">
            <a:spAutoFit/>
          </a:bodyPr>
          <a:lstStyle/>
          <a:p>
            <a:pPr algn="ctr"/>
            <a:r>
              <a:rPr kumimoji="1" lang="en-US" altLang="ja-JP" sz="1400" dirty="0">
                <a:solidFill>
                  <a:schemeClr val="accent1"/>
                </a:solidFill>
              </a:rPr>
              <a:t>1.15</a:t>
            </a:r>
            <a:r>
              <a:rPr kumimoji="1" lang="ja-JP" altLang="en-US" sz="1400" dirty="0">
                <a:solidFill>
                  <a:schemeClr val="accent1"/>
                </a:solidFill>
              </a:rPr>
              <a:t>秒</a:t>
            </a:r>
          </a:p>
        </p:txBody>
      </p:sp>
      <p:sp>
        <p:nvSpPr>
          <p:cNvPr id="21" name="テキスト ボックス 20">
            <a:extLst>
              <a:ext uri="{FF2B5EF4-FFF2-40B4-BE49-F238E27FC236}">
                <a16:creationId xmlns:a16="http://schemas.microsoft.com/office/drawing/2014/main" id="{B9604865-1CE8-16E8-8249-557FEEE9E256}"/>
              </a:ext>
            </a:extLst>
          </p:cNvPr>
          <p:cNvSpPr txBox="1"/>
          <p:nvPr/>
        </p:nvSpPr>
        <p:spPr>
          <a:xfrm>
            <a:off x="4597592" y="4570681"/>
            <a:ext cx="815831" cy="307777"/>
          </a:xfrm>
          <a:prstGeom prst="rect">
            <a:avLst/>
          </a:prstGeom>
          <a:noFill/>
        </p:spPr>
        <p:txBody>
          <a:bodyPr wrap="square" rtlCol="0">
            <a:spAutoFit/>
          </a:bodyPr>
          <a:lstStyle/>
          <a:p>
            <a:pPr algn="ctr"/>
            <a:r>
              <a:rPr kumimoji="1" lang="en-US" altLang="ja-JP" sz="1400" dirty="0">
                <a:solidFill>
                  <a:schemeClr val="accent1"/>
                </a:solidFill>
              </a:rPr>
              <a:t>0.08</a:t>
            </a:r>
            <a:r>
              <a:rPr kumimoji="1" lang="ja-JP" altLang="en-US" sz="1400" dirty="0">
                <a:solidFill>
                  <a:schemeClr val="accent1"/>
                </a:solidFill>
              </a:rPr>
              <a:t>秒</a:t>
            </a:r>
          </a:p>
        </p:txBody>
      </p:sp>
      <p:sp>
        <p:nvSpPr>
          <p:cNvPr id="22" name="テキスト ボックス 21">
            <a:extLst>
              <a:ext uri="{FF2B5EF4-FFF2-40B4-BE49-F238E27FC236}">
                <a16:creationId xmlns:a16="http://schemas.microsoft.com/office/drawing/2014/main" id="{04B7EA06-273D-5FD8-EFEF-4D113CD677FE}"/>
              </a:ext>
            </a:extLst>
          </p:cNvPr>
          <p:cNvSpPr txBox="1"/>
          <p:nvPr/>
        </p:nvSpPr>
        <p:spPr>
          <a:xfrm>
            <a:off x="1198216" y="4731298"/>
            <a:ext cx="877860" cy="307777"/>
          </a:xfrm>
          <a:prstGeom prst="rect">
            <a:avLst/>
          </a:prstGeom>
          <a:noFill/>
        </p:spPr>
        <p:txBody>
          <a:bodyPr wrap="square" rtlCol="0">
            <a:spAutoFit/>
          </a:bodyPr>
          <a:lstStyle/>
          <a:p>
            <a:pPr algn="ctr"/>
            <a:r>
              <a:rPr kumimoji="1" lang="en-US" altLang="ja-JP" sz="1400" dirty="0">
                <a:solidFill>
                  <a:schemeClr val="accent4"/>
                </a:solidFill>
              </a:rPr>
              <a:t>0.03</a:t>
            </a:r>
            <a:r>
              <a:rPr kumimoji="1" lang="ja-JP" altLang="en-US" sz="1400" dirty="0">
                <a:solidFill>
                  <a:schemeClr val="accent4"/>
                </a:solidFill>
              </a:rPr>
              <a:t>秒</a:t>
            </a:r>
          </a:p>
        </p:txBody>
      </p:sp>
      <p:sp>
        <p:nvSpPr>
          <p:cNvPr id="24" name="テキスト ボックス 23">
            <a:extLst>
              <a:ext uri="{FF2B5EF4-FFF2-40B4-BE49-F238E27FC236}">
                <a16:creationId xmlns:a16="http://schemas.microsoft.com/office/drawing/2014/main" id="{FBC3F72D-7CC6-4F46-9906-FA9132004283}"/>
              </a:ext>
            </a:extLst>
          </p:cNvPr>
          <p:cNvSpPr txBox="1"/>
          <p:nvPr/>
        </p:nvSpPr>
        <p:spPr>
          <a:xfrm>
            <a:off x="2427515" y="4554326"/>
            <a:ext cx="815831" cy="307777"/>
          </a:xfrm>
          <a:prstGeom prst="rect">
            <a:avLst/>
          </a:prstGeom>
          <a:noFill/>
        </p:spPr>
        <p:txBody>
          <a:bodyPr wrap="square" rtlCol="0">
            <a:spAutoFit/>
          </a:bodyPr>
          <a:lstStyle/>
          <a:p>
            <a:pPr algn="ctr"/>
            <a:r>
              <a:rPr kumimoji="1" lang="en-US" altLang="ja-JP" sz="1400" dirty="0">
                <a:solidFill>
                  <a:schemeClr val="accent4"/>
                </a:solidFill>
              </a:rPr>
              <a:t>0.002</a:t>
            </a:r>
            <a:r>
              <a:rPr kumimoji="1" lang="ja-JP" altLang="en-US" sz="1400" dirty="0">
                <a:solidFill>
                  <a:schemeClr val="accent4"/>
                </a:solidFill>
              </a:rPr>
              <a:t>秒</a:t>
            </a:r>
          </a:p>
        </p:txBody>
      </p:sp>
      <p:sp>
        <p:nvSpPr>
          <p:cNvPr id="26" name="テキスト ボックス 25">
            <a:extLst>
              <a:ext uri="{FF2B5EF4-FFF2-40B4-BE49-F238E27FC236}">
                <a16:creationId xmlns:a16="http://schemas.microsoft.com/office/drawing/2014/main" id="{932C54FC-D45A-E49E-050B-773CFC4F215C}"/>
              </a:ext>
            </a:extLst>
          </p:cNvPr>
          <p:cNvSpPr txBox="1"/>
          <p:nvPr/>
        </p:nvSpPr>
        <p:spPr>
          <a:xfrm>
            <a:off x="3914466" y="4817089"/>
            <a:ext cx="898609" cy="307777"/>
          </a:xfrm>
          <a:prstGeom prst="rect">
            <a:avLst/>
          </a:prstGeom>
          <a:noFill/>
        </p:spPr>
        <p:txBody>
          <a:bodyPr wrap="square" rtlCol="0">
            <a:spAutoFit/>
          </a:bodyPr>
          <a:lstStyle/>
          <a:p>
            <a:pPr algn="ctr"/>
            <a:r>
              <a:rPr kumimoji="1" lang="en-US" altLang="ja-JP" sz="1400" dirty="0">
                <a:solidFill>
                  <a:schemeClr val="accent4"/>
                </a:solidFill>
              </a:rPr>
              <a:t>0.004</a:t>
            </a:r>
            <a:r>
              <a:rPr kumimoji="1" lang="ja-JP" altLang="en-US" sz="1400" dirty="0">
                <a:solidFill>
                  <a:schemeClr val="accent4"/>
                </a:solidFill>
              </a:rPr>
              <a:t>秒</a:t>
            </a:r>
          </a:p>
        </p:txBody>
      </p:sp>
      <p:sp>
        <p:nvSpPr>
          <p:cNvPr id="27" name="テキスト ボックス 26">
            <a:extLst>
              <a:ext uri="{FF2B5EF4-FFF2-40B4-BE49-F238E27FC236}">
                <a16:creationId xmlns:a16="http://schemas.microsoft.com/office/drawing/2014/main" id="{F193BF79-1AC8-F97E-595C-C213AA8B382A}"/>
              </a:ext>
            </a:extLst>
          </p:cNvPr>
          <p:cNvSpPr txBox="1"/>
          <p:nvPr/>
        </p:nvSpPr>
        <p:spPr>
          <a:xfrm>
            <a:off x="5052899" y="4746224"/>
            <a:ext cx="956283" cy="307777"/>
          </a:xfrm>
          <a:prstGeom prst="rect">
            <a:avLst/>
          </a:prstGeom>
          <a:noFill/>
        </p:spPr>
        <p:txBody>
          <a:bodyPr wrap="square" rtlCol="0">
            <a:spAutoFit/>
          </a:bodyPr>
          <a:lstStyle/>
          <a:p>
            <a:pPr algn="ctr"/>
            <a:r>
              <a:rPr kumimoji="1" lang="en-US" altLang="ja-JP" sz="1400" dirty="0">
                <a:solidFill>
                  <a:schemeClr val="accent4"/>
                </a:solidFill>
              </a:rPr>
              <a:t>0.004</a:t>
            </a:r>
            <a:r>
              <a:rPr kumimoji="1" lang="ja-JP" altLang="en-US" sz="1400" dirty="0">
                <a:solidFill>
                  <a:schemeClr val="accent4"/>
                </a:solidFill>
              </a:rPr>
              <a:t>秒</a:t>
            </a:r>
          </a:p>
        </p:txBody>
      </p:sp>
    </p:spTree>
    <p:extLst>
      <p:ext uri="{BB962C8B-B14F-4D97-AF65-F5344CB8AC3E}">
        <p14:creationId xmlns:p14="http://schemas.microsoft.com/office/powerpoint/2010/main" val="428021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グラフ&#10;&#10;自動的に生成された説明">
            <a:extLst>
              <a:ext uri="{FF2B5EF4-FFF2-40B4-BE49-F238E27FC236}">
                <a16:creationId xmlns:a16="http://schemas.microsoft.com/office/drawing/2014/main" id="{A84E3370-BD89-1319-05E2-3D40306040A7}"/>
              </a:ext>
            </a:extLst>
          </p:cNvPr>
          <p:cNvPicPr>
            <a:picLocks noChangeAspect="1"/>
          </p:cNvPicPr>
          <p:nvPr/>
        </p:nvPicPr>
        <p:blipFill>
          <a:blip r:embed="rId3"/>
          <a:stretch>
            <a:fillRect/>
          </a:stretch>
        </p:blipFill>
        <p:spPr>
          <a:xfrm>
            <a:off x="2939553" y="1329909"/>
            <a:ext cx="3132156" cy="2070408"/>
          </a:xfrm>
          <a:prstGeom prst="rect">
            <a:avLst/>
          </a:prstGeom>
        </p:spPr>
      </p:pic>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推定値／予測値トレンド</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82" name="テキスト ボックス 81">
            <a:extLst>
              <a:ext uri="{FF2B5EF4-FFF2-40B4-BE49-F238E27FC236}">
                <a16:creationId xmlns:a16="http://schemas.microsoft.com/office/drawing/2014/main" id="{171DED01-3813-6303-129B-A224B2D24A09}"/>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2.1 </a:t>
            </a:r>
            <a:r>
              <a:rPr lang="ja-JP" altLang="en-US" sz="1600" b="1" dirty="0">
                <a:solidFill>
                  <a:schemeClr val="bg1"/>
                </a:solidFill>
              </a:rPr>
              <a:t>予測結果  </a:t>
            </a:r>
            <a:r>
              <a:rPr lang="en-US" altLang="ja-JP" sz="1600" b="1" dirty="0">
                <a:solidFill>
                  <a:schemeClr val="bg1"/>
                </a:solidFill>
              </a:rPr>
              <a:t>&gt;  1st EC</a:t>
            </a:r>
            <a:r>
              <a:rPr lang="ja-JP" altLang="en-US" sz="1600" b="1" dirty="0">
                <a:solidFill>
                  <a:schemeClr val="bg1"/>
                </a:solidFill>
              </a:rPr>
              <a:t>、予測値補正無</a:t>
            </a:r>
            <a:endParaRPr kumimoji="1" lang="ja-JP" altLang="en-US" sz="1600" b="1" dirty="0">
              <a:solidFill>
                <a:schemeClr val="bg1"/>
              </a:solidFill>
            </a:endParaRPr>
          </a:p>
        </p:txBody>
      </p:sp>
      <p:sp>
        <p:nvSpPr>
          <p:cNvPr id="86" name="テキスト ボックス 85">
            <a:extLst>
              <a:ext uri="{FF2B5EF4-FFF2-40B4-BE49-F238E27FC236}">
                <a16:creationId xmlns:a16="http://schemas.microsoft.com/office/drawing/2014/main" id="{F72D4FB5-535A-E842-C135-C3DB37FE2A9C}"/>
              </a:ext>
            </a:extLst>
          </p:cNvPr>
          <p:cNvSpPr txBox="1"/>
          <p:nvPr/>
        </p:nvSpPr>
        <p:spPr>
          <a:xfrm>
            <a:off x="1198671" y="1002723"/>
            <a:ext cx="712607" cy="369332"/>
          </a:xfrm>
          <a:prstGeom prst="rect">
            <a:avLst/>
          </a:prstGeom>
          <a:noFill/>
        </p:spPr>
        <p:txBody>
          <a:bodyPr wrap="square" rtlCol="0">
            <a:spAutoFit/>
          </a:bodyPr>
          <a:lstStyle/>
          <a:p>
            <a:pPr algn="ctr"/>
            <a:r>
              <a:rPr kumimoji="1" lang="ja-JP" altLang="en-US" dirty="0"/>
              <a:t>推定</a:t>
            </a:r>
          </a:p>
        </p:txBody>
      </p:sp>
      <p:sp>
        <p:nvSpPr>
          <p:cNvPr id="87" name="テキスト ボックス 86">
            <a:extLst>
              <a:ext uri="{FF2B5EF4-FFF2-40B4-BE49-F238E27FC236}">
                <a16:creationId xmlns:a16="http://schemas.microsoft.com/office/drawing/2014/main" id="{F64B04B9-A68C-C1F9-6C62-7DC8D5A71DF2}"/>
              </a:ext>
            </a:extLst>
          </p:cNvPr>
          <p:cNvSpPr txBox="1"/>
          <p:nvPr/>
        </p:nvSpPr>
        <p:spPr>
          <a:xfrm>
            <a:off x="4268922" y="1002723"/>
            <a:ext cx="712607" cy="369332"/>
          </a:xfrm>
          <a:prstGeom prst="rect">
            <a:avLst/>
          </a:prstGeom>
          <a:noFill/>
        </p:spPr>
        <p:txBody>
          <a:bodyPr wrap="square" rtlCol="0">
            <a:spAutoFit/>
          </a:bodyPr>
          <a:lstStyle/>
          <a:p>
            <a:pPr algn="ctr"/>
            <a:r>
              <a:rPr kumimoji="1" lang="ja-JP" altLang="en-US" dirty="0"/>
              <a:t>予測</a:t>
            </a:r>
          </a:p>
        </p:txBody>
      </p:sp>
      <p:sp>
        <p:nvSpPr>
          <p:cNvPr id="4" name="フローチャート: 処理 3">
            <a:extLst>
              <a:ext uri="{FF2B5EF4-FFF2-40B4-BE49-F238E27FC236}">
                <a16:creationId xmlns:a16="http://schemas.microsoft.com/office/drawing/2014/main" id="{4364BF83-AB85-BC64-9BB9-EF088CA9556C}"/>
              </a:ext>
            </a:extLst>
          </p:cNvPr>
          <p:cNvSpPr/>
          <p:nvPr/>
        </p:nvSpPr>
        <p:spPr>
          <a:xfrm>
            <a:off x="2086026" y="3630102"/>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線形重回帰</a:t>
            </a:r>
          </a:p>
        </p:txBody>
      </p:sp>
      <p:sp>
        <p:nvSpPr>
          <p:cNvPr id="7" name="フローチャート: 処理 6">
            <a:extLst>
              <a:ext uri="{FF2B5EF4-FFF2-40B4-BE49-F238E27FC236}">
                <a16:creationId xmlns:a16="http://schemas.microsoft.com/office/drawing/2014/main" id="{23FFBD3B-117A-E9D6-A4BA-593DCDEE9440}"/>
              </a:ext>
            </a:extLst>
          </p:cNvPr>
          <p:cNvSpPr/>
          <p:nvPr/>
        </p:nvSpPr>
        <p:spPr>
          <a:xfrm>
            <a:off x="8054481" y="950798"/>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LinearTree</a:t>
            </a:r>
            <a:endParaRPr kumimoji="1" lang="ja-JP" altLang="en-US" b="1" dirty="0">
              <a:solidFill>
                <a:schemeClr val="bg1"/>
              </a:solidFill>
            </a:endParaRPr>
          </a:p>
        </p:txBody>
      </p:sp>
      <p:sp>
        <p:nvSpPr>
          <p:cNvPr id="8" name="フローチャート: 処理 7">
            <a:extLst>
              <a:ext uri="{FF2B5EF4-FFF2-40B4-BE49-F238E27FC236}">
                <a16:creationId xmlns:a16="http://schemas.microsoft.com/office/drawing/2014/main" id="{9D0EAA4A-8095-3571-273C-4EC20A5DF78C}"/>
              </a:ext>
            </a:extLst>
          </p:cNvPr>
          <p:cNvSpPr/>
          <p:nvPr/>
        </p:nvSpPr>
        <p:spPr>
          <a:xfrm>
            <a:off x="2086025" y="950798"/>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RandomForest</a:t>
            </a:r>
            <a:endParaRPr kumimoji="1" lang="ja-JP" altLang="en-US" b="1" dirty="0">
              <a:solidFill>
                <a:schemeClr val="bg1"/>
              </a:solidFill>
            </a:endParaRPr>
          </a:p>
        </p:txBody>
      </p:sp>
      <p:sp>
        <p:nvSpPr>
          <p:cNvPr id="10" name="フローチャート: 処理 9">
            <a:extLst>
              <a:ext uri="{FF2B5EF4-FFF2-40B4-BE49-F238E27FC236}">
                <a16:creationId xmlns:a16="http://schemas.microsoft.com/office/drawing/2014/main" id="{E941AAD5-8316-7C53-C0B8-713076DAFAD3}"/>
              </a:ext>
            </a:extLst>
          </p:cNvPr>
          <p:cNvSpPr/>
          <p:nvPr/>
        </p:nvSpPr>
        <p:spPr>
          <a:xfrm>
            <a:off x="8054481" y="3630102"/>
            <a:ext cx="2051495" cy="353865"/>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rPr>
              <a:t>LightGBM</a:t>
            </a:r>
            <a:endParaRPr kumimoji="1" lang="ja-JP" altLang="en-US" b="1" dirty="0">
              <a:solidFill>
                <a:schemeClr val="bg1"/>
              </a:solidFill>
            </a:endParaRPr>
          </a:p>
        </p:txBody>
      </p:sp>
      <p:pic>
        <p:nvPicPr>
          <p:cNvPr id="14" name="図 13" descr="グラフ&#10;&#10;自動的に生成された説明">
            <a:extLst>
              <a:ext uri="{FF2B5EF4-FFF2-40B4-BE49-F238E27FC236}">
                <a16:creationId xmlns:a16="http://schemas.microsoft.com/office/drawing/2014/main" id="{6B5F2989-407D-51FF-9B3D-3F844CA10B30}"/>
              </a:ext>
            </a:extLst>
          </p:cNvPr>
          <p:cNvPicPr>
            <a:picLocks noChangeAspect="1"/>
          </p:cNvPicPr>
          <p:nvPr/>
        </p:nvPicPr>
        <p:blipFill>
          <a:blip r:embed="rId4"/>
          <a:stretch>
            <a:fillRect/>
          </a:stretch>
        </p:blipFill>
        <p:spPr>
          <a:xfrm>
            <a:off x="9005697" y="4017416"/>
            <a:ext cx="3170348" cy="2095653"/>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9EE7255B-3827-D9C6-1F69-3FFD993B2563}"/>
              </a:ext>
            </a:extLst>
          </p:cNvPr>
          <p:cNvPicPr>
            <a:picLocks noChangeAspect="1"/>
          </p:cNvPicPr>
          <p:nvPr/>
        </p:nvPicPr>
        <p:blipFill>
          <a:blip r:embed="rId5"/>
          <a:stretch>
            <a:fillRect/>
          </a:stretch>
        </p:blipFill>
        <p:spPr>
          <a:xfrm>
            <a:off x="9005697" y="1329909"/>
            <a:ext cx="3180750" cy="2102530"/>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55A1E962-3295-8E0C-C266-9FE55CF148DE}"/>
              </a:ext>
            </a:extLst>
          </p:cNvPr>
          <p:cNvPicPr>
            <a:picLocks noChangeAspect="1"/>
          </p:cNvPicPr>
          <p:nvPr/>
        </p:nvPicPr>
        <p:blipFill>
          <a:blip r:embed="rId6"/>
          <a:stretch>
            <a:fillRect/>
          </a:stretch>
        </p:blipFill>
        <p:spPr>
          <a:xfrm>
            <a:off x="2914386" y="4042662"/>
            <a:ext cx="3132155" cy="2070407"/>
          </a:xfrm>
          <a:prstGeom prst="rect">
            <a:avLst/>
          </a:prstGeom>
        </p:spPr>
      </p:pic>
      <p:pic>
        <p:nvPicPr>
          <p:cNvPr id="26" name="図 25" descr="グラフ, 折れ線グラフ&#10;&#10;自動的に生成された説明">
            <a:extLst>
              <a:ext uri="{FF2B5EF4-FFF2-40B4-BE49-F238E27FC236}">
                <a16:creationId xmlns:a16="http://schemas.microsoft.com/office/drawing/2014/main" id="{022AC013-F9E1-1FFA-4A69-647F81B4A618}"/>
              </a:ext>
            </a:extLst>
          </p:cNvPr>
          <p:cNvPicPr>
            <a:picLocks noChangeAspect="1"/>
          </p:cNvPicPr>
          <p:nvPr/>
        </p:nvPicPr>
        <p:blipFill>
          <a:blip r:embed="rId7"/>
          <a:stretch>
            <a:fillRect/>
          </a:stretch>
        </p:blipFill>
        <p:spPr>
          <a:xfrm>
            <a:off x="6054703" y="1343245"/>
            <a:ext cx="3134154" cy="2082317"/>
          </a:xfrm>
          <a:prstGeom prst="rect">
            <a:avLst/>
          </a:prstGeom>
        </p:spPr>
      </p:pic>
      <p:pic>
        <p:nvPicPr>
          <p:cNvPr id="28" name="図 27" descr="グラフ, 折れ線グラフ&#10;&#10;自動的に生成された説明">
            <a:extLst>
              <a:ext uri="{FF2B5EF4-FFF2-40B4-BE49-F238E27FC236}">
                <a16:creationId xmlns:a16="http://schemas.microsoft.com/office/drawing/2014/main" id="{DA2F185E-9066-3DEB-C9D9-53A3BE40E8D8}"/>
              </a:ext>
            </a:extLst>
          </p:cNvPr>
          <p:cNvPicPr>
            <a:picLocks noChangeAspect="1"/>
          </p:cNvPicPr>
          <p:nvPr/>
        </p:nvPicPr>
        <p:blipFill>
          <a:blip r:embed="rId8"/>
          <a:stretch>
            <a:fillRect/>
          </a:stretch>
        </p:blipFill>
        <p:spPr>
          <a:xfrm>
            <a:off x="6038153" y="4017416"/>
            <a:ext cx="3134154" cy="2082317"/>
          </a:xfrm>
          <a:prstGeom prst="rect">
            <a:avLst/>
          </a:prstGeom>
        </p:spPr>
      </p:pic>
      <p:pic>
        <p:nvPicPr>
          <p:cNvPr id="30" name="図 29" descr="グラフ, 折れ線グラフ&#10;&#10;自動的に生成された説明">
            <a:extLst>
              <a:ext uri="{FF2B5EF4-FFF2-40B4-BE49-F238E27FC236}">
                <a16:creationId xmlns:a16="http://schemas.microsoft.com/office/drawing/2014/main" id="{CDB95BAB-B182-78DA-FFC2-494AD21D5291}"/>
              </a:ext>
            </a:extLst>
          </p:cNvPr>
          <p:cNvPicPr>
            <a:picLocks noChangeAspect="1"/>
          </p:cNvPicPr>
          <p:nvPr/>
        </p:nvPicPr>
        <p:blipFill>
          <a:blip r:embed="rId9"/>
          <a:stretch>
            <a:fillRect/>
          </a:stretch>
        </p:blipFill>
        <p:spPr>
          <a:xfrm>
            <a:off x="10201" y="4047052"/>
            <a:ext cx="3089549" cy="2052682"/>
          </a:xfrm>
          <a:prstGeom prst="rect">
            <a:avLst/>
          </a:prstGeom>
        </p:spPr>
      </p:pic>
      <p:pic>
        <p:nvPicPr>
          <p:cNvPr id="64" name="図 63" descr="グラフ, 折れ線グラフ&#10;&#10;自動的に生成された説明">
            <a:extLst>
              <a:ext uri="{FF2B5EF4-FFF2-40B4-BE49-F238E27FC236}">
                <a16:creationId xmlns:a16="http://schemas.microsoft.com/office/drawing/2014/main" id="{852DEE72-FB41-DBD0-3DC3-39D82FA5A18B}"/>
              </a:ext>
            </a:extLst>
          </p:cNvPr>
          <p:cNvPicPr>
            <a:picLocks noChangeAspect="1"/>
          </p:cNvPicPr>
          <p:nvPr/>
        </p:nvPicPr>
        <p:blipFill>
          <a:blip r:embed="rId10"/>
          <a:stretch>
            <a:fillRect/>
          </a:stretch>
        </p:blipFill>
        <p:spPr>
          <a:xfrm>
            <a:off x="10201" y="1329830"/>
            <a:ext cx="3116230" cy="2070408"/>
          </a:xfrm>
          <a:prstGeom prst="rect">
            <a:avLst/>
          </a:prstGeom>
        </p:spPr>
      </p:pic>
      <p:sp>
        <p:nvSpPr>
          <p:cNvPr id="65" name="テキスト ボックス 64">
            <a:extLst>
              <a:ext uri="{FF2B5EF4-FFF2-40B4-BE49-F238E27FC236}">
                <a16:creationId xmlns:a16="http://schemas.microsoft.com/office/drawing/2014/main" id="{25D1AF5F-10F0-2D30-65E7-0FF3E21C0DAD}"/>
              </a:ext>
            </a:extLst>
          </p:cNvPr>
          <p:cNvSpPr txBox="1"/>
          <p:nvPr/>
        </p:nvSpPr>
        <p:spPr>
          <a:xfrm>
            <a:off x="1198671" y="3727345"/>
            <a:ext cx="712607" cy="369332"/>
          </a:xfrm>
          <a:prstGeom prst="rect">
            <a:avLst/>
          </a:prstGeom>
          <a:noFill/>
        </p:spPr>
        <p:txBody>
          <a:bodyPr wrap="square" rtlCol="0">
            <a:spAutoFit/>
          </a:bodyPr>
          <a:lstStyle/>
          <a:p>
            <a:pPr algn="ctr"/>
            <a:r>
              <a:rPr kumimoji="1" lang="ja-JP" altLang="en-US" dirty="0"/>
              <a:t>推定</a:t>
            </a:r>
          </a:p>
        </p:txBody>
      </p:sp>
      <p:sp>
        <p:nvSpPr>
          <p:cNvPr id="66" name="テキスト ボックス 65">
            <a:extLst>
              <a:ext uri="{FF2B5EF4-FFF2-40B4-BE49-F238E27FC236}">
                <a16:creationId xmlns:a16="http://schemas.microsoft.com/office/drawing/2014/main" id="{E4887914-4CF0-7107-6D37-29671B462693}"/>
              </a:ext>
            </a:extLst>
          </p:cNvPr>
          <p:cNvSpPr txBox="1"/>
          <p:nvPr/>
        </p:nvSpPr>
        <p:spPr>
          <a:xfrm>
            <a:off x="4268922" y="3727345"/>
            <a:ext cx="712607" cy="369332"/>
          </a:xfrm>
          <a:prstGeom prst="rect">
            <a:avLst/>
          </a:prstGeom>
          <a:noFill/>
        </p:spPr>
        <p:txBody>
          <a:bodyPr wrap="square" rtlCol="0">
            <a:spAutoFit/>
          </a:bodyPr>
          <a:lstStyle/>
          <a:p>
            <a:pPr algn="ctr"/>
            <a:r>
              <a:rPr kumimoji="1" lang="ja-JP" altLang="en-US" dirty="0"/>
              <a:t>予測</a:t>
            </a:r>
          </a:p>
        </p:txBody>
      </p:sp>
      <p:sp>
        <p:nvSpPr>
          <p:cNvPr id="71" name="テキスト ボックス 70">
            <a:extLst>
              <a:ext uri="{FF2B5EF4-FFF2-40B4-BE49-F238E27FC236}">
                <a16:creationId xmlns:a16="http://schemas.microsoft.com/office/drawing/2014/main" id="{DB311C19-5C03-E224-70D6-790E9ABA4120}"/>
              </a:ext>
            </a:extLst>
          </p:cNvPr>
          <p:cNvSpPr txBox="1"/>
          <p:nvPr/>
        </p:nvSpPr>
        <p:spPr>
          <a:xfrm>
            <a:off x="7252496" y="1002723"/>
            <a:ext cx="712607" cy="369332"/>
          </a:xfrm>
          <a:prstGeom prst="rect">
            <a:avLst/>
          </a:prstGeom>
          <a:noFill/>
        </p:spPr>
        <p:txBody>
          <a:bodyPr wrap="square" rtlCol="0">
            <a:spAutoFit/>
          </a:bodyPr>
          <a:lstStyle/>
          <a:p>
            <a:pPr algn="ctr"/>
            <a:r>
              <a:rPr kumimoji="1" lang="ja-JP" altLang="en-US" dirty="0"/>
              <a:t>推定</a:t>
            </a:r>
          </a:p>
        </p:txBody>
      </p:sp>
      <p:sp>
        <p:nvSpPr>
          <p:cNvPr id="72" name="テキスト ボックス 71">
            <a:extLst>
              <a:ext uri="{FF2B5EF4-FFF2-40B4-BE49-F238E27FC236}">
                <a16:creationId xmlns:a16="http://schemas.microsoft.com/office/drawing/2014/main" id="{4D4099D7-E282-D5E9-47E3-4715B77533F0}"/>
              </a:ext>
            </a:extLst>
          </p:cNvPr>
          <p:cNvSpPr txBox="1"/>
          <p:nvPr/>
        </p:nvSpPr>
        <p:spPr>
          <a:xfrm>
            <a:off x="10322747" y="1002723"/>
            <a:ext cx="712607" cy="369332"/>
          </a:xfrm>
          <a:prstGeom prst="rect">
            <a:avLst/>
          </a:prstGeom>
          <a:noFill/>
        </p:spPr>
        <p:txBody>
          <a:bodyPr wrap="square" rtlCol="0">
            <a:spAutoFit/>
          </a:bodyPr>
          <a:lstStyle/>
          <a:p>
            <a:pPr algn="ctr"/>
            <a:r>
              <a:rPr kumimoji="1" lang="ja-JP" altLang="en-US" dirty="0"/>
              <a:t>予測</a:t>
            </a:r>
          </a:p>
        </p:txBody>
      </p:sp>
      <p:sp>
        <p:nvSpPr>
          <p:cNvPr id="73" name="テキスト ボックス 72">
            <a:extLst>
              <a:ext uri="{FF2B5EF4-FFF2-40B4-BE49-F238E27FC236}">
                <a16:creationId xmlns:a16="http://schemas.microsoft.com/office/drawing/2014/main" id="{AD1A0DC1-4541-ABD4-6B02-87AC4449F0F8}"/>
              </a:ext>
            </a:extLst>
          </p:cNvPr>
          <p:cNvSpPr txBox="1"/>
          <p:nvPr/>
        </p:nvSpPr>
        <p:spPr>
          <a:xfrm>
            <a:off x="7252496" y="3727345"/>
            <a:ext cx="712607" cy="369332"/>
          </a:xfrm>
          <a:prstGeom prst="rect">
            <a:avLst/>
          </a:prstGeom>
          <a:noFill/>
        </p:spPr>
        <p:txBody>
          <a:bodyPr wrap="square" rtlCol="0">
            <a:spAutoFit/>
          </a:bodyPr>
          <a:lstStyle/>
          <a:p>
            <a:pPr algn="ctr"/>
            <a:r>
              <a:rPr kumimoji="1" lang="ja-JP" altLang="en-US" dirty="0"/>
              <a:t>推定</a:t>
            </a:r>
          </a:p>
        </p:txBody>
      </p:sp>
      <p:sp>
        <p:nvSpPr>
          <p:cNvPr id="74" name="テキスト ボックス 73">
            <a:extLst>
              <a:ext uri="{FF2B5EF4-FFF2-40B4-BE49-F238E27FC236}">
                <a16:creationId xmlns:a16="http://schemas.microsoft.com/office/drawing/2014/main" id="{83081507-E497-DD88-E1AA-D460E50D8479}"/>
              </a:ext>
            </a:extLst>
          </p:cNvPr>
          <p:cNvSpPr txBox="1"/>
          <p:nvPr/>
        </p:nvSpPr>
        <p:spPr>
          <a:xfrm>
            <a:off x="10322747" y="3727345"/>
            <a:ext cx="712607" cy="369332"/>
          </a:xfrm>
          <a:prstGeom prst="rect">
            <a:avLst/>
          </a:prstGeom>
          <a:noFill/>
        </p:spPr>
        <p:txBody>
          <a:bodyPr wrap="square" rtlCol="0">
            <a:spAutoFit/>
          </a:bodyPr>
          <a:lstStyle/>
          <a:p>
            <a:pPr algn="ctr"/>
            <a:r>
              <a:rPr kumimoji="1" lang="ja-JP" altLang="en-US" dirty="0"/>
              <a:t>予測</a:t>
            </a:r>
          </a:p>
        </p:txBody>
      </p:sp>
    </p:spTree>
    <p:extLst>
      <p:ext uri="{BB962C8B-B14F-4D97-AF65-F5344CB8AC3E}">
        <p14:creationId xmlns:p14="http://schemas.microsoft.com/office/powerpoint/2010/main" val="2149703818"/>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db29ff9-328f-40bc-bdc5-3c7b0421d507}" enabled="1" method="Standard" siteId="{0da2a83b-13d9-4a35-965f-ec53a220ed9d}" contentBits="0" removed="0"/>
</clbl:labelList>
</file>

<file path=docProps/app.xml><?xml version="1.0" encoding="utf-8"?>
<Properties xmlns="http://schemas.openxmlformats.org/officeDocument/2006/extended-properties" xmlns:vt="http://schemas.openxmlformats.org/officeDocument/2006/docPropsVTypes">
  <Template>Yokogawa_Standard_PPTtemplate_2021N</Template>
  <TotalTime>11171</TotalTime>
  <Words>7185</Words>
  <Application>Microsoft Office PowerPoint</Application>
  <PresentationFormat>ワイド画面</PresentationFormat>
  <Paragraphs>982</Paragraphs>
  <Slides>37</Slides>
  <Notes>29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37</vt:i4>
      </vt:variant>
    </vt:vector>
  </HeadingPairs>
  <TitlesOfParts>
    <vt:vector size="44" baseType="lpstr">
      <vt:lpstr>Meiryo UI</vt:lpstr>
      <vt:lpstr>游ゴシック</vt:lpstr>
      <vt:lpstr>Arial</vt:lpstr>
      <vt:lpstr>Cambria Math</vt:lpstr>
      <vt:lpstr>Times New Roman</vt:lpstr>
      <vt:lpstr>Wingdings</vt:lpstr>
      <vt:lpstr>Yokogawa_Template_Standard</vt:lpstr>
      <vt:lpstr>定例</vt:lpstr>
      <vt:lpstr>概要</vt:lpstr>
      <vt:lpstr>モデリング・最適化ソルバの対応関係</vt:lpstr>
      <vt:lpstr>長期最適化のための方針</vt:lpstr>
      <vt:lpstr>比較</vt:lpstr>
      <vt:lpstr>検証パターン</vt:lpstr>
      <vt:lpstr>OCWD検証パターン</vt:lpstr>
      <vt:lpstr>計算時間とモデル精度</vt:lpstr>
      <vt:lpstr>推定値／予測値トレンド</vt:lpstr>
      <vt:lpstr>実績値 vs 計算値</vt:lpstr>
      <vt:lpstr>計算時間とモデル精度</vt:lpstr>
      <vt:lpstr>推定値／予測値トレンド</vt:lpstr>
      <vt:lpstr>実績値 vs 計算値</vt:lpstr>
      <vt:lpstr>計算時間とモデル精度</vt:lpstr>
      <vt:lpstr>推定値／予測値トレンド</vt:lpstr>
      <vt:lpstr>実績値 vs 計算値</vt:lpstr>
      <vt:lpstr>計算時間とモデル精度</vt:lpstr>
      <vt:lpstr>推定値／予測値トレンド</vt:lpstr>
      <vt:lpstr>実績値 vs 計算値</vt:lpstr>
      <vt:lpstr>総合結果</vt:lpstr>
      <vt:lpstr>最適化計算への影響</vt:lpstr>
      <vt:lpstr>まとめ</vt:lpstr>
      <vt:lpstr>PowerPoint プレゼンテーション</vt:lpstr>
      <vt:lpstr>重回帰とRandom Forest</vt:lpstr>
      <vt:lpstr>Task2実証の目的</vt:lpstr>
      <vt:lpstr>Plant Scheduling Optimization</vt:lpstr>
      <vt:lpstr>[LVMWD] RO System Configuration and Measurement Points</vt:lpstr>
      <vt:lpstr>[OCWD] RO Feed and Permeate System Configuration</vt:lpstr>
      <vt:lpstr>[OCWD] RO Unit B01 System Configuration</vt:lpstr>
      <vt:lpstr>条件</vt:lpstr>
      <vt:lpstr>決定木 Decision Tree（回帰木 Regression Tree）</vt:lpstr>
      <vt:lpstr>回帰木モデルの分類</vt:lpstr>
      <vt:lpstr>計算量オーダー</vt:lpstr>
      <vt:lpstr>LightGBM</vt:lpstr>
      <vt:lpstr>区分線形（Piecewise LinearRegression）</vt:lpstr>
      <vt:lpstr>予測値補正機能</vt:lpstr>
      <vt:lpstr>②の課題（機能要件／非機能要件）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2403</cp:revision>
  <dcterms:created xsi:type="dcterms:W3CDTF">2022-01-26T00:23:42Z</dcterms:created>
  <dcterms:modified xsi:type="dcterms:W3CDTF">2024-01-30T09:47:18Z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